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8"/>
  </p:notesMasterIdLst>
  <p:handoutMasterIdLst>
    <p:handoutMasterId r:id="rId39"/>
  </p:handoutMasterIdLst>
  <p:sldIdLst>
    <p:sldId id="3125" r:id="rId2"/>
    <p:sldId id="3126" r:id="rId3"/>
    <p:sldId id="3127" r:id="rId4"/>
    <p:sldId id="3128" r:id="rId5"/>
    <p:sldId id="3129" r:id="rId6"/>
    <p:sldId id="3130" r:id="rId7"/>
    <p:sldId id="3131" r:id="rId8"/>
    <p:sldId id="3132" r:id="rId9"/>
    <p:sldId id="3133" r:id="rId10"/>
    <p:sldId id="3134" r:id="rId11"/>
    <p:sldId id="3135" r:id="rId12"/>
    <p:sldId id="3123" r:id="rId13"/>
    <p:sldId id="3136" r:id="rId14"/>
    <p:sldId id="3102" r:id="rId15"/>
    <p:sldId id="3137" r:id="rId16"/>
    <p:sldId id="3138" r:id="rId17"/>
    <p:sldId id="3139" r:id="rId18"/>
    <p:sldId id="3140" r:id="rId19"/>
    <p:sldId id="3141" r:id="rId20"/>
    <p:sldId id="3142" r:id="rId21"/>
    <p:sldId id="3143" r:id="rId22"/>
    <p:sldId id="3147" r:id="rId23"/>
    <p:sldId id="1346" r:id="rId24"/>
    <p:sldId id="1538" r:id="rId25"/>
    <p:sldId id="3116" r:id="rId26"/>
    <p:sldId id="3148" r:id="rId27"/>
    <p:sldId id="3149" r:id="rId28"/>
    <p:sldId id="3124" r:id="rId29"/>
    <p:sldId id="3117" r:id="rId30"/>
    <p:sldId id="3118" r:id="rId31"/>
    <p:sldId id="3119" r:id="rId32"/>
    <p:sldId id="3120" r:id="rId33"/>
    <p:sldId id="3121" r:id="rId34"/>
    <p:sldId id="3122" r:id="rId35"/>
    <p:sldId id="3144" r:id="rId36"/>
    <p:sldId id="3145" r:id="rId37"/>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inijaz" initials="a" lastIdx="2" clrIdx="0"/>
  <p:cmAuthor id="5" name="Abdul Hannan" initials="AH" lastIdx="1" clrIdx="1">
    <p:extLst>
      <p:ext uri="{19B8F6BF-5375-455C-9EA6-DF929625EA0E}">
        <p15:presenceInfo xmlns:p15="http://schemas.microsoft.com/office/powerpoint/2012/main" userId="S-1-5-21-2188423104-2943304018-2445242879-1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008000"/>
    <a:srgbClr val="E1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16" autoAdjust="0"/>
    <p:restoredTop sz="94637" autoAdjust="0"/>
  </p:normalViewPr>
  <p:slideViewPr>
    <p:cSldViewPr>
      <p:cViewPr varScale="1">
        <p:scale>
          <a:sx n="69" d="100"/>
          <a:sy n="69" d="100"/>
        </p:scale>
        <p:origin x="717" y="27"/>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80" d="100"/>
        <a:sy n="180" d="100"/>
      </p:scale>
      <p:origin x="0" y="65796"/>
    </p:cViewPr>
  </p:sorterViewPr>
  <p:notesViewPr>
    <p:cSldViewPr>
      <p:cViewPr varScale="1">
        <p:scale>
          <a:sx n="51" d="100"/>
          <a:sy n="51" d="100"/>
        </p:scale>
        <p:origin x="3064"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31.xml"/><Relationship Id="rId3" Type="http://schemas.openxmlformats.org/officeDocument/2006/relationships/slide" Target="slides/slide26.xml"/><Relationship Id="rId7" Type="http://schemas.openxmlformats.org/officeDocument/2006/relationships/slide" Target="slides/slide30.xml"/><Relationship Id="rId2" Type="http://schemas.openxmlformats.org/officeDocument/2006/relationships/slide" Target="slides/slide25.xml"/><Relationship Id="rId1" Type="http://schemas.openxmlformats.org/officeDocument/2006/relationships/slide" Target="slides/slide23.xml"/><Relationship Id="rId6" Type="http://schemas.openxmlformats.org/officeDocument/2006/relationships/slide" Target="slides/slide29.xml"/><Relationship Id="rId11" Type="http://schemas.openxmlformats.org/officeDocument/2006/relationships/slide" Target="slides/slide34.xml"/><Relationship Id="rId5" Type="http://schemas.openxmlformats.org/officeDocument/2006/relationships/slide" Target="slides/slide28.xml"/><Relationship Id="rId10" Type="http://schemas.openxmlformats.org/officeDocument/2006/relationships/slide" Target="slides/slide33.xml"/><Relationship Id="rId4" Type="http://schemas.openxmlformats.org/officeDocument/2006/relationships/slide" Target="slides/slide27.xml"/><Relationship Id="rId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97CBC-ECCF-4F95-85EE-F6E14EF50E9C}"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461F66F9-EE10-4E1A-A5D3-0B6735F2FBF2}">
      <dgm:prSet phldrT="[Text]" custT="1"/>
      <dgm:spPr>
        <a:ln>
          <a:solidFill>
            <a:schemeClr val="accent1"/>
          </a:solidFill>
          <a:prstDash val="sysDash"/>
        </a:ln>
      </dgm:spPr>
      <dgm:t>
        <a:bodyPr/>
        <a:lstStyle/>
        <a:p>
          <a:r>
            <a:rPr lang="en-US" sz="1200" dirty="0">
              <a:latin typeface="Calibri" panose="020F0502020204030204" pitchFamily="34" charset="0"/>
              <a:cs typeface="Calibri" panose="020F0502020204030204" pitchFamily="34" charset="0"/>
            </a:rPr>
            <a:t>Constellation &amp; Contour’s first acquisition in Pakistan</a:t>
          </a:r>
        </a:p>
      </dgm:t>
    </dgm:pt>
    <dgm:pt modelId="{C3CD5ECD-5C5D-4876-AA4B-D39CD1CEBFDE}" type="parTrans" cxnId="{2D57BB15-1C3B-4C41-9020-CE7BE6C64750}">
      <dgm:prSet/>
      <dgm:spPr/>
      <dgm:t>
        <a:bodyPr/>
        <a:lstStyle/>
        <a:p>
          <a:endParaRPr lang="en-US" sz="2800"/>
        </a:p>
      </dgm:t>
    </dgm:pt>
    <dgm:pt modelId="{FD31092C-381C-4220-A494-D944188AA908}" type="sibTrans" cxnId="{2D57BB15-1C3B-4C41-9020-CE7BE6C64750}">
      <dgm:prSet/>
      <dgm:spPr/>
      <dgm:t>
        <a:bodyPr/>
        <a:lstStyle/>
        <a:p>
          <a:endParaRPr lang="en-US" sz="2800"/>
        </a:p>
      </dgm:t>
    </dgm:pt>
    <dgm:pt modelId="{FC222717-FA28-4338-AD7E-A482B4A04105}">
      <dgm:prSet phldrT="[Text]" custT="1"/>
      <dgm:spPr>
        <a:ln>
          <a:solidFill>
            <a:schemeClr val="accent1"/>
          </a:solidFill>
          <a:prstDash val="sysDash"/>
        </a:ln>
      </dgm:spPr>
      <dgm:t>
        <a:bodyPr/>
        <a:lstStyle/>
        <a:p>
          <a:r>
            <a:rPr lang="en-US" sz="1200" dirty="0">
              <a:latin typeface="Calibri" panose="020F0502020204030204" pitchFamily="34" charset="0"/>
              <a:cs typeface="Calibri" panose="020F0502020204030204" pitchFamily="34" charset="0"/>
            </a:rPr>
            <a:t>AutoSoft:  150+ Employees </a:t>
          </a:r>
        </a:p>
        <a:p>
          <a:r>
            <a:rPr lang="en-US" sz="1200" dirty="0">
              <a:latin typeface="Calibri" panose="020F0502020204030204" pitchFamily="34" charset="0"/>
              <a:cs typeface="Calibri" panose="020F0502020204030204" pitchFamily="34" charset="0"/>
            </a:rPr>
            <a:t>46K+ in overall Group</a:t>
          </a:r>
        </a:p>
      </dgm:t>
    </dgm:pt>
    <dgm:pt modelId="{6591CEAC-987A-4D55-8F6F-D34E3259ECA6}" type="parTrans" cxnId="{E2FCBBA1-7752-4891-B16B-0F5944BAC894}">
      <dgm:prSet/>
      <dgm:spPr/>
      <dgm:t>
        <a:bodyPr/>
        <a:lstStyle/>
        <a:p>
          <a:endParaRPr lang="en-US" sz="2800"/>
        </a:p>
      </dgm:t>
    </dgm:pt>
    <dgm:pt modelId="{0E476E27-335C-45E5-A747-12ADC056C3F3}" type="sibTrans" cxnId="{E2FCBBA1-7752-4891-B16B-0F5944BAC894}">
      <dgm:prSet/>
      <dgm:spPr/>
      <dgm:t>
        <a:bodyPr/>
        <a:lstStyle/>
        <a:p>
          <a:endParaRPr lang="en-US" sz="2800"/>
        </a:p>
      </dgm:t>
    </dgm:pt>
    <dgm:pt modelId="{C9747661-0EEF-450D-B0AF-082EAEDFFBD7}">
      <dgm:prSet phldrT="[Text]" custT="1"/>
      <dgm:spPr/>
      <dgm:t>
        <a:bodyPr/>
        <a:lstStyle/>
        <a:p>
          <a:r>
            <a:rPr lang="en-US" sz="1800" b="0" u="sng" cap="none" spc="0" dirty="0">
              <a:ln w="0"/>
              <a:effectLst/>
              <a:latin typeface="Calibri" panose="020F0502020204030204" pitchFamily="34" charset="0"/>
              <a:cs typeface="Calibri" panose="020F0502020204030204" pitchFamily="34" charset="0"/>
            </a:rPr>
            <a:t>CSI Perseus Boson Company</a:t>
          </a:r>
        </a:p>
      </dgm:t>
    </dgm:pt>
    <dgm:pt modelId="{0D16CCB0-0C1E-420E-93D8-EEC54D87E680}" type="parTrans" cxnId="{06951633-0ED3-4A2C-9B9D-606B55BAABBA}">
      <dgm:prSet/>
      <dgm:spPr/>
      <dgm:t>
        <a:bodyPr/>
        <a:lstStyle/>
        <a:p>
          <a:endParaRPr lang="en-US" sz="2800"/>
        </a:p>
      </dgm:t>
    </dgm:pt>
    <dgm:pt modelId="{DA29BB60-CDBF-43A9-B5C1-BEFC0046022D}" type="sibTrans" cxnId="{06951633-0ED3-4A2C-9B9D-606B55BAABBA}">
      <dgm:prSet/>
      <dgm:spPr/>
      <dgm:t>
        <a:bodyPr/>
        <a:lstStyle/>
        <a:p>
          <a:endParaRPr lang="en-US" sz="2800"/>
        </a:p>
      </dgm:t>
    </dgm:pt>
    <dgm:pt modelId="{5A52CFFA-F799-43B0-9F0B-2DF357C47319}">
      <dgm:prSet phldrT="[Text]" custT="1"/>
      <dgm:spPr>
        <a:ln>
          <a:solidFill>
            <a:schemeClr val="accent1"/>
          </a:solidFill>
          <a:prstDash val="sysDash"/>
        </a:ln>
      </dgm:spPr>
      <dgm:t>
        <a:bodyPr/>
        <a:lstStyle/>
        <a:p>
          <a:r>
            <a:rPr lang="en-US" sz="1200" dirty="0">
              <a:latin typeface="Calibri" panose="020F0502020204030204" pitchFamily="34" charset="0"/>
              <a:cs typeface="Calibri" panose="020F0502020204030204" pitchFamily="34" charset="0"/>
            </a:rPr>
            <a:t>Offices in 3 Major Cities</a:t>
          </a:r>
        </a:p>
      </dgm:t>
    </dgm:pt>
    <dgm:pt modelId="{6B49C5E7-0268-43A6-BDB7-661D94C0D4E1}" type="parTrans" cxnId="{C3ED8230-A05D-4628-BD64-0DC7DB2D45CA}">
      <dgm:prSet/>
      <dgm:spPr/>
      <dgm:t>
        <a:bodyPr/>
        <a:lstStyle/>
        <a:p>
          <a:endParaRPr lang="en-US" sz="2800"/>
        </a:p>
      </dgm:t>
    </dgm:pt>
    <dgm:pt modelId="{8A85B6C4-F942-49DF-A309-2712C477F112}" type="sibTrans" cxnId="{C3ED8230-A05D-4628-BD64-0DC7DB2D45CA}">
      <dgm:prSet/>
      <dgm:spPr/>
      <dgm:t>
        <a:bodyPr/>
        <a:lstStyle/>
        <a:p>
          <a:endParaRPr lang="en-US" sz="2800"/>
        </a:p>
      </dgm:t>
    </dgm:pt>
    <dgm:pt modelId="{752F0263-70DB-4FF5-929D-C3F3940A9B21}" type="pres">
      <dgm:prSet presAssocID="{E1697CBC-ECCF-4F95-85EE-F6E14EF50E9C}" presName="composite" presStyleCnt="0">
        <dgm:presLayoutVars>
          <dgm:chMax val="1"/>
          <dgm:dir/>
          <dgm:resizeHandles val="exact"/>
        </dgm:presLayoutVars>
      </dgm:prSet>
      <dgm:spPr/>
    </dgm:pt>
    <dgm:pt modelId="{49DE5D95-5A5F-4A3E-B646-A26D240623B3}" type="pres">
      <dgm:prSet presAssocID="{C9747661-0EEF-450D-B0AF-082EAEDFFBD7}" presName="roof" presStyleLbl="dkBgShp" presStyleIdx="0" presStyleCnt="2" custScaleY="129217" custLinFactNeighborX="-893"/>
      <dgm:spPr/>
    </dgm:pt>
    <dgm:pt modelId="{FF616777-A0B1-4088-87A1-1106023C7DB0}" type="pres">
      <dgm:prSet presAssocID="{C9747661-0EEF-450D-B0AF-082EAEDFFBD7}" presName="pillars" presStyleCnt="0"/>
      <dgm:spPr/>
    </dgm:pt>
    <dgm:pt modelId="{DEFAF0A7-9258-4C6D-90B8-7B7BAD2CE6BB}" type="pres">
      <dgm:prSet presAssocID="{C9747661-0EEF-450D-B0AF-082EAEDFFBD7}" presName="pillar1" presStyleLbl="node1" presStyleIdx="0" presStyleCnt="3" custScaleX="82104" custScaleY="68302" custLinFactNeighborY="4878">
        <dgm:presLayoutVars>
          <dgm:bulletEnabled val="1"/>
        </dgm:presLayoutVars>
      </dgm:prSet>
      <dgm:spPr/>
    </dgm:pt>
    <dgm:pt modelId="{C8E6BA32-A476-4497-B54D-DB46E7D79723}" type="pres">
      <dgm:prSet presAssocID="{FC222717-FA28-4338-AD7E-A482B4A04105}" presName="pillarX" presStyleLbl="node1" presStyleIdx="1" presStyleCnt="3" custScaleX="61167" custScaleY="68302" custLinFactNeighborX="91" custLinFactNeighborY="4878">
        <dgm:presLayoutVars>
          <dgm:bulletEnabled val="1"/>
        </dgm:presLayoutVars>
      </dgm:prSet>
      <dgm:spPr/>
    </dgm:pt>
    <dgm:pt modelId="{49949C48-84C7-4CEF-B62B-7FB09B7B0BF3}" type="pres">
      <dgm:prSet presAssocID="{5A52CFFA-F799-43B0-9F0B-2DF357C47319}" presName="pillarX" presStyleLbl="node1" presStyleIdx="2" presStyleCnt="3" custScaleX="67619" custScaleY="68302" custLinFactNeighborY="4878">
        <dgm:presLayoutVars>
          <dgm:bulletEnabled val="1"/>
        </dgm:presLayoutVars>
      </dgm:prSet>
      <dgm:spPr/>
    </dgm:pt>
    <dgm:pt modelId="{AB68B7EC-C9E2-4D4B-96E0-226C671E3B05}" type="pres">
      <dgm:prSet presAssocID="{C9747661-0EEF-450D-B0AF-082EAEDFFBD7}" presName="base" presStyleLbl="dkBgShp" presStyleIdx="1" presStyleCnt="2" custLinFactNeighborY="-20674"/>
      <dgm:spPr/>
    </dgm:pt>
  </dgm:ptLst>
  <dgm:cxnLst>
    <dgm:cxn modelId="{7FC55401-F4C3-4AEF-A055-161379791F5A}" type="presOf" srcId="{FC222717-FA28-4338-AD7E-A482B4A04105}" destId="{C8E6BA32-A476-4497-B54D-DB46E7D79723}" srcOrd="0" destOrd="0" presId="urn:microsoft.com/office/officeart/2005/8/layout/hList3"/>
    <dgm:cxn modelId="{1469DB12-323B-44A9-86ED-F030C0EB65AF}" type="presOf" srcId="{E1697CBC-ECCF-4F95-85EE-F6E14EF50E9C}" destId="{752F0263-70DB-4FF5-929D-C3F3940A9B21}" srcOrd="0" destOrd="0" presId="urn:microsoft.com/office/officeart/2005/8/layout/hList3"/>
    <dgm:cxn modelId="{2D57BB15-1C3B-4C41-9020-CE7BE6C64750}" srcId="{C9747661-0EEF-450D-B0AF-082EAEDFFBD7}" destId="{461F66F9-EE10-4E1A-A5D3-0B6735F2FBF2}" srcOrd="0" destOrd="0" parTransId="{C3CD5ECD-5C5D-4876-AA4B-D39CD1CEBFDE}" sibTransId="{FD31092C-381C-4220-A494-D944188AA908}"/>
    <dgm:cxn modelId="{C3ED8230-A05D-4628-BD64-0DC7DB2D45CA}" srcId="{C9747661-0EEF-450D-B0AF-082EAEDFFBD7}" destId="{5A52CFFA-F799-43B0-9F0B-2DF357C47319}" srcOrd="2" destOrd="0" parTransId="{6B49C5E7-0268-43A6-BDB7-661D94C0D4E1}" sibTransId="{8A85B6C4-F942-49DF-A309-2712C477F112}"/>
    <dgm:cxn modelId="{06951633-0ED3-4A2C-9B9D-606B55BAABBA}" srcId="{E1697CBC-ECCF-4F95-85EE-F6E14EF50E9C}" destId="{C9747661-0EEF-450D-B0AF-082EAEDFFBD7}" srcOrd="0" destOrd="0" parTransId="{0D16CCB0-0C1E-420E-93D8-EEC54D87E680}" sibTransId="{DA29BB60-CDBF-43A9-B5C1-BEFC0046022D}"/>
    <dgm:cxn modelId="{80588485-B320-4993-BDDD-6C87417807F3}" type="presOf" srcId="{461F66F9-EE10-4E1A-A5D3-0B6735F2FBF2}" destId="{DEFAF0A7-9258-4C6D-90B8-7B7BAD2CE6BB}" srcOrd="0" destOrd="0" presId="urn:microsoft.com/office/officeart/2005/8/layout/hList3"/>
    <dgm:cxn modelId="{F04C2F88-A3FC-4BBD-8655-083A5BFFCF00}" type="presOf" srcId="{C9747661-0EEF-450D-B0AF-082EAEDFFBD7}" destId="{49DE5D95-5A5F-4A3E-B646-A26D240623B3}" srcOrd="0" destOrd="0" presId="urn:microsoft.com/office/officeart/2005/8/layout/hList3"/>
    <dgm:cxn modelId="{E2FCBBA1-7752-4891-B16B-0F5944BAC894}" srcId="{C9747661-0EEF-450D-B0AF-082EAEDFFBD7}" destId="{FC222717-FA28-4338-AD7E-A482B4A04105}" srcOrd="1" destOrd="0" parTransId="{6591CEAC-987A-4D55-8F6F-D34E3259ECA6}" sibTransId="{0E476E27-335C-45E5-A747-12ADC056C3F3}"/>
    <dgm:cxn modelId="{C8EE99C8-9CD4-4A70-B775-9150C20D47A8}" type="presOf" srcId="{5A52CFFA-F799-43B0-9F0B-2DF357C47319}" destId="{49949C48-84C7-4CEF-B62B-7FB09B7B0BF3}" srcOrd="0" destOrd="0" presId="urn:microsoft.com/office/officeart/2005/8/layout/hList3"/>
    <dgm:cxn modelId="{DAC547DF-1716-4679-BB60-BD8CF30671AD}" type="presParOf" srcId="{752F0263-70DB-4FF5-929D-C3F3940A9B21}" destId="{49DE5D95-5A5F-4A3E-B646-A26D240623B3}" srcOrd="0" destOrd="0" presId="urn:microsoft.com/office/officeart/2005/8/layout/hList3"/>
    <dgm:cxn modelId="{35E2588E-F1FA-4431-8240-1AC9B13037A4}" type="presParOf" srcId="{752F0263-70DB-4FF5-929D-C3F3940A9B21}" destId="{FF616777-A0B1-4088-87A1-1106023C7DB0}" srcOrd="1" destOrd="0" presId="urn:microsoft.com/office/officeart/2005/8/layout/hList3"/>
    <dgm:cxn modelId="{6D2B5DB6-2CEF-4A45-BF7E-9F0343B14650}" type="presParOf" srcId="{FF616777-A0B1-4088-87A1-1106023C7DB0}" destId="{DEFAF0A7-9258-4C6D-90B8-7B7BAD2CE6BB}" srcOrd="0" destOrd="0" presId="urn:microsoft.com/office/officeart/2005/8/layout/hList3"/>
    <dgm:cxn modelId="{9166229D-B0FA-4908-8736-1DC7DFCF80A9}" type="presParOf" srcId="{FF616777-A0B1-4088-87A1-1106023C7DB0}" destId="{C8E6BA32-A476-4497-B54D-DB46E7D79723}" srcOrd="1" destOrd="0" presId="urn:microsoft.com/office/officeart/2005/8/layout/hList3"/>
    <dgm:cxn modelId="{03ABDF8B-9D10-48C6-9BF6-F0000E8FB414}" type="presParOf" srcId="{FF616777-A0B1-4088-87A1-1106023C7DB0}" destId="{49949C48-84C7-4CEF-B62B-7FB09B7B0BF3}" srcOrd="2" destOrd="0" presId="urn:microsoft.com/office/officeart/2005/8/layout/hList3"/>
    <dgm:cxn modelId="{144F7BA2-B23D-420A-863B-348369F598E4}" type="presParOf" srcId="{752F0263-70DB-4FF5-929D-C3F3940A9B21}" destId="{AB68B7EC-C9E2-4D4B-96E0-226C671E3B05}" srcOrd="2" destOrd="0" presId="urn:microsoft.com/office/officeart/2005/8/layout/hList3"/>
  </dgm:cxnLst>
  <dgm:bg/>
  <dgm:whole>
    <a:ln>
      <a:noFill/>
    </a:ln>
  </dgm:whole>
  <dgm:extLst>
    <a:ext uri="http://schemas.microsoft.com/office/drawing/2008/diagram">
      <dsp:dataModelExt xmlns:dsp="http://schemas.microsoft.com/office/drawing/2008/diagram" relId="rId3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239CB-E9C6-449B-94FF-B25A8C1F1145}" type="doc">
      <dgm:prSet loTypeId="urn:microsoft.com/office/officeart/2005/8/layout/hierarchy3" loCatId="list" qsTypeId="urn:microsoft.com/office/officeart/2005/8/quickstyle/simple2" qsCatId="simple" csTypeId="urn:microsoft.com/office/officeart/2005/8/colors/accent1_4" csCatId="accent1" phldr="1"/>
      <dgm:spPr/>
      <dgm:t>
        <a:bodyPr/>
        <a:lstStyle/>
        <a:p>
          <a:endParaRPr lang="en-US"/>
        </a:p>
      </dgm:t>
    </dgm:pt>
    <dgm:pt modelId="{DFE422C1-9B61-43BE-A7D1-F1D3C0FB6AA5}">
      <dgm:prSet phldrT="[Text]"/>
      <dgm:spPr>
        <a:solidFill>
          <a:srgbClr val="008000"/>
        </a:solidFill>
      </dgm:spPr>
      <dgm:t>
        <a:bodyPr/>
        <a:lstStyle/>
        <a:p>
          <a:r>
            <a:rPr lang="en-US" dirty="0"/>
            <a:t>Pakistan</a:t>
          </a:r>
        </a:p>
      </dgm:t>
    </dgm:pt>
    <dgm:pt modelId="{6FAFB90F-8C6E-4B15-9387-6F0327B23EF4}" type="parTrans" cxnId="{DB9D4428-EC80-4331-8C04-EC42C2C5AC09}">
      <dgm:prSet/>
      <dgm:spPr/>
      <dgm:t>
        <a:bodyPr/>
        <a:lstStyle/>
        <a:p>
          <a:endParaRPr lang="en-US"/>
        </a:p>
      </dgm:t>
    </dgm:pt>
    <dgm:pt modelId="{B48C2940-440C-439C-AF71-6CEFF7C570F1}" type="sibTrans" cxnId="{DB9D4428-EC80-4331-8C04-EC42C2C5AC09}">
      <dgm:prSet/>
      <dgm:spPr/>
      <dgm:t>
        <a:bodyPr/>
        <a:lstStyle/>
        <a:p>
          <a:endParaRPr lang="en-US"/>
        </a:p>
      </dgm:t>
    </dgm:pt>
    <dgm:pt modelId="{287E3EE4-7647-44AC-90BD-185E2241414E}">
      <dgm:prSet phldrT="[Text]"/>
      <dgm:spPr>
        <a:solidFill>
          <a:schemeClr val="accent6">
            <a:lumMod val="75000"/>
          </a:schemeClr>
        </a:solidFill>
      </dgm:spPr>
      <dgm:t>
        <a:bodyPr/>
        <a:lstStyle/>
        <a:p>
          <a:r>
            <a:rPr lang="en-US" dirty="0"/>
            <a:t>Zambia</a:t>
          </a:r>
        </a:p>
      </dgm:t>
    </dgm:pt>
    <dgm:pt modelId="{EDF5C7BD-B074-41A9-8DC3-79215514E140}" type="parTrans" cxnId="{70DA6B56-09C4-45FD-B049-C8E7C8F6E68D}">
      <dgm:prSet/>
      <dgm:spPr/>
      <dgm:t>
        <a:bodyPr/>
        <a:lstStyle/>
        <a:p>
          <a:endParaRPr lang="en-US"/>
        </a:p>
      </dgm:t>
    </dgm:pt>
    <dgm:pt modelId="{ECF70FDF-F419-448E-A939-AE4AAB20983C}" type="sibTrans" cxnId="{70DA6B56-09C4-45FD-B049-C8E7C8F6E68D}">
      <dgm:prSet/>
      <dgm:spPr/>
      <dgm:t>
        <a:bodyPr/>
        <a:lstStyle/>
        <a:p>
          <a:endParaRPr lang="en-US"/>
        </a:p>
      </dgm:t>
    </dgm:pt>
    <dgm:pt modelId="{A4FDC2B3-744F-4C33-85E9-7BCB54ECA0BC}">
      <dgm:prSet phldrT="[Text]"/>
      <dgm:spPr>
        <a:solidFill>
          <a:schemeClr val="accent4">
            <a:lumMod val="75000"/>
          </a:schemeClr>
        </a:solidFill>
      </dgm:spPr>
      <dgm:t>
        <a:bodyPr/>
        <a:lstStyle/>
        <a:p>
          <a:r>
            <a:rPr lang="en-US" dirty="0"/>
            <a:t>Afghanistan</a:t>
          </a:r>
        </a:p>
      </dgm:t>
    </dgm:pt>
    <dgm:pt modelId="{4A1D5569-B786-4871-8702-549DF7CD122E}" type="parTrans" cxnId="{BE1FE274-143B-4833-B393-62D6DC75F818}">
      <dgm:prSet/>
      <dgm:spPr/>
      <dgm:t>
        <a:bodyPr/>
        <a:lstStyle/>
        <a:p>
          <a:endParaRPr lang="en-US"/>
        </a:p>
      </dgm:t>
    </dgm:pt>
    <dgm:pt modelId="{BF6B47DC-80FB-4F53-A000-539FB733DE33}" type="sibTrans" cxnId="{BE1FE274-143B-4833-B393-62D6DC75F818}">
      <dgm:prSet/>
      <dgm:spPr/>
      <dgm:t>
        <a:bodyPr/>
        <a:lstStyle/>
        <a:p>
          <a:endParaRPr lang="en-US"/>
        </a:p>
      </dgm:t>
    </dgm:pt>
    <dgm:pt modelId="{47C7F30A-0E82-4D93-9D25-BBAAB5A3F3FC}">
      <dgm:prSet phldrT="[Text]"/>
      <dgm:spPr>
        <a:solidFill>
          <a:schemeClr val="accent1">
            <a:lumMod val="75000"/>
          </a:schemeClr>
        </a:solidFill>
      </dgm:spPr>
      <dgm:t>
        <a:bodyPr/>
        <a:lstStyle/>
        <a:p>
          <a:r>
            <a:rPr lang="en-US" dirty="0"/>
            <a:t>South Sudan</a:t>
          </a:r>
        </a:p>
      </dgm:t>
    </dgm:pt>
    <dgm:pt modelId="{4737103A-E33F-4279-80AF-6154259AFFA1}" type="parTrans" cxnId="{9127D209-3F4F-49D5-BBAA-9BEEB9B2CA6D}">
      <dgm:prSet/>
      <dgm:spPr/>
      <dgm:t>
        <a:bodyPr/>
        <a:lstStyle/>
        <a:p>
          <a:endParaRPr lang="en-US"/>
        </a:p>
      </dgm:t>
    </dgm:pt>
    <dgm:pt modelId="{3F8E8443-867B-49B0-B35C-67C7E9919CB9}" type="sibTrans" cxnId="{9127D209-3F4F-49D5-BBAA-9BEEB9B2CA6D}">
      <dgm:prSet/>
      <dgm:spPr/>
      <dgm:t>
        <a:bodyPr/>
        <a:lstStyle/>
        <a:p>
          <a:endParaRPr lang="en-US"/>
        </a:p>
      </dgm:t>
    </dgm:pt>
    <dgm:pt modelId="{7450749E-59A4-452A-B407-DD8711590987}">
      <dgm:prSet phldrT="[Text]"/>
      <dgm:spPr>
        <a:solidFill>
          <a:srgbClr val="C00000"/>
        </a:solidFill>
      </dgm:spPr>
      <dgm:t>
        <a:bodyPr/>
        <a:lstStyle/>
        <a:p>
          <a:r>
            <a:rPr lang="en-US" dirty="0"/>
            <a:t>Bahrain</a:t>
          </a:r>
        </a:p>
      </dgm:t>
    </dgm:pt>
    <dgm:pt modelId="{7C91B86D-1ECF-4ADB-A62E-30D58140CB72}" type="parTrans" cxnId="{8FEBB524-DE3B-4EFE-ABFD-9AFCC534D02B}">
      <dgm:prSet/>
      <dgm:spPr/>
      <dgm:t>
        <a:bodyPr/>
        <a:lstStyle/>
        <a:p>
          <a:endParaRPr lang="en-US"/>
        </a:p>
      </dgm:t>
    </dgm:pt>
    <dgm:pt modelId="{AFC948F6-63D1-433C-992D-2C89A24FC6AF}" type="sibTrans" cxnId="{8FEBB524-DE3B-4EFE-ABFD-9AFCC534D02B}">
      <dgm:prSet/>
      <dgm:spPr/>
      <dgm:t>
        <a:bodyPr/>
        <a:lstStyle/>
        <a:p>
          <a:endParaRPr lang="en-US"/>
        </a:p>
      </dgm:t>
    </dgm:pt>
    <dgm:pt modelId="{406C9B72-3E4D-4B2A-9CAF-6900DE7DD416}">
      <dgm:prSet phldrT="[Text]"/>
      <dgm:spPr>
        <a:solidFill>
          <a:srgbClr val="00B0F0"/>
        </a:solidFill>
      </dgm:spPr>
      <dgm:t>
        <a:bodyPr/>
        <a:lstStyle/>
        <a:p>
          <a:r>
            <a:rPr lang="en-US" dirty="0"/>
            <a:t>Burundi</a:t>
          </a:r>
        </a:p>
      </dgm:t>
    </dgm:pt>
    <dgm:pt modelId="{7E8BBFC4-E2E1-44AD-810F-089AB5DF13F6}" type="parTrans" cxnId="{16C55AFF-C168-43C4-B42B-1453F01E4F72}">
      <dgm:prSet/>
      <dgm:spPr/>
      <dgm:t>
        <a:bodyPr/>
        <a:lstStyle/>
        <a:p>
          <a:endParaRPr lang="en-US"/>
        </a:p>
      </dgm:t>
    </dgm:pt>
    <dgm:pt modelId="{BF45C64D-C66B-4AAD-A038-27B6926A8DDA}" type="sibTrans" cxnId="{16C55AFF-C168-43C4-B42B-1453F01E4F72}">
      <dgm:prSet/>
      <dgm:spPr/>
      <dgm:t>
        <a:bodyPr/>
        <a:lstStyle/>
        <a:p>
          <a:endParaRPr lang="en-US"/>
        </a:p>
      </dgm:t>
    </dgm:pt>
    <dgm:pt modelId="{2CACB7A8-2E3E-4126-A134-165A350FF552}">
      <dgm:prSet phldrT="[Text]"/>
      <dgm:spPr/>
      <dgm:t>
        <a:bodyPr/>
        <a:lstStyle/>
        <a:p>
          <a:r>
            <a:rPr lang="en-US" dirty="0"/>
            <a:t>20 Customers </a:t>
          </a:r>
        </a:p>
      </dgm:t>
    </dgm:pt>
    <dgm:pt modelId="{00459BD6-1682-4732-9EF5-18ED164194EF}" type="parTrans" cxnId="{DB74F910-2B02-4618-AFE7-473B95967CE1}">
      <dgm:prSet/>
      <dgm:spPr/>
      <dgm:t>
        <a:bodyPr/>
        <a:lstStyle/>
        <a:p>
          <a:endParaRPr lang="en-US"/>
        </a:p>
      </dgm:t>
    </dgm:pt>
    <dgm:pt modelId="{2B9AA47D-F28F-4DFB-B4AC-61D2DFE20C07}" type="sibTrans" cxnId="{DB74F910-2B02-4618-AFE7-473B95967CE1}">
      <dgm:prSet/>
      <dgm:spPr/>
      <dgm:t>
        <a:bodyPr/>
        <a:lstStyle/>
        <a:p>
          <a:endParaRPr lang="en-US"/>
        </a:p>
      </dgm:t>
    </dgm:pt>
    <dgm:pt modelId="{23F0127E-4842-46A8-A884-92221EE804CC}">
      <dgm:prSet phldrT="[Text]"/>
      <dgm:spPr/>
      <dgm:t>
        <a:bodyPr/>
        <a:lstStyle/>
        <a:p>
          <a:r>
            <a:rPr lang="en-US" dirty="0"/>
            <a:t>01 Customer</a:t>
          </a:r>
        </a:p>
      </dgm:t>
    </dgm:pt>
    <dgm:pt modelId="{4371C2F4-D1AF-45D8-A356-17AEBD479F7A}" type="parTrans" cxnId="{814A1703-8725-4945-926C-B8FA79FECD34}">
      <dgm:prSet/>
      <dgm:spPr/>
      <dgm:t>
        <a:bodyPr/>
        <a:lstStyle/>
        <a:p>
          <a:endParaRPr lang="en-US"/>
        </a:p>
      </dgm:t>
    </dgm:pt>
    <dgm:pt modelId="{B4065001-11ED-454E-9F33-5916EA6C6297}" type="sibTrans" cxnId="{814A1703-8725-4945-926C-B8FA79FECD34}">
      <dgm:prSet/>
      <dgm:spPr/>
      <dgm:t>
        <a:bodyPr/>
        <a:lstStyle/>
        <a:p>
          <a:endParaRPr lang="en-US"/>
        </a:p>
      </dgm:t>
    </dgm:pt>
    <dgm:pt modelId="{A528434F-AFDB-45E6-A9C9-B8FD79DED871}">
      <dgm:prSet phldrT="[Text]"/>
      <dgm:spPr/>
      <dgm:t>
        <a:bodyPr/>
        <a:lstStyle/>
        <a:p>
          <a:r>
            <a:rPr lang="en-US" dirty="0"/>
            <a:t>02 Customers</a:t>
          </a:r>
        </a:p>
      </dgm:t>
    </dgm:pt>
    <dgm:pt modelId="{D49E46EE-7742-472F-A276-AD00025207B4}" type="parTrans" cxnId="{F7D36726-DDE5-4786-9AB3-1424FE15920E}">
      <dgm:prSet/>
      <dgm:spPr/>
      <dgm:t>
        <a:bodyPr/>
        <a:lstStyle/>
        <a:p>
          <a:endParaRPr lang="en-US"/>
        </a:p>
      </dgm:t>
    </dgm:pt>
    <dgm:pt modelId="{247F6265-253F-485A-89BF-9EBFE6857E09}" type="sibTrans" cxnId="{F7D36726-DDE5-4786-9AB3-1424FE15920E}">
      <dgm:prSet/>
      <dgm:spPr/>
      <dgm:t>
        <a:bodyPr/>
        <a:lstStyle/>
        <a:p>
          <a:endParaRPr lang="en-US"/>
        </a:p>
      </dgm:t>
    </dgm:pt>
    <dgm:pt modelId="{83F4B27F-E9B1-4F37-BB5C-19389A522D1E}">
      <dgm:prSet phldrT="[Text]"/>
      <dgm:spPr/>
      <dgm:t>
        <a:bodyPr/>
        <a:lstStyle/>
        <a:p>
          <a:r>
            <a:rPr lang="en-US" dirty="0"/>
            <a:t>01 Customer</a:t>
          </a:r>
        </a:p>
      </dgm:t>
    </dgm:pt>
    <dgm:pt modelId="{C722457C-3117-4518-9697-69E347D03178}" type="parTrans" cxnId="{BB6423FF-F6F6-4456-B318-2F9C3E9BF350}">
      <dgm:prSet/>
      <dgm:spPr/>
      <dgm:t>
        <a:bodyPr/>
        <a:lstStyle/>
        <a:p>
          <a:endParaRPr lang="en-US"/>
        </a:p>
      </dgm:t>
    </dgm:pt>
    <dgm:pt modelId="{BC651BFE-FE63-4556-A8BE-9805DAB3DDC5}" type="sibTrans" cxnId="{BB6423FF-F6F6-4456-B318-2F9C3E9BF350}">
      <dgm:prSet/>
      <dgm:spPr/>
      <dgm:t>
        <a:bodyPr/>
        <a:lstStyle/>
        <a:p>
          <a:endParaRPr lang="en-US"/>
        </a:p>
      </dgm:t>
    </dgm:pt>
    <dgm:pt modelId="{D3E18964-6B7E-4472-9121-86132CBBE40E}">
      <dgm:prSet phldrT="[Text]"/>
      <dgm:spPr/>
      <dgm:t>
        <a:bodyPr/>
        <a:lstStyle/>
        <a:p>
          <a:r>
            <a:rPr lang="en-US" dirty="0"/>
            <a:t>01 Customer</a:t>
          </a:r>
        </a:p>
      </dgm:t>
    </dgm:pt>
    <dgm:pt modelId="{E11D83C5-3597-4667-B557-14208F4B8A2A}" type="parTrans" cxnId="{0F00A55F-EED7-4E90-A11C-6BDA6A95FD2F}">
      <dgm:prSet/>
      <dgm:spPr/>
      <dgm:t>
        <a:bodyPr/>
        <a:lstStyle/>
        <a:p>
          <a:endParaRPr lang="en-US"/>
        </a:p>
      </dgm:t>
    </dgm:pt>
    <dgm:pt modelId="{73E1A4E7-7B6F-4BB4-9DF1-A40C7DC155E6}" type="sibTrans" cxnId="{0F00A55F-EED7-4E90-A11C-6BDA6A95FD2F}">
      <dgm:prSet/>
      <dgm:spPr/>
      <dgm:t>
        <a:bodyPr/>
        <a:lstStyle/>
        <a:p>
          <a:endParaRPr lang="en-US"/>
        </a:p>
      </dgm:t>
    </dgm:pt>
    <dgm:pt modelId="{218F1FEE-A03F-4259-B376-321446DE0195}">
      <dgm:prSet phldrT="[Text]"/>
      <dgm:spPr/>
      <dgm:t>
        <a:bodyPr/>
        <a:lstStyle/>
        <a:p>
          <a:r>
            <a:rPr lang="en-US" dirty="0"/>
            <a:t>06 Customers</a:t>
          </a:r>
        </a:p>
      </dgm:t>
    </dgm:pt>
    <dgm:pt modelId="{83E9F1FD-C4BB-4214-95AE-92E180606EE7}" type="parTrans" cxnId="{A2830800-44F2-44BD-BEE0-4C84C1C3CDFB}">
      <dgm:prSet/>
      <dgm:spPr/>
      <dgm:t>
        <a:bodyPr/>
        <a:lstStyle/>
        <a:p>
          <a:endParaRPr lang="en-US"/>
        </a:p>
      </dgm:t>
    </dgm:pt>
    <dgm:pt modelId="{33B96C9F-0271-4D80-A724-6DC828598BE6}" type="sibTrans" cxnId="{A2830800-44F2-44BD-BEE0-4C84C1C3CDFB}">
      <dgm:prSet/>
      <dgm:spPr/>
      <dgm:t>
        <a:bodyPr/>
        <a:lstStyle/>
        <a:p>
          <a:endParaRPr lang="en-US"/>
        </a:p>
      </dgm:t>
    </dgm:pt>
    <dgm:pt modelId="{D445CF9D-5E8F-49E9-83ED-333CF601C0C8}" type="pres">
      <dgm:prSet presAssocID="{F39239CB-E9C6-449B-94FF-B25A8C1F1145}" presName="diagram" presStyleCnt="0">
        <dgm:presLayoutVars>
          <dgm:chPref val="1"/>
          <dgm:dir/>
          <dgm:animOne val="branch"/>
          <dgm:animLvl val="lvl"/>
          <dgm:resizeHandles/>
        </dgm:presLayoutVars>
      </dgm:prSet>
      <dgm:spPr/>
    </dgm:pt>
    <dgm:pt modelId="{9F1FEE5A-E973-4E91-90F8-5E849697CB8B}" type="pres">
      <dgm:prSet presAssocID="{DFE422C1-9B61-43BE-A7D1-F1D3C0FB6AA5}" presName="root" presStyleCnt="0"/>
      <dgm:spPr/>
    </dgm:pt>
    <dgm:pt modelId="{06A59888-D957-4667-ACCF-12ACC08017C8}" type="pres">
      <dgm:prSet presAssocID="{DFE422C1-9B61-43BE-A7D1-F1D3C0FB6AA5}" presName="rootComposite" presStyleCnt="0"/>
      <dgm:spPr/>
    </dgm:pt>
    <dgm:pt modelId="{14F68BB9-8362-41F9-8ACB-DC27C3AB479E}" type="pres">
      <dgm:prSet presAssocID="{DFE422C1-9B61-43BE-A7D1-F1D3C0FB6AA5}" presName="rootText" presStyleLbl="node1" presStyleIdx="0" presStyleCnt="6"/>
      <dgm:spPr/>
    </dgm:pt>
    <dgm:pt modelId="{E226353D-B1C2-4691-8763-086E1E1C709A}" type="pres">
      <dgm:prSet presAssocID="{DFE422C1-9B61-43BE-A7D1-F1D3C0FB6AA5}" presName="rootConnector" presStyleLbl="node1" presStyleIdx="0" presStyleCnt="6"/>
      <dgm:spPr/>
    </dgm:pt>
    <dgm:pt modelId="{3CC84A98-B639-4027-9C86-3C35EFC6BC4F}" type="pres">
      <dgm:prSet presAssocID="{DFE422C1-9B61-43BE-A7D1-F1D3C0FB6AA5}" presName="childShape" presStyleCnt="0"/>
      <dgm:spPr/>
    </dgm:pt>
    <dgm:pt modelId="{2688A8FC-2AE5-4906-810D-EC3441568582}" type="pres">
      <dgm:prSet presAssocID="{00459BD6-1682-4732-9EF5-18ED164194EF}" presName="Name13" presStyleLbl="parChTrans1D2" presStyleIdx="0" presStyleCnt="6"/>
      <dgm:spPr/>
    </dgm:pt>
    <dgm:pt modelId="{06CA8BFE-6070-481C-AD9D-04639170343B}" type="pres">
      <dgm:prSet presAssocID="{2CACB7A8-2E3E-4126-A134-165A350FF552}" presName="childText" presStyleLbl="bgAcc1" presStyleIdx="0" presStyleCnt="6">
        <dgm:presLayoutVars>
          <dgm:bulletEnabled val="1"/>
        </dgm:presLayoutVars>
      </dgm:prSet>
      <dgm:spPr/>
    </dgm:pt>
    <dgm:pt modelId="{CDFEA4BB-1D2A-4E6F-A98B-4DA5CEC59ADD}" type="pres">
      <dgm:prSet presAssocID="{287E3EE4-7647-44AC-90BD-185E2241414E}" presName="root" presStyleCnt="0"/>
      <dgm:spPr/>
    </dgm:pt>
    <dgm:pt modelId="{07BECC78-8A90-4A11-A822-3387D49B2737}" type="pres">
      <dgm:prSet presAssocID="{287E3EE4-7647-44AC-90BD-185E2241414E}" presName="rootComposite" presStyleCnt="0"/>
      <dgm:spPr/>
    </dgm:pt>
    <dgm:pt modelId="{E3A10611-17A3-4685-A480-5206EA3A3108}" type="pres">
      <dgm:prSet presAssocID="{287E3EE4-7647-44AC-90BD-185E2241414E}" presName="rootText" presStyleLbl="node1" presStyleIdx="1" presStyleCnt="6"/>
      <dgm:spPr/>
    </dgm:pt>
    <dgm:pt modelId="{F4D565C0-2B5F-49F2-AF20-3F51DB92E1CF}" type="pres">
      <dgm:prSet presAssocID="{287E3EE4-7647-44AC-90BD-185E2241414E}" presName="rootConnector" presStyleLbl="node1" presStyleIdx="1" presStyleCnt="6"/>
      <dgm:spPr/>
    </dgm:pt>
    <dgm:pt modelId="{15D9D739-2B27-4019-BC12-339585A4D258}" type="pres">
      <dgm:prSet presAssocID="{287E3EE4-7647-44AC-90BD-185E2241414E}" presName="childShape" presStyleCnt="0"/>
      <dgm:spPr/>
    </dgm:pt>
    <dgm:pt modelId="{19FD1B7B-9731-4A56-997D-E2F07B49F5DD}" type="pres">
      <dgm:prSet presAssocID="{4371C2F4-D1AF-45D8-A356-17AEBD479F7A}" presName="Name13" presStyleLbl="parChTrans1D2" presStyleIdx="1" presStyleCnt="6"/>
      <dgm:spPr/>
    </dgm:pt>
    <dgm:pt modelId="{E01B526A-595F-4AE4-AFF8-4EBE89DBBF59}" type="pres">
      <dgm:prSet presAssocID="{23F0127E-4842-46A8-A884-92221EE804CC}" presName="childText" presStyleLbl="bgAcc1" presStyleIdx="1" presStyleCnt="6">
        <dgm:presLayoutVars>
          <dgm:bulletEnabled val="1"/>
        </dgm:presLayoutVars>
      </dgm:prSet>
      <dgm:spPr/>
    </dgm:pt>
    <dgm:pt modelId="{83D6FCCD-CC18-4B38-A7DF-F0BB5DB42940}" type="pres">
      <dgm:prSet presAssocID="{7450749E-59A4-452A-B407-DD8711590987}" presName="root" presStyleCnt="0"/>
      <dgm:spPr/>
    </dgm:pt>
    <dgm:pt modelId="{9A51423A-0FEB-4435-B2EA-02BB547D759D}" type="pres">
      <dgm:prSet presAssocID="{7450749E-59A4-452A-B407-DD8711590987}" presName="rootComposite" presStyleCnt="0"/>
      <dgm:spPr/>
    </dgm:pt>
    <dgm:pt modelId="{39F81BEB-40A9-4840-841F-9349E44C416A}" type="pres">
      <dgm:prSet presAssocID="{7450749E-59A4-452A-B407-DD8711590987}" presName="rootText" presStyleLbl="node1" presStyleIdx="2" presStyleCnt="6"/>
      <dgm:spPr/>
    </dgm:pt>
    <dgm:pt modelId="{5AE8B5E6-45A6-4788-97F0-08B84E321D66}" type="pres">
      <dgm:prSet presAssocID="{7450749E-59A4-452A-B407-DD8711590987}" presName="rootConnector" presStyleLbl="node1" presStyleIdx="2" presStyleCnt="6"/>
      <dgm:spPr/>
    </dgm:pt>
    <dgm:pt modelId="{C320525A-9F2D-4ABF-9D93-ED54CF417992}" type="pres">
      <dgm:prSet presAssocID="{7450749E-59A4-452A-B407-DD8711590987}" presName="childShape" presStyleCnt="0"/>
      <dgm:spPr/>
    </dgm:pt>
    <dgm:pt modelId="{630FA5C4-717C-4FC1-988A-BFF6F108833C}" type="pres">
      <dgm:prSet presAssocID="{D49E46EE-7742-472F-A276-AD00025207B4}" presName="Name13" presStyleLbl="parChTrans1D2" presStyleIdx="2" presStyleCnt="6"/>
      <dgm:spPr/>
    </dgm:pt>
    <dgm:pt modelId="{2760DDCA-C0A0-4485-9E8F-C18777A502CC}" type="pres">
      <dgm:prSet presAssocID="{A528434F-AFDB-45E6-A9C9-B8FD79DED871}" presName="childText" presStyleLbl="bgAcc1" presStyleIdx="2" presStyleCnt="6">
        <dgm:presLayoutVars>
          <dgm:bulletEnabled val="1"/>
        </dgm:presLayoutVars>
      </dgm:prSet>
      <dgm:spPr/>
    </dgm:pt>
    <dgm:pt modelId="{E9CAB45A-4FAC-4795-8554-271A8F3748F4}" type="pres">
      <dgm:prSet presAssocID="{406C9B72-3E4D-4B2A-9CAF-6900DE7DD416}" presName="root" presStyleCnt="0"/>
      <dgm:spPr/>
    </dgm:pt>
    <dgm:pt modelId="{35BADAF2-2393-4157-88DD-A620A5969CA7}" type="pres">
      <dgm:prSet presAssocID="{406C9B72-3E4D-4B2A-9CAF-6900DE7DD416}" presName="rootComposite" presStyleCnt="0"/>
      <dgm:spPr/>
    </dgm:pt>
    <dgm:pt modelId="{829C8BA7-6573-4859-9563-505B0E0F229E}" type="pres">
      <dgm:prSet presAssocID="{406C9B72-3E4D-4B2A-9CAF-6900DE7DD416}" presName="rootText" presStyleLbl="node1" presStyleIdx="3" presStyleCnt="6"/>
      <dgm:spPr/>
    </dgm:pt>
    <dgm:pt modelId="{E2E2BE44-95E2-4565-B686-08211DC2E786}" type="pres">
      <dgm:prSet presAssocID="{406C9B72-3E4D-4B2A-9CAF-6900DE7DD416}" presName="rootConnector" presStyleLbl="node1" presStyleIdx="3" presStyleCnt="6"/>
      <dgm:spPr/>
    </dgm:pt>
    <dgm:pt modelId="{676EFBB1-EC52-4879-87F2-A825A62FEBB8}" type="pres">
      <dgm:prSet presAssocID="{406C9B72-3E4D-4B2A-9CAF-6900DE7DD416}" presName="childShape" presStyleCnt="0"/>
      <dgm:spPr/>
    </dgm:pt>
    <dgm:pt modelId="{07A6B810-3047-4AA8-ADD7-C34606C6267A}" type="pres">
      <dgm:prSet presAssocID="{C722457C-3117-4518-9697-69E347D03178}" presName="Name13" presStyleLbl="parChTrans1D2" presStyleIdx="3" presStyleCnt="6"/>
      <dgm:spPr/>
    </dgm:pt>
    <dgm:pt modelId="{42A44E46-9D78-4D00-A134-ACF4B82AE29C}" type="pres">
      <dgm:prSet presAssocID="{83F4B27F-E9B1-4F37-BB5C-19389A522D1E}" presName="childText" presStyleLbl="bgAcc1" presStyleIdx="3" presStyleCnt="6">
        <dgm:presLayoutVars>
          <dgm:bulletEnabled val="1"/>
        </dgm:presLayoutVars>
      </dgm:prSet>
      <dgm:spPr/>
    </dgm:pt>
    <dgm:pt modelId="{45BD0C02-ED68-4C2B-9D34-D6B48C41D670}" type="pres">
      <dgm:prSet presAssocID="{A4FDC2B3-744F-4C33-85E9-7BCB54ECA0BC}" presName="root" presStyleCnt="0"/>
      <dgm:spPr/>
    </dgm:pt>
    <dgm:pt modelId="{968DE0BA-9399-4D0C-8E65-C57A9AF22D4D}" type="pres">
      <dgm:prSet presAssocID="{A4FDC2B3-744F-4C33-85E9-7BCB54ECA0BC}" presName="rootComposite" presStyleCnt="0"/>
      <dgm:spPr/>
    </dgm:pt>
    <dgm:pt modelId="{E1192136-C45A-4968-B543-BEC3E47B113E}" type="pres">
      <dgm:prSet presAssocID="{A4FDC2B3-744F-4C33-85E9-7BCB54ECA0BC}" presName="rootText" presStyleLbl="node1" presStyleIdx="4" presStyleCnt="6"/>
      <dgm:spPr/>
    </dgm:pt>
    <dgm:pt modelId="{CCB2B1D1-14BD-4CF1-8FE7-FA4E543D7704}" type="pres">
      <dgm:prSet presAssocID="{A4FDC2B3-744F-4C33-85E9-7BCB54ECA0BC}" presName="rootConnector" presStyleLbl="node1" presStyleIdx="4" presStyleCnt="6"/>
      <dgm:spPr/>
    </dgm:pt>
    <dgm:pt modelId="{FF1B4B6F-ED07-4D81-B25B-D62B80149958}" type="pres">
      <dgm:prSet presAssocID="{A4FDC2B3-744F-4C33-85E9-7BCB54ECA0BC}" presName="childShape" presStyleCnt="0"/>
      <dgm:spPr/>
    </dgm:pt>
    <dgm:pt modelId="{AA29D46A-EE65-46D9-A824-2D716C605AC5}" type="pres">
      <dgm:prSet presAssocID="{E11D83C5-3597-4667-B557-14208F4B8A2A}" presName="Name13" presStyleLbl="parChTrans1D2" presStyleIdx="4" presStyleCnt="6"/>
      <dgm:spPr/>
    </dgm:pt>
    <dgm:pt modelId="{63BB1EF3-36A0-478D-B686-3AAE9B4E744C}" type="pres">
      <dgm:prSet presAssocID="{D3E18964-6B7E-4472-9121-86132CBBE40E}" presName="childText" presStyleLbl="bgAcc1" presStyleIdx="4" presStyleCnt="6">
        <dgm:presLayoutVars>
          <dgm:bulletEnabled val="1"/>
        </dgm:presLayoutVars>
      </dgm:prSet>
      <dgm:spPr/>
    </dgm:pt>
    <dgm:pt modelId="{382D0A74-9436-4EA7-ADE9-7AFCEDEEE6F9}" type="pres">
      <dgm:prSet presAssocID="{47C7F30A-0E82-4D93-9D25-BBAAB5A3F3FC}" presName="root" presStyleCnt="0"/>
      <dgm:spPr/>
    </dgm:pt>
    <dgm:pt modelId="{6A4B6017-9D80-48A8-8FCF-D2F334FF5D26}" type="pres">
      <dgm:prSet presAssocID="{47C7F30A-0E82-4D93-9D25-BBAAB5A3F3FC}" presName="rootComposite" presStyleCnt="0"/>
      <dgm:spPr/>
    </dgm:pt>
    <dgm:pt modelId="{EA507D0F-5C2F-47BD-8076-9FCC652F920A}" type="pres">
      <dgm:prSet presAssocID="{47C7F30A-0E82-4D93-9D25-BBAAB5A3F3FC}" presName="rootText" presStyleLbl="node1" presStyleIdx="5" presStyleCnt="6"/>
      <dgm:spPr/>
    </dgm:pt>
    <dgm:pt modelId="{B03C78C7-8B8F-4954-ADA2-E2AA818973DF}" type="pres">
      <dgm:prSet presAssocID="{47C7F30A-0E82-4D93-9D25-BBAAB5A3F3FC}" presName="rootConnector" presStyleLbl="node1" presStyleIdx="5" presStyleCnt="6"/>
      <dgm:spPr/>
    </dgm:pt>
    <dgm:pt modelId="{E35A9F85-6FB5-4A27-83B2-7789CB2A64EB}" type="pres">
      <dgm:prSet presAssocID="{47C7F30A-0E82-4D93-9D25-BBAAB5A3F3FC}" presName="childShape" presStyleCnt="0"/>
      <dgm:spPr/>
    </dgm:pt>
    <dgm:pt modelId="{5CA1ED19-3468-4122-8ACC-4AF084E994B0}" type="pres">
      <dgm:prSet presAssocID="{83E9F1FD-C4BB-4214-95AE-92E180606EE7}" presName="Name13" presStyleLbl="parChTrans1D2" presStyleIdx="5" presStyleCnt="6"/>
      <dgm:spPr/>
    </dgm:pt>
    <dgm:pt modelId="{198CA0FC-ED50-4487-941A-941BDF30E103}" type="pres">
      <dgm:prSet presAssocID="{218F1FEE-A03F-4259-B376-321446DE0195}" presName="childText" presStyleLbl="bgAcc1" presStyleIdx="5" presStyleCnt="6">
        <dgm:presLayoutVars>
          <dgm:bulletEnabled val="1"/>
        </dgm:presLayoutVars>
      </dgm:prSet>
      <dgm:spPr/>
    </dgm:pt>
  </dgm:ptLst>
  <dgm:cxnLst>
    <dgm:cxn modelId="{A2830800-44F2-44BD-BEE0-4C84C1C3CDFB}" srcId="{47C7F30A-0E82-4D93-9D25-BBAAB5A3F3FC}" destId="{218F1FEE-A03F-4259-B376-321446DE0195}" srcOrd="0" destOrd="0" parTransId="{83E9F1FD-C4BB-4214-95AE-92E180606EE7}" sibTransId="{33B96C9F-0271-4D80-A724-6DC828598BE6}"/>
    <dgm:cxn modelId="{814A1703-8725-4945-926C-B8FA79FECD34}" srcId="{287E3EE4-7647-44AC-90BD-185E2241414E}" destId="{23F0127E-4842-46A8-A884-92221EE804CC}" srcOrd="0" destOrd="0" parTransId="{4371C2F4-D1AF-45D8-A356-17AEBD479F7A}" sibTransId="{B4065001-11ED-454E-9F33-5916EA6C6297}"/>
    <dgm:cxn modelId="{9127D209-3F4F-49D5-BBAA-9BEEB9B2CA6D}" srcId="{F39239CB-E9C6-449B-94FF-B25A8C1F1145}" destId="{47C7F30A-0E82-4D93-9D25-BBAAB5A3F3FC}" srcOrd="5" destOrd="0" parTransId="{4737103A-E33F-4279-80AF-6154259AFFA1}" sibTransId="{3F8E8443-867B-49B0-B35C-67C7E9919CB9}"/>
    <dgm:cxn modelId="{DB74F910-2B02-4618-AFE7-473B95967CE1}" srcId="{DFE422C1-9B61-43BE-A7D1-F1D3C0FB6AA5}" destId="{2CACB7A8-2E3E-4126-A134-165A350FF552}" srcOrd="0" destOrd="0" parTransId="{00459BD6-1682-4732-9EF5-18ED164194EF}" sibTransId="{2B9AA47D-F28F-4DFB-B4AC-61D2DFE20C07}"/>
    <dgm:cxn modelId="{7DC94A13-4B33-4F85-9679-654CB2298ECC}" type="presOf" srcId="{DFE422C1-9B61-43BE-A7D1-F1D3C0FB6AA5}" destId="{14F68BB9-8362-41F9-8ACB-DC27C3AB479E}" srcOrd="0" destOrd="0" presId="urn:microsoft.com/office/officeart/2005/8/layout/hierarchy3"/>
    <dgm:cxn modelId="{E368F113-73D0-4042-8C91-18AE24A94902}" type="presOf" srcId="{287E3EE4-7647-44AC-90BD-185E2241414E}" destId="{E3A10611-17A3-4685-A480-5206EA3A3108}" srcOrd="0" destOrd="0" presId="urn:microsoft.com/office/officeart/2005/8/layout/hierarchy3"/>
    <dgm:cxn modelId="{CE97D115-F2DF-45CA-8011-79B27BD395E2}" type="presOf" srcId="{A4FDC2B3-744F-4C33-85E9-7BCB54ECA0BC}" destId="{CCB2B1D1-14BD-4CF1-8FE7-FA4E543D7704}" srcOrd="1" destOrd="0" presId="urn:microsoft.com/office/officeart/2005/8/layout/hierarchy3"/>
    <dgm:cxn modelId="{63588B19-9404-4AB6-9CB8-E47EC96770D4}" type="presOf" srcId="{D3E18964-6B7E-4472-9121-86132CBBE40E}" destId="{63BB1EF3-36A0-478D-B686-3AAE9B4E744C}" srcOrd="0" destOrd="0" presId="urn:microsoft.com/office/officeart/2005/8/layout/hierarchy3"/>
    <dgm:cxn modelId="{6EE9131A-8B2B-42B4-BD8F-45F2D1E9D712}" type="presOf" srcId="{83F4B27F-E9B1-4F37-BB5C-19389A522D1E}" destId="{42A44E46-9D78-4D00-A134-ACF4B82AE29C}" srcOrd="0" destOrd="0" presId="urn:microsoft.com/office/officeart/2005/8/layout/hierarchy3"/>
    <dgm:cxn modelId="{8FEBB524-DE3B-4EFE-ABFD-9AFCC534D02B}" srcId="{F39239CB-E9C6-449B-94FF-B25A8C1F1145}" destId="{7450749E-59A4-452A-B407-DD8711590987}" srcOrd="2" destOrd="0" parTransId="{7C91B86D-1ECF-4ADB-A62E-30D58140CB72}" sibTransId="{AFC948F6-63D1-433C-992D-2C89A24FC6AF}"/>
    <dgm:cxn modelId="{838B3125-44CF-4C81-8704-6386213CDF4F}" type="presOf" srcId="{C722457C-3117-4518-9697-69E347D03178}" destId="{07A6B810-3047-4AA8-ADD7-C34606C6267A}" srcOrd="0" destOrd="0" presId="urn:microsoft.com/office/officeart/2005/8/layout/hierarchy3"/>
    <dgm:cxn modelId="{F7D36726-DDE5-4786-9AB3-1424FE15920E}" srcId="{7450749E-59A4-452A-B407-DD8711590987}" destId="{A528434F-AFDB-45E6-A9C9-B8FD79DED871}" srcOrd="0" destOrd="0" parTransId="{D49E46EE-7742-472F-A276-AD00025207B4}" sibTransId="{247F6265-253F-485A-89BF-9EBFE6857E09}"/>
    <dgm:cxn modelId="{DB9D4428-EC80-4331-8C04-EC42C2C5AC09}" srcId="{F39239CB-E9C6-449B-94FF-B25A8C1F1145}" destId="{DFE422C1-9B61-43BE-A7D1-F1D3C0FB6AA5}" srcOrd="0" destOrd="0" parTransId="{6FAFB90F-8C6E-4B15-9387-6F0327B23EF4}" sibTransId="{B48C2940-440C-439C-AF71-6CEFF7C570F1}"/>
    <dgm:cxn modelId="{DD767A3B-295A-4696-8EAF-A936BC00C408}" type="presOf" srcId="{4371C2F4-D1AF-45D8-A356-17AEBD479F7A}" destId="{19FD1B7B-9731-4A56-997D-E2F07B49F5DD}" srcOrd="0" destOrd="0" presId="urn:microsoft.com/office/officeart/2005/8/layout/hierarchy3"/>
    <dgm:cxn modelId="{0F00A55F-EED7-4E90-A11C-6BDA6A95FD2F}" srcId="{A4FDC2B3-744F-4C33-85E9-7BCB54ECA0BC}" destId="{D3E18964-6B7E-4472-9121-86132CBBE40E}" srcOrd="0" destOrd="0" parTransId="{E11D83C5-3597-4667-B557-14208F4B8A2A}" sibTransId="{73E1A4E7-7B6F-4BB4-9DF1-A40C7DC155E6}"/>
    <dgm:cxn modelId="{2DAED560-ABDF-4B09-8EC6-788EF92BFD97}" type="presOf" srcId="{A528434F-AFDB-45E6-A9C9-B8FD79DED871}" destId="{2760DDCA-C0A0-4485-9E8F-C18777A502CC}" srcOrd="0" destOrd="0" presId="urn:microsoft.com/office/officeart/2005/8/layout/hierarchy3"/>
    <dgm:cxn modelId="{A6D2FB45-6F21-40FB-BDB9-0F663750464A}" type="presOf" srcId="{DFE422C1-9B61-43BE-A7D1-F1D3C0FB6AA5}" destId="{E226353D-B1C2-4691-8763-086E1E1C709A}" srcOrd="1" destOrd="0" presId="urn:microsoft.com/office/officeart/2005/8/layout/hierarchy3"/>
    <dgm:cxn modelId="{DAD00347-4B3F-44CB-8630-6FA0A258A3B3}" type="presOf" srcId="{406C9B72-3E4D-4B2A-9CAF-6900DE7DD416}" destId="{829C8BA7-6573-4859-9563-505B0E0F229E}" srcOrd="0" destOrd="0" presId="urn:microsoft.com/office/officeart/2005/8/layout/hierarchy3"/>
    <dgm:cxn modelId="{8C8CA74B-D030-4C46-9FA1-DF09B53CF1CB}" type="presOf" srcId="{218F1FEE-A03F-4259-B376-321446DE0195}" destId="{198CA0FC-ED50-4487-941A-941BDF30E103}" srcOrd="0" destOrd="0" presId="urn:microsoft.com/office/officeart/2005/8/layout/hierarchy3"/>
    <dgm:cxn modelId="{65F05C4D-1C95-4E58-B3ED-00BC0808ED31}" type="presOf" srcId="{47C7F30A-0E82-4D93-9D25-BBAAB5A3F3FC}" destId="{EA507D0F-5C2F-47BD-8076-9FCC652F920A}" srcOrd="0" destOrd="0" presId="urn:microsoft.com/office/officeart/2005/8/layout/hierarchy3"/>
    <dgm:cxn modelId="{BE1FE274-143B-4833-B393-62D6DC75F818}" srcId="{F39239CB-E9C6-449B-94FF-B25A8C1F1145}" destId="{A4FDC2B3-744F-4C33-85E9-7BCB54ECA0BC}" srcOrd="4" destOrd="0" parTransId="{4A1D5569-B786-4871-8702-549DF7CD122E}" sibTransId="{BF6B47DC-80FB-4F53-A000-539FB733DE33}"/>
    <dgm:cxn modelId="{70DA6B56-09C4-45FD-B049-C8E7C8F6E68D}" srcId="{F39239CB-E9C6-449B-94FF-B25A8C1F1145}" destId="{287E3EE4-7647-44AC-90BD-185E2241414E}" srcOrd="1" destOrd="0" parTransId="{EDF5C7BD-B074-41A9-8DC3-79215514E140}" sibTransId="{ECF70FDF-F419-448E-A939-AE4AAB20983C}"/>
    <dgm:cxn modelId="{263DBC7E-7953-499D-A7A5-E99D71EBE8F1}" type="presOf" srcId="{D49E46EE-7742-472F-A276-AD00025207B4}" destId="{630FA5C4-717C-4FC1-988A-BFF6F108833C}" srcOrd="0" destOrd="0" presId="urn:microsoft.com/office/officeart/2005/8/layout/hierarchy3"/>
    <dgm:cxn modelId="{1BA04480-D4DB-4EC1-A94A-85CE69C8E878}" type="presOf" srcId="{287E3EE4-7647-44AC-90BD-185E2241414E}" destId="{F4D565C0-2B5F-49F2-AF20-3F51DB92E1CF}" srcOrd="1" destOrd="0" presId="urn:microsoft.com/office/officeart/2005/8/layout/hierarchy3"/>
    <dgm:cxn modelId="{C078C181-7678-40C6-A7DE-DB8C8B16A7FD}" type="presOf" srcId="{406C9B72-3E4D-4B2A-9CAF-6900DE7DD416}" destId="{E2E2BE44-95E2-4565-B686-08211DC2E786}" srcOrd="1" destOrd="0" presId="urn:microsoft.com/office/officeart/2005/8/layout/hierarchy3"/>
    <dgm:cxn modelId="{89772483-2687-4D8D-96BB-C91DB3AF014D}" type="presOf" srcId="{47C7F30A-0E82-4D93-9D25-BBAAB5A3F3FC}" destId="{B03C78C7-8B8F-4954-ADA2-E2AA818973DF}" srcOrd="1" destOrd="0" presId="urn:microsoft.com/office/officeart/2005/8/layout/hierarchy3"/>
    <dgm:cxn modelId="{7557BF8A-829E-47B7-B504-0F479B95FDF0}" type="presOf" srcId="{2CACB7A8-2E3E-4126-A134-165A350FF552}" destId="{06CA8BFE-6070-481C-AD9D-04639170343B}" srcOrd="0" destOrd="0" presId="urn:microsoft.com/office/officeart/2005/8/layout/hierarchy3"/>
    <dgm:cxn modelId="{DB645F8B-22C6-4253-A88E-37195CBDBC1D}" type="presOf" srcId="{7450749E-59A4-452A-B407-DD8711590987}" destId="{39F81BEB-40A9-4840-841F-9349E44C416A}" srcOrd="0" destOrd="0" presId="urn:microsoft.com/office/officeart/2005/8/layout/hierarchy3"/>
    <dgm:cxn modelId="{EE668F93-1DD4-4036-9939-84BBF5C24455}" type="presOf" srcId="{00459BD6-1682-4732-9EF5-18ED164194EF}" destId="{2688A8FC-2AE5-4906-810D-EC3441568582}" srcOrd="0" destOrd="0" presId="urn:microsoft.com/office/officeart/2005/8/layout/hierarchy3"/>
    <dgm:cxn modelId="{87EF7AA3-DF03-459A-B881-A672603117F3}" type="presOf" srcId="{83E9F1FD-C4BB-4214-95AE-92E180606EE7}" destId="{5CA1ED19-3468-4122-8ACC-4AF084E994B0}" srcOrd="0" destOrd="0" presId="urn:microsoft.com/office/officeart/2005/8/layout/hierarchy3"/>
    <dgm:cxn modelId="{64274AB0-DA79-4A25-8AD4-8771EE3F167B}" type="presOf" srcId="{E11D83C5-3597-4667-B557-14208F4B8A2A}" destId="{AA29D46A-EE65-46D9-A824-2D716C605AC5}" srcOrd="0" destOrd="0" presId="urn:microsoft.com/office/officeart/2005/8/layout/hierarchy3"/>
    <dgm:cxn modelId="{9BED88CF-D03A-4307-85E3-447A558042B4}" type="presOf" srcId="{7450749E-59A4-452A-B407-DD8711590987}" destId="{5AE8B5E6-45A6-4788-97F0-08B84E321D66}" srcOrd="1" destOrd="0" presId="urn:microsoft.com/office/officeart/2005/8/layout/hierarchy3"/>
    <dgm:cxn modelId="{3850FCCF-475C-48F9-AC99-0AF578FD2D81}" type="presOf" srcId="{A4FDC2B3-744F-4C33-85E9-7BCB54ECA0BC}" destId="{E1192136-C45A-4968-B543-BEC3E47B113E}" srcOrd="0" destOrd="0" presId="urn:microsoft.com/office/officeart/2005/8/layout/hierarchy3"/>
    <dgm:cxn modelId="{B3B935D8-AF04-412D-9427-B77D89B6C86A}" type="presOf" srcId="{F39239CB-E9C6-449B-94FF-B25A8C1F1145}" destId="{D445CF9D-5E8F-49E9-83ED-333CF601C0C8}" srcOrd="0" destOrd="0" presId="urn:microsoft.com/office/officeart/2005/8/layout/hierarchy3"/>
    <dgm:cxn modelId="{CD0C40FD-B846-4F5B-84C1-1A5578D075A8}" type="presOf" srcId="{23F0127E-4842-46A8-A884-92221EE804CC}" destId="{E01B526A-595F-4AE4-AFF8-4EBE89DBBF59}" srcOrd="0" destOrd="0" presId="urn:microsoft.com/office/officeart/2005/8/layout/hierarchy3"/>
    <dgm:cxn modelId="{BB6423FF-F6F6-4456-B318-2F9C3E9BF350}" srcId="{406C9B72-3E4D-4B2A-9CAF-6900DE7DD416}" destId="{83F4B27F-E9B1-4F37-BB5C-19389A522D1E}" srcOrd="0" destOrd="0" parTransId="{C722457C-3117-4518-9697-69E347D03178}" sibTransId="{BC651BFE-FE63-4556-A8BE-9805DAB3DDC5}"/>
    <dgm:cxn modelId="{16C55AFF-C168-43C4-B42B-1453F01E4F72}" srcId="{F39239CB-E9C6-449B-94FF-B25A8C1F1145}" destId="{406C9B72-3E4D-4B2A-9CAF-6900DE7DD416}" srcOrd="3" destOrd="0" parTransId="{7E8BBFC4-E2E1-44AD-810F-089AB5DF13F6}" sibTransId="{BF45C64D-C66B-4AAD-A038-27B6926A8DDA}"/>
    <dgm:cxn modelId="{BDEA899A-05D7-4C7B-B644-0D721204E846}" type="presParOf" srcId="{D445CF9D-5E8F-49E9-83ED-333CF601C0C8}" destId="{9F1FEE5A-E973-4E91-90F8-5E849697CB8B}" srcOrd="0" destOrd="0" presId="urn:microsoft.com/office/officeart/2005/8/layout/hierarchy3"/>
    <dgm:cxn modelId="{A6CDD6A8-CFB6-4CEA-BB12-C3CDAF2EF64B}" type="presParOf" srcId="{9F1FEE5A-E973-4E91-90F8-5E849697CB8B}" destId="{06A59888-D957-4667-ACCF-12ACC08017C8}" srcOrd="0" destOrd="0" presId="urn:microsoft.com/office/officeart/2005/8/layout/hierarchy3"/>
    <dgm:cxn modelId="{64BF95EA-ABBA-4DCA-AD96-4748C8D02FD5}" type="presParOf" srcId="{06A59888-D957-4667-ACCF-12ACC08017C8}" destId="{14F68BB9-8362-41F9-8ACB-DC27C3AB479E}" srcOrd="0" destOrd="0" presId="urn:microsoft.com/office/officeart/2005/8/layout/hierarchy3"/>
    <dgm:cxn modelId="{5B018FBC-A1F0-4F05-9810-AE5A1BB8CD53}" type="presParOf" srcId="{06A59888-D957-4667-ACCF-12ACC08017C8}" destId="{E226353D-B1C2-4691-8763-086E1E1C709A}" srcOrd="1" destOrd="0" presId="urn:microsoft.com/office/officeart/2005/8/layout/hierarchy3"/>
    <dgm:cxn modelId="{9C19F9B2-FFAD-43AD-8D5B-4ADB3374B240}" type="presParOf" srcId="{9F1FEE5A-E973-4E91-90F8-5E849697CB8B}" destId="{3CC84A98-B639-4027-9C86-3C35EFC6BC4F}" srcOrd="1" destOrd="0" presId="urn:microsoft.com/office/officeart/2005/8/layout/hierarchy3"/>
    <dgm:cxn modelId="{2CBFEEF9-3DFB-40AE-BB47-CF79C3D58DC6}" type="presParOf" srcId="{3CC84A98-B639-4027-9C86-3C35EFC6BC4F}" destId="{2688A8FC-2AE5-4906-810D-EC3441568582}" srcOrd="0" destOrd="0" presId="urn:microsoft.com/office/officeart/2005/8/layout/hierarchy3"/>
    <dgm:cxn modelId="{70FD09EB-785F-4E9D-90D9-23903DB29CFF}" type="presParOf" srcId="{3CC84A98-B639-4027-9C86-3C35EFC6BC4F}" destId="{06CA8BFE-6070-481C-AD9D-04639170343B}" srcOrd="1" destOrd="0" presId="urn:microsoft.com/office/officeart/2005/8/layout/hierarchy3"/>
    <dgm:cxn modelId="{DF763E72-8CCB-4861-BCC0-64E1E400B1F0}" type="presParOf" srcId="{D445CF9D-5E8F-49E9-83ED-333CF601C0C8}" destId="{CDFEA4BB-1D2A-4E6F-A98B-4DA5CEC59ADD}" srcOrd="1" destOrd="0" presId="urn:microsoft.com/office/officeart/2005/8/layout/hierarchy3"/>
    <dgm:cxn modelId="{D5C21FAE-D0BD-4A60-98F2-F10349855CD0}" type="presParOf" srcId="{CDFEA4BB-1D2A-4E6F-A98B-4DA5CEC59ADD}" destId="{07BECC78-8A90-4A11-A822-3387D49B2737}" srcOrd="0" destOrd="0" presId="urn:microsoft.com/office/officeart/2005/8/layout/hierarchy3"/>
    <dgm:cxn modelId="{5FD33AC7-00C5-4107-AFAF-524F898A5603}" type="presParOf" srcId="{07BECC78-8A90-4A11-A822-3387D49B2737}" destId="{E3A10611-17A3-4685-A480-5206EA3A3108}" srcOrd="0" destOrd="0" presId="urn:microsoft.com/office/officeart/2005/8/layout/hierarchy3"/>
    <dgm:cxn modelId="{5AEBCE61-9D0A-4ED1-BF65-3CACBF71C747}" type="presParOf" srcId="{07BECC78-8A90-4A11-A822-3387D49B2737}" destId="{F4D565C0-2B5F-49F2-AF20-3F51DB92E1CF}" srcOrd="1" destOrd="0" presId="urn:microsoft.com/office/officeart/2005/8/layout/hierarchy3"/>
    <dgm:cxn modelId="{D0AA8B93-DA2C-4AFF-9AD7-21DA201B4DEB}" type="presParOf" srcId="{CDFEA4BB-1D2A-4E6F-A98B-4DA5CEC59ADD}" destId="{15D9D739-2B27-4019-BC12-339585A4D258}" srcOrd="1" destOrd="0" presId="urn:microsoft.com/office/officeart/2005/8/layout/hierarchy3"/>
    <dgm:cxn modelId="{1FEB6BE8-1DF1-4FC5-8766-64F396938B48}" type="presParOf" srcId="{15D9D739-2B27-4019-BC12-339585A4D258}" destId="{19FD1B7B-9731-4A56-997D-E2F07B49F5DD}" srcOrd="0" destOrd="0" presId="urn:microsoft.com/office/officeart/2005/8/layout/hierarchy3"/>
    <dgm:cxn modelId="{9EA7F264-2ECA-4D17-B690-B36ED02E4F86}" type="presParOf" srcId="{15D9D739-2B27-4019-BC12-339585A4D258}" destId="{E01B526A-595F-4AE4-AFF8-4EBE89DBBF59}" srcOrd="1" destOrd="0" presId="urn:microsoft.com/office/officeart/2005/8/layout/hierarchy3"/>
    <dgm:cxn modelId="{DAE3415D-DDFB-48A8-BD9F-4E9DC4A3AB16}" type="presParOf" srcId="{D445CF9D-5E8F-49E9-83ED-333CF601C0C8}" destId="{83D6FCCD-CC18-4B38-A7DF-F0BB5DB42940}" srcOrd="2" destOrd="0" presId="urn:microsoft.com/office/officeart/2005/8/layout/hierarchy3"/>
    <dgm:cxn modelId="{B452BBE4-8808-4A9C-B0DC-3718162D5F12}" type="presParOf" srcId="{83D6FCCD-CC18-4B38-A7DF-F0BB5DB42940}" destId="{9A51423A-0FEB-4435-B2EA-02BB547D759D}" srcOrd="0" destOrd="0" presId="urn:microsoft.com/office/officeart/2005/8/layout/hierarchy3"/>
    <dgm:cxn modelId="{F84B956C-3D29-41BA-8A92-CE29DC5EA68B}" type="presParOf" srcId="{9A51423A-0FEB-4435-B2EA-02BB547D759D}" destId="{39F81BEB-40A9-4840-841F-9349E44C416A}" srcOrd="0" destOrd="0" presId="urn:microsoft.com/office/officeart/2005/8/layout/hierarchy3"/>
    <dgm:cxn modelId="{CC6E2F99-79FA-4F99-B981-0CCD0052691F}" type="presParOf" srcId="{9A51423A-0FEB-4435-B2EA-02BB547D759D}" destId="{5AE8B5E6-45A6-4788-97F0-08B84E321D66}" srcOrd="1" destOrd="0" presId="urn:microsoft.com/office/officeart/2005/8/layout/hierarchy3"/>
    <dgm:cxn modelId="{210D159F-7199-49BD-87B0-E81FEFFB28E4}" type="presParOf" srcId="{83D6FCCD-CC18-4B38-A7DF-F0BB5DB42940}" destId="{C320525A-9F2D-4ABF-9D93-ED54CF417992}" srcOrd="1" destOrd="0" presId="urn:microsoft.com/office/officeart/2005/8/layout/hierarchy3"/>
    <dgm:cxn modelId="{58410CB2-C2E9-4658-9205-33A84D9AC625}" type="presParOf" srcId="{C320525A-9F2D-4ABF-9D93-ED54CF417992}" destId="{630FA5C4-717C-4FC1-988A-BFF6F108833C}" srcOrd="0" destOrd="0" presId="urn:microsoft.com/office/officeart/2005/8/layout/hierarchy3"/>
    <dgm:cxn modelId="{E850DFB1-026F-4663-A3DE-8D2C22C7AC67}" type="presParOf" srcId="{C320525A-9F2D-4ABF-9D93-ED54CF417992}" destId="{2760DDCA-C0A0-4485-9E8F-C18777A502CC}" srcOrd="1" destOrd="0" presId="urn:microsoft.com/office/officeart/2005/8/layout/hierarchy3"/>
    <dgm:cxn modelId="{0C5ED973-2020-4E03-B836-00ED794B0815}" type="presParOf" srcId="{D445CF9D-5E8F-49E9-83ED-333CF601C0C8}" destId="{E9CAB45A-4FAC-4795-8554-271A8F3748F4}" srcOrd="3" destOrd="0" presId="urn:microsoft.com/office/officeart/2005/8/layout/hierarchy3"/>
    <dgm:cxn modelId="{72B8C192-3CEB-4C3F-B032-7C098F04544A}" type="presParOf" srcId="{E9CAB45A-4FAC-4795-8554-271A8F3748F4}" destId="{35BADAF2-2393-4157-88DD-A620A5969CA7}" srcOrd="0" destOrd="0" presId="urn:microsoft.com/office/officeart/2005/8/layout/hierarchy3"/>
    <dgm:cxn modelId="{94A1A078-5651-4563-8761-BDA532E7340E}" type="presParOf" srcId="{35BADAF2-2393-4157-88DD-A620A5969CA7}" destId="{829C8BA7-6573-4859-9563-505B0E0F229E}" srcOrd="0" destOrd="0" presId="urn:microsoft.com/office/officeart/2005/8/layout/hierarchy3"/>
    <dgm:cxn modelId="{AB056D7C-9D25-4FCB-83FD-C66FEF2032FD}" type="presParOf" srcId="{35BADAF2-2393-4157-88DD-A620A5969CA7}" destId="{E2E2BE44-95E2-4565-B686-08211DC2E786}" srcOrd="1" destOrd="0" presId="urn:microsoft.com/office/officeart/2005/8/layout/hierarchy3"/>
    <dgm:cxn modelId="{9C71EDA4-6775-4753-BD5E-1249E1ECB5A8}" type="presParOf" srcId="{E9CAB45A-4FAC-4795-8554-271A8F3748F4}" destId="{676EFBB1-EC52-4879-87F2-A825A62FEBB8}" srcOrd="1" destOrd="0" presId="urn:microsoft.com/office/officeart/2005/8/layout/hierarchy3"/>
    <dgm:cxn modelId="{9E98BD6E-DF80-441C-B144-0847B9B60685}" type="presParOf" srcId="{676EFBB1-EC52-4879-87F2-A825A62FEBB8}" destId="{07A6B810-3047-4AA8-ADD7-C34606C6267A}" srcOrd="0" destOrd="0" presId="urn:microsoft.com/office/officeart/2005/8/layout/hierarchy3"/>
    <dgm:cxn modelId="{DB0EC1B0-9B4B-45F1-A0F4-1DA972C7A6FB}" type="presParOf" srcId="{676EFBB1-EC52-4879-87F2-A825A62FEBB8}" destId="{42A44E46-9D78-4D00-A134-ACF4B82AE29C}" srcOrd="1" destOrd="0" presId="urn:microsoft.com/office/officeart/2005/8/layout/hierarchy3"/>
    <dgm:cxn modelId="{3E55F0F6-FC17-4343-ABF8-80D4712752E5}" type="presParOf" srcId="{D445CF9D-5E8F-49E9-83ED-333CF601C0C8}" destId="{45BD0C02-ED68-4C2B-9D34-D6B48C41D670}" srcOrd="4" destOrd="0" presId="urn:microsoft.com/office/officeart/2005/8/layout/hierarchy3"/>
    <dgm:cxn modelId="{88698483-86F8-42FF-AFFE-A9BF4098CAE7}" type="presParOf" srcId="{45BD0C02-ED68-4C2B-9D34-D6B48C41D670}" destId="{968DE0BA-9399-4D0C-8E65-C57A9AF22D4D}" srcOrd="0" destOrd="0" presId="urn:microsoft.com/office/officeart/2005/8/layout/hierarchy3"/>
    <dgm:cxn modelId="{CD1DFB4D-30C9-4A63-891E-F4282C6BA4FA}" type="presParOf" srcId="{968DE0BA-9399-4D0C-8E65-C57A9AF22D4D}" destId="{E1192136-C45A-4968-B543-BEC3E47B113E}" srcOrd="0" destOrd="0" presId="urn:microsoft.com/office/officeart/2005/8/layout/hierarchy3"/>
    <dgm:cxn modelId="{843DFFB8-662C-4D39-9386-418E6AA8D7D7}" type="presParOf" srcId="{968DE0BA-9399-4D0C-8E65-C57A9AF22D4D}" destId="{CCB2B1D1-14BD-4CF1-8FE7-FA4E543D7704}" srcOrd="1" destOrd="0" presId="urn:microsoft.com/office/officeart/2005/8/layout/hierarchy3"/>
    <dgm:cxn modelId="{5AC7E26A-7F6F-40A9-8EFC-BF30A3E7C4C1}" type="presParOf" srcId="{45BD0C02-ED68-4C2B-9D34-D6B48C41D670}" destId="{FF1B4B6F-ED07-4D81-B25B-D62B80149958}" srcOrd="1" destOrd="0" presId="urn:microsoft.com/office/officeart/2005/8/layout/hierarchy3"/>
    <dgm:cxn modelId="{3E9B1619-87DD-4291-AF6F-323AAAAC60B4}" type="presParOf" srcId="{FF1B4B6F-ED07-4D81-B25B-D62B80149958}" destId="{AA29D46A-EE65-46D9-A824-2D716C605AC5}" srcOrd="0" destOrd="0" presId="urn:microsoft.com/office/officeart/2005/8/layout/hierarchy3"/>
    <dgm:cxn modelId="{881C4A6E-BF69-4EB9-B262-A9537325BE5D}" type="presParOf" srcId="{FF1B4B6F-ED07-4D81-B25B-D62B80149958}" destId="{63BB1EF3-36A0-478D-B686-3AAE9B4E744C}" srcOrd="1" destOrd="0" presId="urn:microsoft.com/office/officeart/2005/8/layout/hierarchy3"/>
    <dgm:cxn modelId="{FF8A8F29-57A1-4B3F-A8A6-B3F820F259BE}" type="presParOf" srcId="{D445CF9D-5E8F-49E9-83ED-333CF601C0C8}" destId="{382D0A74-9436-4EA7-ADE9-7AFCEDEEE6F9}" srcOrd="5" destOrd="0" presId="urn:microsoft.com/office/officeart/2005/8/layout/hierarchy3"/>
    <dgm:cxn modelId="{955D939E-6A1F-4A0C-ABDA-D0D358F3EB53}" type="presParOf" srcId="{382D0A74-9436-4EA7-ADE9-7AFCEDEEE6F9}" destId="{6A4B6017-9D80-48A8-8FCF-D2F334FF5D26}" srcOrd="0" destOrd="0" presId="urn:microsoft.com/office/officeart/2005/8/layout/hierarchy3"/>
    <dgm:cxn modelId="{1A94B662-924B-44F3-9F23-C5B06CB7B29A}" type="presParOf" srcId="{6A4B6017-9D80-48A8-8FCF-D2F334FF5D26}" destId="{EA507D0F-5C2F-47BD-8076-9FCC652F920A}" srcOrd="0" destOrd="0" presId="urn:microsoft.com/office/officeart/2005/8/layout/hierarchy3"/>
    <dgm:cxn modelId="{B6EA74D4-9764-4F53-8329-2878E0EF3A61}" type="presParOf" srcId="{6A4B6017-9D80-48A8-8FCF-D2F334FF5D26}" destId="{B03C78C7-8B8F-4954-ADA2-E2AA818973DF}" srcOrd="1" destOrd="0" presId="urn:microsoft.com/office/officeart/2005/8/layout/hierarchy3"/>
    <dgm:cxn modelId="{8EE04339-82C8-48BF-80ED-F7CFCF30F3C6}" type="presParOf" srcId="{382D0A74-9436-4EA7-ADE9-7AFCEDEEE6F9}" destId="{E35A9F85-6FB5-4A27-83B2-7789CB2A64EB}" srcOrd="1" destOrd="0" presId="urn:microsoft.com/office/officeart/2005/8/layout/hierarchy3"/>
    <dgm:cxn modelId="{EDD80752-6E66-4D9D-9A6E-6B809FD87793}" type="presParOf" srcId="{E35A9F85-6FB5-4A27-83B2-7789CB2A64EB}" destId="{5CA1ED19-3468-4122-8ACC-4AF084E994B0}" srcOrd="0" destOrd="0" presId="urn:microsoft.com/office/officeart/2005/8/layout/hierarchy3"/>
    <dgm:cxn modelId="{74A24350-5FB5-4640-9FC6-9729852C21BD}" type="presParOf" srcId="{E35A9F85-6FB5-4A27-83B2-7789CB2A64EB}" destId="{198CA0FC-ED50-4487-941A-941BDF30E103}"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28599-4AAC-41F4-AB79-230C1A008544}" type="doc">
      <dgm:prSet loTypeId="urn:microsoft.com/office/officeart/2016/7/layout/HexagonTimeline" loCatId="process" qsTypeId="urn:microsoft.com/office/officeart/2005/8/quickstyle/simple2" qsCatId="simple" csTypeId="urn:microsoft.com/office/officeart/2005/8/colors/colorful4" csCatId="colorful" phldr="1"/>
      <dgm:spPr/>
      <dgm:t>
        <a:bodyPr/>
        <a:lstStyle/>
        <a:p>
          <a:endParaRPr lang="en-US"/>
        </a:p>
      </dgm:t>
    </dgm:pt>
    <dgm:pt modelId="{A526DD1A-DE60-4163-BD21-89F19AA9BC8F}">
      <dgm:prSet/>
      <dgm:spPr/>
      <dgm:t>
        <a:bodyPr/>
        <a:lstStyle/>
        <a:p>
          <a:r>
            <a:rPr lang="en-US" dirty="0"/>
            <a:t>2006</a:t>
          </a:r>
        </a:p>
      </dgm:t>
    </dgm:pt>
    <dgm:pt modelId="{C1E47B6C-F6EA-4A1F-B113-C63805E2711D}" type="parTrans" cxnId="{DCDD8438-3689-4450-B080-342ED89F85CC}">
      <dgm:prSet/>
      <dgm:spPr/>
      <dgm:t>
        <a:bodyPr/>
        <a:lstStyle/>
        <a:p>
          <a:endParaRPr lang="en-US"/>
        </a:p>
      </dgm:t>
    </dgm:pt>
    <dgm:pt modelId="{AE390598-A830-461B-8E9A-2DA8477018DF}" type="sibTrans" cxnId="{DCDD8438-3689-4450-B080-342ED89F85CC}">
      <dgm:prSet/>
      <dgm:spPr/>
      <dgm:t>
        <a:bodyPr/>
        <a:lstStyle/>
        <a:p>
          <a:endParaRPr lang="en-US"/>
        </a:p>
      </dgm:t>
    </dgm:pt>
    <dgm:pt modelId="{0B8BC42B-7E27-420F-ABC9-10A49A3E4A12}">
      <dgm:prSet/>
      <dgm:spPr/>
      <dgm:t>
        <a:bodyPr/>
        <a:lstStyle/>
        <a:p>
          <a:r>
            <a:rPr lang="en-US" dirty="0"/>
            <a:t>Launch of </a:t>
          </a:r>
        </a:p>
        <a:p>
          <a:r>
            <a:rPr lang="en-US" dirty="0"/>
            <a:t>AutoIBANKER</a:t>
          </a:r>
        </a:p>
      </dgm:t>
    </dgm:pt>
    <dgm:pt modelId="{05C244CC-0CD8-4102-995D-A1F857E0ABCD}" type="parTrans" cxnId="{E32707AA-A6C9-40F1-95A6-25B603D3D7DF}">
      <dgm:prSet/>
      <dgm:spPr/>
      <dgm:t>
        <a:bodyPr/>
        <a:lstStyle/>
        <a:p>
          <a:endParaRPr lang="en-US"/>
        </a:p>
      </dgm:t>
    </dgm:pt>
    <dgm:pt modelId="{26B315C4-D1ED-4AC6-A637-C71E19BA0023}" type="sibTrans" cxnId="{E32707AA-A6C9-40F1-95A6-25B603D3D7DF}">
      <dgm:prSet/>
      <dgm:spPr/>
      <dgm:t>
        <a:bodyPr/>
        <a:lstStyle/>
        <a:p>
          <a:endParaRPr lang="en-US"/>
        </a:p>
      </dgm:t>
    </dgm:pt>
    <dgm:pt modelId="{EC86542C-F21E-4D31-B5F8-DC408EC36A25}">
      <dgm:prSet/>
      <dgm:spPr/>
      <dgm:t>
        <a:bodyPr/>
        <a:lstStyle/>
        <a:p>
          <a:r>
            <a:rPr lang="en-US" dirty="0"/>
            <a:t>2007</a:t>
          </a:r>
        </a:p>
      </dgm:t>
    </dgm:pt>
    <dgm:pt modelId="{F02FB273-D6EE-411C-8600-49290922D536}" type="parTrans" cxnId="{C77D42B6-C308-4635-B91F-642D8853FA24}">
      <dgm:prSet/>
      <dgm:spPr/>
      <dgm:t>
        <a:bodyPr/>
        <a:lstStyle/>
        <a:p>
          <a:endParaRPr lang="en-US"/>
        </a:p>
      </dgm:t>
    </dgm:pt>
    <dgm:pt modelId="{8CAD672C-41F3-43EA-AC1B-66A739E54856}" type="sibTrans" cxnId="{C77D42B6-C308-4635-B91F-642D8853FA24}">
      <dgm:prSet/>
      <dgm:spPr/>
      <dgm:t>
        <a:bodyPr/>
        <a:lstStyle/>
        <a:p>
          <a:endParaRPr lang="en-US"/>
        </a:p>
      </dgm:t>
    </dgm:pt>
    <dgm:pt modelId="{004C1A69-346C-4EEA-9C3B-CE549737CE90}">
      <dgm:prSet/>
      <dgm:spPr/>
      <dgm:t>
        <a:bodyPr/>
        <a:lstStyle/>
        <a:p>
          <a:r>
            <a:rPr lang="en-US" b="1" dirty="0"/>
            <a:t>Emirates Global Islamic Bank </a:t>
          </a:r>
        </a:p>
        <a:p>
          <a:r>
            <a:rPr lang="en-US" dirty="0"/>
            <a:t>(First taker of Islamic banking system</a:t>
          </a:r>
        </a:p>
      </dgm:t>
    </dgm:pt>
    <dgm:pt modelId="{A9436A0D-DEB9-428C-B39E-4CC5DF7476CC}" type="parTrans" cxnId="{2E00954E-1BAB-4F0C-B9F4-B053652FE38F}">
      <dgm:prSet/>
      <dgm:spPr/>
      <dgm:t>
        <a:bodyPr/>
        <a:lstStyle/>
        <a:p>
          <a:endParaRPr lang="en-US"/>
        </a:p>
      </dgm:t>
    </dgm:pt>
    <dgm:pt modelId="{69572E48-7A0A-442D-AD81-026B06A1CBA9}" type="sibTrans" cxnId="{2E00954E-1BAB-4F0C-B9F4-B053652FE38F}">
      <dgm:prSet/>
      <dgm:spPr/>
      <dgm:t>
        <a:bodyPr/>
        <a:lstStyle/>
        <a:p>
          <a:endParaRPr lang="en-US"/>
        </a:p>
      </dgm:t>
    </dgm:pt>
    <dgm:pt modelId="{AB48FE55-7C83-4FD9-87AB-F4EA53666C51}">
      <dgm:prSet/>
      <dgm:spPr/>
      <dgm:t>
        <a:bodyPr/>
        <a:lstStyle/>
        <a:p>
          <a:r>
            <a:rPr lang="en-US" dirty="0"/>
            <a:t>2011</a:t>
          </a:r>
        </a:p>
      </dgm:t>
    </dgm:pt>
    <dgm:pt modelId="{E9F4388F-82C3-4691-9065-F7D5BB1B9771}" type="parTrans" cxnId="{8E39142C-8F1C-4CC9-B315-9CD15240119B}">
      <dgm:prSet/>
      <dgm:spPr/>
      <dgm:t>
        <a:bodyPr/>
        <a:lstStyle/>
        <a:p>
          <a:endParaRPr lang="en-US"/>
        </a:p>
      </dgm:t>
    </dgm:pt>
    <dgm:pt modelId="{543AA767-02F7-4DC9-B047-9C756A7229A9}" type="sibTrans" cxnId="{8E39142C-8F1C-4CC9-B315-9CD15240119B}">
      <dgm:prSet/>
      <dgm:spPr/>
      <dgm:t>
        <a:bodyPr/>
        <a:lstStyle/>
        <a:p>
          <a:endParaRPr lang="en-US"/>
        </a:p>
      </dgm:t>
    </dgm:pt>
    <dgm:pt modelId="{53B69045-285F-4D6E-B53B-F07FA3DFA16D}">
      <dgm:prSet/>
      <dgm:spPr/>
      <dgm:t>
        <a:bodyPr/>
        <a:lstStyle/>
        <a:p>
          <a:r>
            <a:rPr lang="en-US" b="1" dirty="0"/>
            <a:t>Al Baraka Islamic Bank</a:t>
          </a:r>
        </a:p>
        <a:p>
          <a:r>
            <a:rPr lang="en-US" dirty="0"/>
            <a:t>(Oldest Islamic Bank in Pakistan)</a:t>
          </a:r>
        </a:p>
      </dgm:t>
    </dgm:pt>
    <dgm:pt modelId="{4F16227F-36BB-4DD3-997C-F4D855302EC5}" type="parTrans" cxnId="{7202619D-225B-4E7D-A785-673197E87A9A}">
      <dgm:prSet/>
      <dgm:spPr/>
      <dgm:t>
        <a:bodyPr/>
        <a:lstStyle/>
        <a:p>
          <a:endParaRPr lang="en-US"/>
        </a:p>
      </dgm:t>
    </dgm:pt>
    <dgm:pt modelId="{74D1A6A5-3634-4654-856E-F07B80921E16}" type="sibTrans" cxnId="{7202619D-225B-4E7D-A785-673197E87A9A}">
      <dgm:prSet/>
      <dgm:spPr/>
      <dgm:t>
        <a:bodyPr/>
        <a:lstStyle/>
        <a:p>
          <a:endParaRPr lang="en-US"/>
        </a:p>
      </dgm:t>
    </dgm:pt>
    <dgm:pt modelId="{5F327C1A-346E-4A27-B8E7-F0CC32B64DAA}">
      <dgm:prSet/>
      <dgm:spPr/>
      <dgm:t>
        <a:bodyPr/>
        <a:lstStyle/>
        <a:p>
          <a:r>
            <a:rPr lang="en-US" dirty="0"/>
            <a:t>2012</a:t>
          </a:r>
        </a:p>
      </dgm:t>
    </dgm:pt>
    <dgm:pt modelId="{04AB26D5-69A9-42BF-B4B2-6053187DAFAF}" type="parTrans" cxnId="{0E65758D-0997-4343-967E-8C98CE18509F}">
      <dgm:prSet/>
      <dgm:spPr/>
      <dgm:t>
        <a:bodyPr/>
        <a:lstStyle/>
        <a:p>
          <a:endParaRPr lang="en-US"/>
        </a:p>
      </dgm:t>
    </dgm:pt>
    <dgm:pt modelId="{7BC0A733-1ABF-4D61-A483-700BA2B1F132}" type="sibTrans" cxnId="{0E65758D-0997-4343-967E-8C98CE18509F}">
      <dgm:prSet/>
      <dgm:spPr/>
      <dgm:t>
        <a:bodyPr/>
        <a:lstStyle/>
        <a:p>
          <a:endParaRPr lang="en-US"/>
        </a:p>
      </dgm:t>
    </dgm:pt>
    <dgm:pt modelId="{3311BFD0-865A-4213-9B1A-02A16A0DAE41}">
      <dgm:prSet/>
      <dgm:spPr/>
      <dgm:t>
        <a:bodyPr/>
        <a:lstStyle/>
        <a:p>
          <a:r>
            <a:rPr lang="en-US" b="1" dirty="0"/>
            <a:t>Sindh Bank Limited</a:t>
          </a:r>
        </a:p>
      </dgm:t>
    </dgm:pt>
    <dgm:pt modelId="{0F5120C0-6F02-468A-9341-672704624F58}" type="parTrans" cxnId="{326F16DE-4E60-489B-A068-D7EBC217CC4A}">
      <dgm:prSet/>
      <dgm:spPr/>
      <dgm:t>
        <a:bodyPr/>
        <a:lstStyle/>
        <a:p>
          <a:endParaRPr lang="en-US"/>
        </a:p>
      </dgm:t>
    </dgm:pt>
    <dgm:pt modelId="{6B4DEFB0-EDB3-4499-B565-0A4E91207E42}" type="sibTrans" cxnId="{326F16DE-4E60-489B-A068-D7EBC217CC4A}">
      <dgm:prSet/>
      <dgm:spPr/>
      <dgm:t>
        <a:bodyPr/>
        <a:lstStyle/>
        <a:p>
          <a:endParaRPr lang="en-US"/>
        </a:p>
      </dgm:t>
    </dgm:pt>
    <dgm:pt modelId="{760580C6-AD94-485C-9EB9-05D9F91421BA}">
      <dgm:prSet/>
      <dgm:spPr/>
      <dgm:t>
        <a:bodyPr/>
        <a:lstStyle/>
        <a:p>
          <a:r>
            <a:rPr lang="en-US" dirty="0"/>
            <a:t>2020 -2023 </a:t>
          </a:r>
        </a:p>
      </dgm:t>
    </dgm:pt>
    <dgm:pt modelId="{A404003D-0DEA-4A0D-B0DC-751AE691C119}" type="parTrans" cxnId="{3BAD6317-2954-4FD7-A5F7-7E8E38D018E1}">
      <dgm:prSet/>
      <dgm:spPr/>
      <dgm:t>
        <a:bodyPr/>
        <a:lstStyle/>
        <a:p>
          <a:endParaRPr lang="en-US"/>
        </a:p>
      </dgm:t>
    </dgm:pt>
    <dgm:pt modelId="{90627600-2E0C-4A0E-9F8B-7ABF8A917711}" type="sibTrans" cxnId="{3BAD6317-2954-4FD7-A5F7-7E8E38D018E1}">
      <dgm:prSet/>
      <dgm:spPr/>
      <dgm:t>
        <a:bodyPr/>
        <a:lstStyle/>
        <a:p>
          <a:endParaRPr lang="en-US"/>
        </a:p>
      </dgm:t>
    </dgm:pt>
    <dgm:pt modelId="{72469DF7-44F4-4A75-A10D-3CB860634F74}">
      <dgm:prSet/>
      <dgm:spPr/>
      <dgm:t>
        <a:bodyPr/>
        <a:lstStyle/>
        <a:p>
          <a:r>
            <a:rPr lang="en-US" b="1" dirty="0"/>
            <a:t>OLP  </a:t>
          </a:r>
          <a:r>
            <a:rPr lang="en-US" dirty="0"/>
            <a:t>(Standard Chartered Modaraba)</a:t>
          </a:r>
        </a:p>
      </dgm:t>
    </dgm:pt>
    <dgm:pt modelId="{020FD6C0-3CFE-43CB-BA91-2F999EC06118}" type="parTrans" cxnId="{D912CE62-B499-4700-A722-50553AE14D3C}">
      <dgm:prSet/>
      <dgm:spPr/>
      <dgm:t>
        <a:bodyPr/>
        <a:lstStyle/>
        <a:p>
          <a:endParaRPr lang="en-US"/>
        </a:p>
      </dgm:t>
    </dgm:pt>
    <dgm:pt modelId="{7C9BBEFD-73ED-4BA0-8A9A-8E6C114C3B4F}" type="sibTrans" cxnId="{D912CE62-B499-4700-A722-50553AE14D3C}">
      <dgm:prSet/>
      <dgm:spPr/>
      <dgm:t>
        <a:bodyPr/>
        <a:lstStyle/>
        <a:p>
          <a:endParaRPr lang="en-US"/>
        </a:p>
      </dgm:t>
    </dgm:pt>
    <dgm:pt modelId="{013081DD-087A-491D-BDC9-F37ECDF05CEA}">
      <dgm:prSet/>
      <dgm:spPr/>
      <dgm:t>
        <a:bodyPr/>
        <a:lstStyle/>
        <a:p>
          <a:r>
            <a:rPr lang="en-US" dirty="0"/>
            <a:t>2014 </a:t>
          </a:r>
        </a:p>
      </dgm:t>
    </dgm:pt>
    <dgm:pt modelId="{C80CA111-687A-486E-8C5C-7D812B00F99C}" type="parTrans" cxnId="{906A69A4-D076-4BC8-94E0-6C7484493954}">
      <dgm:prSet/>
      <dgm:spPr/>
      <dgm:t>
        <a:bodyPr/>
        <a:lstStyle/>
        <a:p>
          <a:endParaRPr lang="en-US"/>
        </a:p>
      </dgm:t>
    </dgm:pt>
    <dgm:pt modelId="{EFA24B5D-3154-43AA-8F69-7CA748726B56}" type="sibTrans" cxnId="{906A69A4-D076-4BC8-94E0-6C7484493954}">
      <dgm:prSet/>
      <dgm:spPr/>
      <dgm:t>
        <a:bodyPr/>
        <a:lstStyle/>
        <a:p>
          <a:endParaRPr lang="en-US"/>
        </a:p>
      </dgm:t>
    </dgm:pt>
    <dgm:pt modelId="{9C9D6CB6-9114-472F-9B97-721096F1C5A4}">
      <dgm:prSet/>
      <dgm:spPr/>
      <dgm:t>
        <a:bodyPr/>
        <a:lstStyle/>
        <a:p>
          <a:r>
            <a:rPr lang="en-US" b="1" dirty="0"/>
            <a:t>Faysal Bank </a:t>
          </a:r>
          <a:r>
            <a:rPr lang="en-US" dirty="0"/>
            <a:t>Complete conversion to Islamic advances portfolio</a:t>
          </a:r>
        </a:p>
      </dgm:t>
    </dgm:pt>
    <dgm:pt modelId="{C09746A6-F794-4137-8BD0-AD1B6C41CDB9}" type="parTrans" cxnId="{38E7ED08-1181-4F41-9A33-450F2B041406}">
      <dgm:prSet/>
      <dgm:spPr/>
      <dgm:t>
        <a:bodyPr/>
        <a:lstStyle/>
        <a:p>
          <a:endParaRPr lang="en-US"/>
        </a:p>
      </dgm:t>
    </dgm:pt>
    <dgm:pt modelId="{B0D0A7A4-372C-4E44-83B5-203EB9EC3533}" type="sibTrans" cxnId="{38E7ED08-1181-4F41-9A33-450F2B041406}">
      <dgm:prSet/>
      <dgm:spPr/>
      <dgm:t>
        <a:bodyPr/>
        <a:lstStyle/>
        <a:p>
          <a:endParaRPr lang="en-US"/>
        </a:p>
      </dgm:t>
    </dgm:pt>
    <dgm:pt modelId="{42D1FC23-A552-4965-B39D-40CDCE7DF3BD}">
      <dgm:prSet/>
      <dgm:spPr/>
      <dgm:t>
        <a:bodyPr/>
        <a:lstStyle/>
        <a:p>
          <a:r>
            <a:rPr lang="en-US" dirty="0"/>
            <a:t>Largest conversion of credit card to commodity based Modaraba</a:t>
          </a:r>
        </a:p>
      </dgm:t>
    </dgm:pt>
    <dgm:pt modelId="{5019D860-7735-4430-BC88-3682A17E3D19}" type="parTrans" cxnId="{851B8ACA-575B-4E43-B1B0-BE04F234AE4E}">
      <dgm:prSet/>
      <dgm:spPr/>
      <dgm:t>
        <a:bodyPr/>
        <a:lstStyle/>
        <a:p>
          <a:endParaRPr lang="en-US"/>
        </a:p>
      </dgm:t>
    </dgm:pt>
    <dgm:pt modelId="{F4011C4B-0175-4EE8-910D-F7EE09967B7A}" type="sibTrans" cxnId="{851B8ACA-575B-4E43-B1B0-BE04F234AE4E}">
      <dgm:prSet/>
      <dgm:spPr/>
      <dgm:t>
        <a:bodyPr/>
        <a:lstStyle/>
        <a:p>
          <a:endParaRPr lang="en-US"/>
        </a:p>
      </dgm:t>
    </dgm:pt>
    <dgm:pt modelId="{E6B6FD7C-4351-4FD0-B87A-BB865166BDCD}">
      <dgm:prSet/>
      <dgm:spPr/>
      <dgm:t>
        <a:bodyPr/>
        <a:lstStyle/>
        <a:p>
          <a:r>
            <a:rPr lang="en-US" dirty="0"/>
            <a:t>2017</a:t>
          </a:r>
        </a:p>
      </dgm:t>
    </dgm:pt>
    <dgm:pt modelId="{167A4A86-3BC7-499D-BD60-25CFF6A31E04}" type="parTrans" cxnId="{28376955-0853-414F-996E-780DCB58E42F}">
      <dgm:prSet/>
      <dgm:spPr/>
      <dgm:t>
        <a:bodyPr/>
        <a:lstStyle/>
        <a:p>
          <a:endParaRPr lang="en-US"/>
        </a:p>
      </dgm:t>
    </dgm:pt>
    <dgm:pt modelId="{FFD29F67-F42F-4BA7-8D4F-C93D440F67CF}" type="sibTrans" cxnId="{28376955-0853-414F-996E-780DCB58E42F}">
      <dgm:prSet/>
      <dgm:spPr/>
      <dgm:t>
        <a:bodyPr/>
        <a:lstStyle/>
        <a:p>
          <a:endParaRPr lang="en-US"/>
        </a:p>
      </dgm:t>
    </dgm:pt>
    <dgm:pt modelId="{CE2AC32E-E39A-41C2-998D-972AAE3C7C89}">
      <dgm:prSet/>
      <dgm:spPr/>
      <dgm:t>
        <a:bodyPr/>
        <a:lstStyle/>
        <a:p>
          <a:r>
            <a:rPr lang="en-US" dirty="0"/>
            <a:t>Complete migration of </a:t>
          </a:r>
          <a:r>
            <a:rPr lang="en-US" b="1" dirty="0"/>
            <a:t>Burj Bank</a:t>
          </a:r>
        </a:p>
      </dgm:t>
    </dgm:pt>
    <dgm:pt modelId="{EE82154D-2F53-40D6-A4C6-9A5FFCBCE916}" type="parTrans" cxnId="{5563CC23-8BDD-4F55-9A97-08D2E0D7C968}">
      <dgm:prSet/>
      <dgm:spPr/>
      <dgm:t>
        <a:bodyPr/>
        <a:lstStyle/>
        <a:p>
          <a:endParaRPr lang="en-US"/>
        </a:p>
      </dgm:t>
    </dgm:pt>
    <dgm:pt modelId="{A3442B93-EB38-4141-A720-3B5C4725D108}" type="sibTrans" cxnId="{5563CC23-8BDD-4F55-9A97-08D2E0D7C968}">
      <dgm:prSet/>
      <dgm:spPr/>
      <dgm:t>
        <a:bodyPr/>
        <a:lstStyle/>
        <a:p>
          <a:endParaRPr lang="en-US"/>
        </a:p>
      </dgm:t>
    </dgm:pt>
    <dgm:pt modelId="{C5EB5D46-1F0F-4DB2-B519-7AE013D9E10F}" type="pres">
      <dgm:prSet presAssocID="{51028599-4AAC-41F4-AB79-230C1A008544}" presName="Name0" presStyleCnt="0">
        <dgm:presLayoutVars>
          <dgm:chMax/>
          <dgm:chPref/>
          <dgm:animLvl val="lvl"/>
        </dgm:presLayoutVars>
      </dgm:prSet>
      <dgm:spPr/>
    </dgm:pt>
    <dgm:pt modelId="{8F934012-F667-48D7-B9D5-9AF97EA94803}" type="pres">
      <dgm:prSet presAssocID="{A526DD1A-DE60-4163-BD21-89F19AA9BC8F}" presName="composite" presStyleCnt="0"/>
      <dgm:spPr/>
    </dgm:pt>
    <dgm:pt modelId="{3D58E8BE-3ED0-499D-998E-626D63B288AE}" type="pres">
      <dgm:prSet presAssocID="{A526DD1A-DE60-4163-BD21-89F19AA9BC8F}" presName="Parent1" presStyleLbl="alignNode1" presStyleIdx="0" presStyleCnt="7">
        <dgm:presLayoutVars>
          <dgm:chMax val="1"/>
          <dgm:chPref val="1"/>
          <dgm:bulletEnabled val="1"/>
        </dgm:presLayoutVars>
      </dgm:prSet>
      <dgm:spPr/>
    </dgm:pt>
    <dgm:pt modelId="{A6962A5D-9D68-4047-81BD-1981403136D9}" type="pres">
      <dgm:prSet presAssocID="{A526DD1A-DE60-4163-BD21-89F19AA9BC8F}" presName="Childtext1" presStyleLbl="revTx" presStyleIdx="0" presStyleCnt="7">
        <dgm:presLayoutVars>
          <dgm:chMax val="0"/>
          <dgm:chPref val="0"/>
          <dgm:bulletEnabled/>
        </dgm:presLayoutVars>
      </dgm:prSet>
      <dgm:spPr/>
    </dgm:pt>
    <dgm:pt modelId="{552A45DF-97F6-4A42-B1FD-6A63C6DF74AA}" type="pres">
      <dgm:prSet presAssocID="{A526DD1A-DE60-4163-BD21-89F19AA9BC8F}" presName="ConnectLine" presStyleLbl="sibTrans1D1" presStyleIdx="0" presStyleCnt="7"/>
      <dgm:spPr>
        <a:noFill/>
        <a:ln w="12700" cap="flat" cmpd="sng" algn="ctr">
          <a:solidFill>
            <a:schemeClr val="accent4">
              <a:hueOff val="0"/>
              <a:satOff val="0"/>
              <a:lumOff val="0"/>
              <a:alphaOff val="0"/>
            </a:schemeClr>
          </a:solidFill>
          <a:prstDash val="dash"/>
        </a:ln>
        <a:effectLst/>
      </dgm:spPr>
    </dgm:pt>
    <dgm:pt modelId="{3ECFC61A-1CE9-4ADE-A279-88E7AA8EE9B6}" type="pres">
      <dgm:prSet presAssocID="{A526DD1A-DE60-4163-BD21-89F19AA9BC8F}" presName="ConnectLineEnd" presStyleLbl="node1" presStyleIdx="0" presStyleCnt="7"/>
      <dgm:spPr/>
    </dgm:pt>
    <dgm:pt modelId="{DC659015-8A69-4B7A-80E3-4AC41ACE3647}" type="pres">
      <dgm:prSet presAssocID="{A526DD1A-DE60-4163-BD21-89F19AA9BC8F}" presName="EmptyPane" presStyleCnt="0"/>
      <dgm:spPr/>
    </dgm:pt>
    <dgm:pt modelId="{5E76E6C5-70D6-443A-880F-E54EC86C7C08}" type="pres">
      <dgm:prSet presAssocID="{AE390598-A830-461B-8E9A-2DA8477018DF}" presName="spaceBetweenRectangles" presStyleLbl="fgAcc1" presStyleIdx="0" presStyleCnt="6"/>
      <dgm:spPr/>
    </dgm:pt>
    <dgm:pt modelId="{8E2944B6-5B35-4C99-9C7B-AD97AA0FC714}" type="pres">
      <dgm:prSet presAssocID="{EC86542C-F21E-4D31-B5F8-DC408EC36A25}" presName="composite" presStyleCnt="0"/>
      <dgm:spPr/>
    </dgm:pt>
    <dgm:pt modelId="{C400D784-CA46-4864-A819-826E8DD1D0D0}" type="pres">
      <dgm:prSet presAssocID="{EC86542C-F21E-4D31-B5F8-DC408EC36A25}" presName="Parent1" presStyleLbl="alignNode1" presStyleIdx="1" presStyleCnt="7" custLinFactNeighborX="-139">
        <dgm:presLayoutVars>
          <dgm:chMax val="1"/>
          <dgm:chPref val="1"/>
          <dgm:bulletEnabled val="1"/>
        </dgm:presLayoutVars>
      </dgm:prSet>
      <dgm:spPr/>
    </dgm:pt>
    <dgm:pt modelId="{91B0524B-CBBA-4FF6-B057-3F12A06626E0}" type="pres">
      <dgm:prSet presAssocID="{EC86542C-F21E-4D31-B5F8-DC408EC36A25}" presName="Childtext1" presStyleLbl="revTx" presStyleIdx="1" presStyleCnt="7">
        <dgm:presLayoutVars>
          <dgm:chMax val="0"/>
          <dgm:chPref val="0"/>
          <dgm:bulletEnabled/>
        </dgm:presLayoutVars>
      </dgm:prSet>
      <dgm:spPr/>
    </dgm:pt>
    <dgm:pt modelId="{81A26AC3-12BB-4D7A-8A56-77ACDEE7434B}" type="pres">
      <dgm:prSet presAssocID="{EC86542C-F21E-4D31-B5F8-DC408EC36A25}" presName="ConnectLine" presStyleLbl="sibTrans1D1" presStyleIdx="1" presStyleCnt="7"/>
      <dgm:spPr>
        <a:noFill/>
        <a:ln w="12700" cap="flat" cmpd="sng" algn="ctr">
          <a:solidFill>
            <a:schemeClr val="accent4">
              <a:hueOff val="-744128"/>
              <a:satOff val="4483"/>
              <a:lumOff val="359"/>
              <a:alphaOff val="0"/>
            </a:schemeClr>
          </a:solidFill>
          <a:prstDash val="dash"/>
        </a:ln>
        <a:effectLst/>
      </dgm:spPr>
    </dgm:pt>
    <dgm:pt modelId="{4AD2D947-0552-4CA9-9E45-C161B6810C2F}" type="pres">
      <dgm:prSet presAssocID="{EC86542C-F21E-4D31-B5F8-DC408EC36A25}" presName="ConnectLineEnd" presStyleLbl="node1" presStyleIdx="1" presStyleCnt="7"/>
      <dgm:spPr/>
    </dgm:pt>
    <dgm:pt modelId="{2BEB8387-357F-4243-9B11-0AA0AB41EF3A}" type="pres">
      <dgm:prSet presAssocID="{EC86542C-F21E-4D31-B5F8-DC408EC36A25}" presName="EmptyPane" presStyleCnt="0"/>
      <dgm:spPr/>
    </dgm:pt>
    <dgm:pt modelId="{1E37D74B-A442-46C0-BEF2-66B0BC2D56A3}" type="pres">
      <dgm:prSet presAssocID="{8CAD672C-41F3-43EA-AC1B-66A739E54856}" presName="spaceBetweenRectangles" presStyleLbl="fgAcc1" presStyleIdx="1" presStyleCnt="6"/>
      <dgm:spPr/>
    </dgm:pt>
    <dgm:pt modelId="{41E970A4-669A-4E8C-98FF-697231B87D1E}" type="pres">
      <dgm:prSet presAssocID="{AB48FE55-7C83-4FD9-87AB-F4EA53666C51}" presName="composite" presStyleCnt="0"/>
      <dgm:spPr/>
    </dgm:pt>
    <dgm:pt modelId="{737AC013-78C4-49F8-B05B-EF77EC5D28E6}" type="pres">
      <dgm:prSet presAssocID="{AB48FE55-7C83-4FD9-87AB-F4EA53666C51}" presName="Parent1" presStyleLbl="alignNode1" presStyleIdx="2" presStyleCnt="7" custLinFactNeighborX="-3135">
        <dgm:presLayoutVars>
          <dgm:chMax val="1"/>
          <dgm:chPref val="1"/>
          <dgm:bulletEnabled val="1"/>
        </dgm:presLayoutVars>
      </dgm:prSet>
      <dgm:spPr/>
    </dgm:pt>
    <dgm:pt modelId="{1BF1938A-E0CC-4949-9504-0A261DEC9AED}" type="pres">
      <dgm:prSet presAssocID="{AB48FE55-7C83-4FD9-87AB-F4EA53666C51}" presName="Childtext1" presStyleLbl="revTx" presStyleIdx="2" presStyleCnt="7">
        <dgm:presLayoutVars>
          <dgm:chMax val="0"/>
          <dgm:chPref val="0"/>
          <dgm:bulletEnabled/>
        </dgm:presLayoutVars>
      </dgm:prSet>
      <dgm:spPr/>
    </dgm:pt>
    <dgm:pt modelId="{5EE78B56-3994-4847-8EDE-8F94BC54DA39}" type="pres">
      <dgm:prSet presAssocID="{AB48FE55-7C83-4FD9-87AB-F4EA53666C51}" presName="ConnectLine" presStyleLbl="sibTrans1D1" presStyleIdx="2" presStyleCnt="7"/>
      <dgm:spPr>
        <a:noFill/>
        <a:ln w="12700" cap="flat" cmpd="sng" algn="ctr">
          <a:solidFill>
            <a:schemeClr val="accent4">
              <a:hueOff val="-1488257"/>
              <a:satOff val="8966"/>
              <a:lumOff val="719"/>
              <a:alphaOff val="0"/>
            </a:schemeClr>
          </a:solidFill>
          <a:prstDash val="dash"/>
        </a:ln>
        <a:effectLst/>
      </dgm:spPr>
    </dgm:pt>
    <dgm:pt modelId="{AD65C655-E1EF-422A-824C-0EBD38D6C235}" type="pres">
      <dgm:prSet presAssocID="{AB48FE55-7C83-4FD9-87AB-F4EA53666C51}" presName="ConnectLineEnd" presStyleLbl="node1" presStyleIdx="2" presStyleCnt="7"/>
      <dgm:spPr/>
    </dgm:pt>
    <dgm:pt modelId="{F6432BCC-78B7-4676-A69E-DB85643CA776}" type="pres">
      <dgm:prSet presAssocID="{AB48FE55-7C83-4FD9-87AB-F4EA53666C51}" presName="EmptyPane" presStyleCnt="0"/>
      <dgm:spPr/>
    </dgm:pt>
    <dgm:pt modelId="{B34E4961-6172-4FCD-9CAC-5A58F9EC4306}" type="pres">
      <dgm:prSet presAssocID="{543AA767-02F7-4DC9-B047-9C756A7229A9}" presName="spaceBetweenRectangles" presStyleLbl="fgAcc1" presStyleIdx="2" presStyleCnt="6"/>
      <dgm:spPr/>
    </dgm:pt>
    <dgm:pt modelId="{95BAFF2C-FC7E-495D-B6B5-BB30BDB6D174}" type="pres">
      <dgm:prSet presAssocID="{5F327C1A-346E-4A27-B8E7-F0CC32B64DAA}" presName="composite" presStyleCnt="0"/>
      <dgm:spPr/>
    </dgm:pt>
    <dgm:pt modelId="{69F3A4AF-548B-44A7-AC6C-387FB21FD61E}" type="pres">
      <dgm:prSet presAssocID="{5F327C1A-346E-4A27-B8E7-F0CC32B64DAA}" presName="Parent1" presStyleLbl="alignNode1" presStyleIdx="3" presStyleCnt="7" custLinFactNeighborX="-6131" custLinFactNeighborY="980">
        <dgm:presLayoutVars>
          <dgm:chMax val="1"/>
          <dgm:chPref val="1"/>
          <dgm:bulletEnabled val="1"/>
        </dgm:presLayoutVars>
      </dgm:prSet>
      <dgm:spPr/>
    </dgm:pt>
    <dgm:pt modelId="{5744DAF9-6978-4961-97B1-0FE839171DDC}" type="pres">
      <dgm:prSet presAssocID="{5F327C1A-346E-4A27-B8E7-F0CC32B64DAA}" presName="Childtext1" presStyleLbl="revTx" presStyleIdx="3" presStyleCnt="7">
        <dgm:presLayoutVars>
          <dgm:chMax val="0"/>
          <dgm:chPref val="0"/>
          <dgm:bulletEnabled/>
        </dgm:presLayoutVars>
      </dgm:prSet>
      <dgm:spPr/>
    </dgm:pt>
    <dgm:pt modelId="{EECFF7F4-EAF0-428C-B97D-AE2ADBA9A7BB}" type="pres">
      <dgm:prSet presAssocID="{5F327C1A-346E-4A27-B8E7-F0CC32B64DAA}" presName="ConnectLine" presStyleLbl="sibTrans1D1" presStyleIdx="3" presStyleCnt="7"/>
      <dgm:spPr>
        <a:noFill/>
        <a:ln w="12700" cap="flat" cmpd="sng" algn="ctr">
          <a:solidFill>
            <a:schemeClr val="accent4">
              <a:hueOff val="-2232385"/>
              <a:satOff val="13449"/>
              <a:lumOff val="1078"/>
              <a:alphaOff val="0"/>
            </a:schemeClr>
          </a:solidFill>
          <a:prstDash val="dash"/>
        </a:ln>
        <a:effectLst/>
      </dgm:spPr>
    </dgm:pt>
    <dgm:pt modelId="{5ADCFB49-4B66-456E-ADAC-867669739B85}" type="pres">
      <dgm:prSet presAssocID="{5F327C1A-346E-4A27-B8E7-F0CC32B64DAA}" presName="ConnectLineEnd" presStyleLbl="node1" presStyleIdx="3" presStyleCnt="7"/>
      <dgm:spPr/>
    </dgm:pt>
    <dgm:pt modelId="{4CF364CA-13DA-4625-932B-7E0F88511095}" type="pres">
      <dgm:prSet presAssocID="{5F327C1A-346E-4A27-B8E7-F0CC32B64DAA}" presName="EmptyPane" presStyleCnt="0"/>
      <dgm:spPr/>
    </dgm:pt>
    <dgm:pt modelId="{E35291B9-B5BA-4C3B-868E-3FEA9A9C6B99}" type="pres">
      <dgm:prSet presAssocID="{7BC0A733-1ABF-4D61-A483-700BA2B1F132}" presName="spaceBetweenRectangles" presStyleLbl="fgAcc1" presStyleIdx="3" presStyleCnt="6"/>
      <dgm:spPr/>
    </dgm:pt>
    <dgm:pt modelId="{BE21AA6A-CFE3-41EF-AFF8-BFD13FFF6D91}" type="pres">
      <dgm:prSet presAssocID="{013081DD-087A-491D-BDC9-F37ECDF05CEA}" presName="composite" presStyleCnt="0"/>
      <dgm:spPr/>
    </dgm:pt>
    <dgm:pt modelId="{B9E2EBCD-C9C6-478E-B96C-4FA7D711EEC3}" type="pres">
      <dgm:prSet presAssocID="{013081DD-087A-491D-BDC9-F37ECDF05CEA}" presName="Parent1" presStyleLbl="alignNode1" presStyleIdx="4" presStyleCnt="7">
        <dgm:presLayoutVars>
          <dgm:chMax val="1"/>
          <dgm:chPref val="1"/>
          <dgm:bulletEnabled val="1"/>
        </dgm:presLayoutVars>
      </dgm:prSet>
      <dgm:spPr/>
    </dgm:pt>
    <dgm:pt modelId="{8C086BB9-17C3-459D-9CC4-706C9BB26B81}" type="pres">
      <dgm:prSet presAssocID="{013081DD-087A-491D-BDC9-F37ECDF05CEA}" presName="Childtext1" presStyleLbl="revTx" presStyleIdx="4" presStyleCnt="7">
        <dgm:presLayoutVars>
          <dgm:chMax val="0"/>
          <dgm:chPref val="0"/>
          <dgm:bulletEnabled/>
        </dgm:presLayoutVars>
      </dgm:prSet>
      <dgm:spPr/>
    </dgm:pt>
    <dgm:pt modelId="{298E0CA4-ECFA-4E37-A925-E22438A111EB}" type="pres">
      <dgm:prSet presAssocID="{013081DD-087A-491D-BDC9-F37ECDF05CEA}" presName="ConnectLine" presStyleLbl="sibTrans1D1" presStyleIdx="4" presStyleCnt="7"/>
      <dgm:spPr>
        <a:noFill/>
        <a:ln w="12700" cap="flat" cmpd="sng" algn="ctr">
          <a:solidFill>
            <a:schemeClr val="accent4">
              <a:hueOff val="-2976513"/>
              <a:satOff val="17933"/>
              <a:lumOff val="1437"/>
              <a:alphaOff val="0"/>
            </a:schemeClr>
          </a:solidFill>
          <a:prstDash val="dash"/>
        </a:ln>
        <a:effectLst/>
      </dgm:spPr>
    </dgm:pt>
    <dgm:pt modelId="{BFB72B24-CB2E-43E3-9A60-D9F099FC7980}" type="pres">
      <dgm:prSet presAssocID="{013081DD-087A-491D-BDC9-F37ECDF05CEA}" presName="ConnectLineEnd" presStyleLbl="node1" presStyleIdx="4" presStyleCnt="7"/>
      <dgm:spPr/>
    </dgm:pt>
    <dgm:pt modelId="{ECC07A38-6D88-48E2-A1DB-CB1010485296}" type="pres">
      <dgm:prSet presAssocID="{013081DD-087A-491D-BDC9-F37ECDF05CEA}" presName="EmptyPane" presStyleCnt="0"/>
      <dgm:spPr/>
    </dgm:pt>
    <dgm:pt modelId="{02F39E62-D18A-41E8-A5B3-2E8903BD73BC}" type="pres">
      <dgm:prSet presAssocID="{EFA24B5D-3154-43AA-8F69-7CA748726B56}" presName="spaceBetweenRectangles" presStyleLbl="fgAcc1" presStyleIdx="4" presStyleCnt="6"/>
      <dgm:spPr/>
    </dgm:pt>
    <dgm:pt modelId="{952A1E8F-DC2E-4853-AB30-1DB8D06D41F9}" type="pres">
      <dgm:prSet presAssocID="{E6B6FD7C-4351-4FD0-B87A-BB865166BDCD}" presName="composite" presStyleCnt="0"/>
      <dgm:spPr/>
    </dgm:pt>
    <dgm:pt modelId="{17B23113-2B3A-4704-BF26-16D9830D90FC}" type="pres">
      <dgm:prSet presAssocID="{E6B6FD7C-4351-4FD0-B87A-BB865166BDCD}" presName="Parent1" presStyleLbl="alignNode1" presStyleIdx="5" presStyleCnt="7">
        <dgm:presLayoutVars>
          <dgm:chMax val="1"/>
          <dgm:chPref val="1"/>
          <dgm:bulletEnabled val="1"/>
        </dgm:presLayoutVars>
      </dgm:prSet>
      <dgm:spPr/>
    </dgm:pt>
    <dgm:pt modelId="{BD5EECE7-B905-4307-85F8-1DD716D04690}" type="pres">
      <dgm:prSet presAssocID="{E6B6FD7C-4351-4FD0-B87A-BB865166BDCD}" presName="Childtext1" presStyleLbl="revTx" presStyleIdx="5" presStyleCnt="7">
        <dgm:presLayoutVars>
          <dgm:chMax val="0"/>
          <dgm:chPref val="0"/>
          <dgm:bulletEnabled/>
        </dgm:presLayoutVars>
      </dgm:prSet>
      <dgm:spPr/>
    </dgm:pt>
    <dgm:pt modelId="{216DCA61-169A-4A3C-8930-BDF8E6E8D534}" type="pres">
      <dgm:prSet presAssocID="{E6B6FD7C-4351-4FD0-B87A-BB865166BDCD}" presName="ConnectLine" presStyleLbl="sibTrans1D1" presStyleIdx="5" presStyleCnt="7"/>
      <dgm:spPr>
        <a:noFill/>
        <a:ln w="12700" cap="flat" cmpd="sng" algn="ctr">
          <a:solidFill>
            <a:schemeClr val="accent4">
              <a:hueOff val="-3720641"/>
              <a:satOff val="22416"/>
              <a:lumOff val="1797"/>
              <a:alphaOff val="0"/>
            </a:schemeClr>
          </a:solidFill>
          <a:prstDash val="dash"/>
        </a:ln>
        <a:effectLst/>
      </dgm:spPr>
    </dgm:pt>
    <dgm:pt modelId="{9FEC77C2-997C-4648-8E94-5699DAA489D4}" type="pres">
      <dgm:prSet presAssocID="{E6B6FD7C-4351-4FD0-B87A-BB865166BDCD}" presName="ConnectLineEnd" presStyleLbl="node1" presStyleIdx="5" presStyleCnt="7"/>
      <dgm:spPr/>
    </dgm:pt>
    <dgm:pt modelId="{B756C564-6254-4444-B0CB-E8AD168F9D75}" type="pres">
      <dgm:prSet presAssocID="{E6B6FD7C-4351-4FD0-B87A-BB865166BDCD}" presName="EmptyPane" presStyleCnt="0"/>
      <dgm:spPr/>
    </dgm:pt>
    <dgm:pt modelId="{E5644279-7B61-4DEC-8777-1AD3CA6EFD46}" type="pres">
      <dgm:prSet presAssocID="{FFD29F67-F42F-4BA7-8D4F-C93D440F67CF}" presName="spaceBetweenRectangles" presStyleLbl="fgAcc1" presStyleIdx="5" presStyleCnt="6"/>
      <dgm:spPr/>
    </dgm:pt>
    <dgm:pt modelId="{0BBF179B-E72A-4388-8744-E463BDFC4381}" type="pres">
      <dgm:prSet presAssocID="{760580C6-AD94-485C-9EB9-05D9F91421BA}" presName="composite" presStyleCnt="0"/>
      <dgm:spPr/>
    </dgm:pt>
    <dgm:pt modelId="{21ABCBBE-1625-4DAB-B0B6-AF72F22B318B}" type="pres">
      <dgm:prSet presAssocID="{760580C6-AD94-485C-9EB9-05D9F91421BA}" presName="Parent1" presStyleLbl="alignNode1" presStyleIdx="6" presStyleCnt="7" custAng="0">
        <dgm:presLayoutVars>
          <dgm:chMax val="1"/>
          <dgm:chPref val="1"/>
          <dgm:bulletEnabled val="1"/>
        </dgm:presLayoutVars>
      </dgm:prSet>
      <dgm:spPr/>
    </dgm:pt>
    <dgm:pt modelId="{F06311E2-0984-4AC2-B227-5CBA97790F4A}" type="pres">
      <dgm:prSet presAssocID="{760580C6-AD94-485C-9EB9-05D9F91421BA}" presName="Childtext1" presStyleLbl="revTx" presStyleIdx="6" presStyleCnt="7">
        <dgm:presLayoutVars>
          <dgm:chMax val="0"/>
          <dgm:chPref val="0"/>
          <dgm:bulletEnabled/>
        </dgm:presLayoutVars>
      </dgm:prSet>
      <dgm:spPr/>
    </dgm:pt>
    <dgm:pt modelId="{937ADB74-9F0E-4D05-886C-090C670A331D}" type="pres">
      <dgm:prSet presAssocID="{760580C6-AD94-485C-9EB9-05D9F91421BA}" presName="ConnectLine" presStyleLbl="sibTrans1D1" presStyleIdx="6" presStyleCnt="7"/>
      <dgm:spPr>
        <a:noFill/>
        <a:ln w="12700" cap="flat" cmpd="sng" algn="ctr">
          <a:solidFill>
            <a:schemeClr val="accent4">
              <a:hueOff val="-4464770"/>
              <a:satOff val="26899"/>
              <a:lumOff val="2156"/>
              <a:alphaOff val="0"/>
            </a:schemeClr>
          </a:solidFill>
          <a:prstDash val="dash"/>
        </a:ln>
        <a:effectLst/>
      </dgm:spPr>
    </dgm:pt>
    <dgm:pt modelId="{B0DD94A4-7081-48C8-A845-A8604A059ACF}" type="pres">
      <dgm:prSet presAssocID="{760580C6-AD94-485C-9EB9-05D9F91421BA}" presName="ConnectLineEnd" presStyleLbl="node1" presStyleIdx="6" presStyleCnt="7"/>
      <dgm:spPr/>
    </dgm:pt>
    <dgm:pt modelId="{9DD7A3D9-4D5A-4CC0-B843-F3B8C319514A}" type="pres">
      <dgm:prSet presAssocID="{760580C6-AD94-485C-9EB9-05D9F91421BA}" presName="EmptyPane" presStyleCnt="0"/>
      <dgm:spPr/>
    </dgm:pt>
  </dgm:ptLst>
  <dgm:cxnLst>
    <dgm:cxn modelId="{661A8303-2607-44AB-A329-6DEFF690EF93}" type="presOf" srcId="{A526DD1A-DE60-4163-BD21-89F19AA9BC8F}" destId="{3D58E8BE-3ED0-499D-998E-626D63B288AE}" srcOrd="0" destOrd="0" presId="urn:microsoft.com/office/officeart/2016/7/layout/HexagonTimeline"/>
    <dgm:cxn modelId="{01D8F203-FB42-42B6-8033-BEC102296B0B}" type="presOf" srcId="{53B69045-285F-4D6E-B53B-F07FA3DFA16D}" destId="{1BF1938A-E0CC-4949-9504-0A261DEC9AED}" srcOrd="0" destOrd="0" presId="urn:microsoft.com/office/officeart/2016/7/layout/HexagonTimeline"/>
    <dgm:cxn modelId="{38E7ED08-1181-4F41-9A33-450F2B041406}" srcId="{760580C6-AD94-485C-9EB9-05D9F91421BA}" destId="{9C9D6CB6-9114-472F-9B97-721096F1C5A4}" srcOrd="0" destOrd="0" parTransId="{C09746A6-F794-4137-8BD0-AD1B6C41CDB9}" sibTransId="{B0D0A7A4-372C-4E44-83B5-203EB9EC3533}"/>
    <dgm:cxn modelId="{3BAD6317-2954-4FD7-A5F7-7E8E38D018E1}" srcId="{51028599-4AAC-41F4-AB79-230C1A008544}" destId="{760580C6-AD94-485C-9EB9-05D9F91421BA}" srcOrd="6" destOrd="0" parTransId="{A404003D-0DEA-4A0D-B0DC-751AE691C119}" sibTransId="{90627600-2E0C-4A0E-9F8B-7ABF8A917711}"/>
    <dgm:cxn modelId="{3A2ECE1F-11A6-4032-87F9-E6567E5BB463}" type="presOf" srcId="{42D1FC23-A552-4965-B39D-40CDCE7DF3BD}" destId="{F06311E2-0984-4AC2-B227-5CBA97790F4A}" srcOrd="0" destOrd="1" presId="urn:microsoft.com/office/officeart/2016/7/layout/HexagonTimeline"/>
    <dgm:cxn modelId="{5563CC23-8BDD-4F55-9A97-08D2E0D7C968}" srcId="{E6B6FD7C-4351-4FD0-B87A-BB865166BDCD}" destId="{CE2AC32E-E39A-41C2-998D-972AAE3C7C89}" srcOrd="0" destOrd="0" parTransId="{EE82154D-2F53-40D6-A4C6-9A5FFCBCE916}" sibTransId="{A3442B93-EB38-4141-A720-3B5C4725D108}"/>
    <dgm:cxn modelId="{541D3F27-6478-4CB0-9E28-89CABF009683}" type="presOf" srcId="{CE2AC32E-E39A-41C2-998D-972AAE3C7C89}" destId="{BD5EECE7-B905-4307-85F8-1DD716D04690}" srcOrd="0" destOrd="0" presId="urn:microsoft.com/office/officeart/2016/7/layout/HexagonTimeline"/>
    <dgm:cxn modelId="{76FDE52A-E207-4D83-A4AF-C53FEB39AEEB}" type="presOf" srcId="{EC86542C-F21E-4D31-B5F8-DC408EC36A25}" destId="{C400D784-CA46-4864-A819-826E8DD1D0D0}" srcOrd="0" destOrd="0" presId="urn:microsoft.com/office/officeart/2016/7/layout/HexagonTimeline"/>
    <dgm:cxn modelId="{8E39142C-8F1C-4CC9-B315-9CD15240119B}" srcId="{51028599-4AAC-41F4-AB79-230C1A008544}" destId="{AB48FE55-7C83-4FD9-87AB-F4EA53666C51}" srcOrd="2" destOrd="0" parTransId="{E9F4388F-82C3-4691-9065-F7D5BB1B9771}" sibTransId="{543AA767-02F7-4DC9-B047-9C756A7229A9}"/>
    <dgm:cxn modelId="{A54E3A2F-4B45-4005-BD0E-F886F2995EEA}" type="presOf" srcId="{004C1A69-346C-4EEA-9C3B-CE549737CE90}" destId="{91B0524B-CBBA-4FF6-B057-3F12A06626E0}" srcOrd="0" destOrd="0" presId="urn:microsoft.com/office/officeart/2016/7/layout/HexagonTimeline"/>
    <dgm:cxn modelId="{DCDD8438-3689-4450-B080-342ED89F85CC}" srcId="{51028599-4AAC-41F4-AB79-230C1A008544}" destId="{A526DD1A-DE60-4163-BD21-89F19AA9BC8F}" srcOrd="0" destOrd="0" parTransId="{C1E47B6C-F6EA-4A1F-B113-C63805E2711D}" sibTransId="{AE390598-A830-461B-8E9A-2DA8477018DF}"/>
    <dgm:cxn modelId="{D912CE62-B499-4700-A722-50553AE14D3C}" srcId="{5F327C1A-346E-4A27-B8E7-F0CC32B64DAA}" destId="{72469DF7-44F4-4A75-A10D-3CB860634F74}" srcOrd="0" destOrd="0" parTransId="{020FD6C0-3CFE-43CB-BA91-2F999EC06118}" sibTransId="{7C9BBEFD-73ED-4BA0-8A9A-8E6C114C3B4F}"/>
    <dgm:cxn modelId="{694D6C45-BD93-4D05-BC55-1ED1CE6CD346}" type="presOf" srcId="{0B8BC42B-7E27-420F-ABC9-10A49A3E4A12}" destId="{A6962A5D-9D68-4047-81BD-1981403136D9}" srcOrd="0" destOrd="0" presId="urn:microsoft.com/office/officeart/2016/7/layout/HexagonTimeline"/>
    <dgm:cxn modelId="{8F7A1F49-BEB9-41A6-9F1A-4B16467075CA}" type="presOf" srcId="{9C9D6CB6-9114-472F-9B97-721096F1C5A4}" destId="{F06311E2-0984-4AC2-B227-5CBA97790F4A}" srcOrd="0" destOrd="0" presId="urn:microsoft.com/office/officeart/2016/7/layout/HexagonTimeline"/>
    <dgm:cxn modelId="{2E00954E-1BAB-4F0C-B9F4-B053652FE38F}" srcId="{EC86542C-F21E-4D31-B5F8-DC408EC36A25}" destId="{004C1A69-346C-4EEA-9C3B-CE549737CE90}" srcOrd="0" destOrd="0" parTransId="{A9436A0D-DEB9-428C-B39E-4CC5DF7476CC}" sibTransId="{69572E48-7A0A-442D-AD81-026B06A1CBA9}"/>
    <dgm:cxn modelId="{A0929352-1907-48CD-A28A-5FB231C9BE35}" type="presOf" srcId="{5F327C1A-346E-4A27-B8E7-F0CC32B64DAA}" destId="{69F3A4AF-548B-44A7-AC6C-387FB21FD61E}" srcOrd="0" destOrd="0" presId="urn:microsoft.com/office/officeart/2016/7/layout/HexagonTimeline"/>
    <dgm:cxn modelId="{28376955-0853-414F-996E-780DCB58E42F}" srcId="{51028599-4AAC-41F4-AB79-230C1A008544}" destId="{E6B6FD7C-4351-4FD0-B87A-BB865166BDCD}" srcOrd="5" destOrd="0" parTransId="{167A4A86-3BC7-499D-BD60-25CFF6A31E04}" sibTransId="{FFD29F67-F42F-4BA7-8D4F-C93D440F67CF}"/>
    <dgm:cxn modelId="{A267A983-16F2-47D8-B786-45ED1E900A74}" type="presOf" srcId="{AB48FE55-7C83-4FD9-87AB-F4EA53666C51}" destId="{737AC013-78C4-49F8-B05B-EF77EC5D28E6}" srcOrd="0" destOrd="0" presId="urn:microsoft.com/office/officeart/2016/7/layout/HexagonTimeline"/>
    <dgm:cxn modelId="{E53A6687-0405-4587-B013-E0370C61B345}" type="presOf" srcId="{3311BFD0-865A-4213-9B1A-02A16A0DAE41}" destId="{8C086BB9-17C3-459D-9CC4-706C9BB26B81}" srcOrd="0" destOrd="0" presId="urn:microsoft.com/office/officeart/2016/7/layout/HexagonTimeline"/>
    <dgm:cxn modelId="{1381A989-AF68-4305-B597-DA0EC4159F5E}" type="presOf" srcId="{72469DF7-44F4-4A75-A10D-3CB860634F74}" destId="{5744DAF9-6978-4961-97B1-0FE839171DDC}" srcOrd="0" destOrd="0" presId="urn:microsoft.com/office/officeart/2016/7/layout/HexagonTimeline"/>
    <dgm:cxn modelId="{0E65758D-0997-4343-967E-8C98CE18509F}" srcId="{51028599-4AAC-41F4-AB79-230C1A008544}" destId="{5F327C1A-346E-4A27-B8E7-F0CC32B64DAA}" srcOrd="3" destOrd="0" parTransId="{04AB26D5-69A9-42BF-B4B2-6053187DAFAF}" sibTransId="{7BC0A733-1ABF-4D61-A483-700BA2B1F132}"/>
    <dgm:cxn modelId="{7202619D-225B-4E7D-A785-673197E87A9A}" srcId="{AB48FE55-7C83-4FD9-87AB-F4EA53666C51}" destId="{53B69045-285F-4D6E-B53B-F07FA3DFA16D}" srcOrd="0" destOrd="0" parTransId="{4F16227F-36BB-4DD3-997C-F4D855302EC5}" sibTransId="{74D1A6A5-3634-4654-856E-F07B80921E16}"/>
    <dgm:cxn modelId="{906A69A4-D076-4BC8-94E0-6C7484493954}" srcId="{51028599-4AAC-41F4-AB79-230C1A008544}" destId="{013081DD-087A-491D-BDC9-F37ECDF05CEA}" srcOrd="4" destOrd="0" parTransId="{C80CA111-687A-486E-8C5C-7D812B00F99C}" sibTransId="{EFA24B5D-3154-43AA-8F69-7CA748726B56}"/>
    <dgm:cxn modelId="{E32707AA-A6C9-40F1-95A6-25B603D3D7DF}" srcId="{A526DD1A-DE60-4163-BD21-89F19AA9BC8F}" destId="{0B8BC42B-7E27-420F-ABC9-10A49A3E4A12}" srcOrd="0" destOrd="0" parTransId="{05C244CC-0CD8-4102-995D-A1F857E0ABCD}" sibTransId="{26B315C4-D1ED-4AC6-A637-C71E19BA0023}"/>
    <dgm:cxn modelId="{CBA1CBAC-241A-4079-A6F7-1CFE2503A585}" type="presOf" srcId="{E6B6FD7C-4351-4FD0-B87A-BB865166BDCD}" destId="{17B23113-2B3A-4704-BF26-16D9830D90FC}" srcOrd="0" destOrd="0" presId="urn:microsoft.com/office/officeart/2016/7/layout/HexagonTimeline"/>
    <dgm:cxn modelId="{C77D42B6-C308-4635-B91F-642D8853FA24}" srcId="{51028599-4AAC-41F4-AB79-230C1A008544}" destId="{EC86542C-F21E-4D31-B5F8-DC408EC36A25}" srcOrd="1" destOrd="0" parTransId="{F02FB273-D6EE-411C-8600-49290922D536}" sibTransId="{8CAD672C-41F3-43EA-AC1B-66A739E54856}"/>
    <dgm:cxn modelId="{851B8ACA-575B-4E43-B1B0-BE04F234AE4E}" srcId="{760580C6-AD94-485C-9EB9-05D9F91421BA}" destId="{42D1FC23-A552-4965-B39D-40CDCE7DF3BD}" srcOrd="1" destOrd="0" parTransId="{5019D860-7735-4430-BC88-3682A17E3D19}" sibTransId="{F4011C4B-0175-4EE8-910D-F7EE09967B7A}"/>
    <dgm:cxn modelId="{8D0D9FD1-2A9A-48BB-A9E2-3970C6EDE7A9}" type="presOf" srcId="{51028599-4AAC-41F4-AB79-230C1A008544}" destId="{C5EB5D46-1F0F-4DB2-B519-7AE013D9E10F}" srcOrd="0" destOrd="0" presId="urn:microsoft.com/office/officeart/2016/7/layout/HexagonTimeline"/>
    <dgm:cxn modelId="{326F16DE-4E60-489B-A068-D7EBC217CC4A}" srcId="{013081DD-087A-491D-BDC9-F37ECDF05CEA}" destId="{3311BFD0-865A-4213-9B1A-02A16A0DAE41}" srcOrd="0" destOrd="0" parTransId="{0F5120C0-6F02-468A-9341-672704624F58}" sibTransId="{6B4DEFB0-EDB3-4499-B565-0A4E91207E42}"/>
    <dgm:cxn modelId="{FD9268F0-3693-4111-8661-302FCDE38615}" type="presOf" srcId="{760580C6-AD94-485C-9EB9-05D9F91421BA}" destId="{21ABCBBE-1625-4DAB-B0B6-AF72F22B318B}" srcOrd="0" destOrd="0" presId="urn:microsoft.com/office/officeart/2016/7/layout/HexagonTimeline"/>
    <dgm:cxn modelId="{767C09F1-25E1-4BDF-B605-D3DB54265ADB}" type="presOf" srcId="{013081DD-087A-491D-BDC9-F37ECDF05CEA}" destId="{B9E2EBCD-C9C6-478E-B96C-4FA7D711EEC3}" srcOrd="0" destOrd="0" presId="urn:microsoft.com/office/officeart/2016/7/layout/HexagonTimeline"/>
    <dgm:cxn modelId="{C819A6C0-2C59-45D2-AC2D-18B7E47EE810}" type="presParOf" srcId="{C5EB5D46-1F0F-4DB2-B519-7AE013D9E10F}" destId="{8F934012-F667-48D7-B9D5-9AF97EA94803}" srcOrd="0" destOrd="0" presId="urn:microsoft.com/office/officeart/2016/7/layout/HexagonTimeline"/>
    <dgm:cxn modelId="{E98BA0C3-4CBB-43AB-98D0-67C5BB31EB98}" type="presParOf" srcId="{8F934012-F667-48D7-B9D5-9AF97EA94803}" destId="{3D58E8BE-3ED0-499D-998E-626D63B288AE}" srcOrd="0" destOrd="0" presId="urn:microsoft.com/office/officeart/2016/7/layout/HexagonTimeline"/>
    <dgm:cxn modelId="{1558B631-0585-4257-9717-C5B5B5F513FF}" type="presParOf" srcId="{8F934012-F667-48D7-B9D5-9AF97EA94803}" destId="{A6962A5D-9D68-4047-81BD-1981403136D9}" srcOrd="1" destOrd="0" presId="urn:microsoft.com/office/officeart/2016/7/layout/HexagonTimeline"/>
    <dgm:cxn modelId="{66AD4EBA-372D-47B8-9574-8A127820FBA7}" type="presParOf" srcId="{8F934012-F667-48D7-B9D5-9AF97EA94803}" destId="{552A45DF-97F6-4A42-B1FD-6A63C6DF74AA}" srcOrd="2" destOrd="0" presId="urn:microsoft.com/office/officeart/2016/7/layout/HexagonTimeline"/>
    <dgm:cxn modelId="{8F1EA491-155A-4D75-A934-3403C5F1383B}" type="presParOf" srcId="{8F934012-F667-48D7-B9D5-9AF97EA94803}" destId="{3ECFC61A-1CE9-4ADE-A279-88E7AA8EE9B6}" srcOrd="3" destOrd="0" presId="urn:microsoft.com/office/officeart/2016/7/layout/HexagonTimeline"/>
    <dgm:cxn modelId="{FCF0D875-BC76-4466-914F-55DC55786846}" type="presParOf" srcId="{8F934012-F667-48D7-B9D5-9AF97EA94803}" destId="{DC659015-8A69-4B7A-80E3-4AC41ACE3647}" srcOrd="4" destOrd="0" presId="urn:microsoft.com/office/officeart/2016/7/layout/HexagonTimeline"/>
    <dgm:cxn modelId="{DDD564D1-90B8-431B-89D7-637B68CCDDF6}" type="presParOf" srcId="{C5EB5D46-1F0F-4DB2-B519-7AE013D9E10F}" destId="{5E76E6C5-70D6-443A-880F-E54EC86C7C08}" srcOrd="1" destOrd="0" presId="urn:microsoft.com/office/officeart/2016/7/layout/HexagonTimeline"/>
    <dgm:cxn modelId="{070404A1-AE51-411B-BDA0-057893B27F00}" type="presParOf" srcId="{C5EB5D46-1F0F-4DB2-B519-7AE013D9E10F}" destId="{8E2944B6-5B35-4C99-9C7B-AD97AA0FC714}" srcOrd="2" destOrd="0" presId="urn:microsoft.com/office/officeart/2016/7/layout/HexagonTimeline"/>
    <dgm:cxn modelId="{063BA81A-C59A-4334-8F87-A0F5F117D684}" type="presParOf" srcId="{8E2944B6-5B35-4C99-9C7B-AD97AA0FC714}" destId="{C400D784-CA46-4864-A819-826E8DD1D0D0}" srcOrd="0" destOrd="0" presId="urn:microsoft.com/office/officeart/2016/7/layout/HexagonTimeline"/>
    <dgm:cxn modelId="{1C7852E0-06ED-42C4-B35F-963DCE028F5E}" type="presParOf" srcId="{8E2944B6-5B35-4C99-9C7B-AD97AA0FC714}" destId="{91B0524B-CBBA-4FF6-B057-3F12A06626E0}" srcOrd="1" destOrd="0" presId="urn:microsoft.com/office/officeart/2016/7/layout/HexagonTimeline"/>
    <dgm:cxn modelId="{07A896F1-69C9-4537-8399-883D5EF4F03D}" type="presParOf" srcId="{8E2944B6-5B35-4C99-9C7B-AD97AA0FC714}" destId="{81A26AC3-12BB-4D7A-8A56-77ACDEE7434B}" srcOrd="2" destOrd="0" presId="urn:microsoft.com/office/officeart/2016/7/layout/HexagonTimeline"/>
    <dgm:cxn modelId="{B7E2933E-5CC5-4600-8070-D967344A4499}" type="presParOf" srcId="{8E2944B6-5B35-4C99-9C7B-AD97AA0FC714}" destId="{4AD2D947-0552-4CA9-9E45-C161B6810C2F}" srcOrd="3" destOrd="0" presId="urn:microsoft.com/office/officeart/2016/7/layout/HexagonTimeline"/>
    <dgm:cxn modelId="{7EB8DCE0-DB66-4A06-8480-F11C8BD63AE8}" type="presParOf" srcId="{8E2944B6-5B35-4C99-9C7B-AD97AA0FC714}" destId="{2BEB8387-357F-4243-9B11-0AA0AB41EF3A}" srcOrd="4" destOrd="0" presId="urn:microsoft.com/office/officeart/2016/7/layout/HexagonTimeline"/>
    <dgm:cxn modelId="{BE0036AA-67D0-45E0-95DF-FECD4135D313}" type="presParOf" srcId="{C5EB5D46-1F0F-4DB2-B519-7AE013D9E10F}" destId="{1E37D74B-A442-46C0-BEF2-66B0BC2D56A3}" srcOrd="3" destOrd="0" presId="urn:microsoft.com/office/officeart/2016/7/layout/HexagonTimeline"/>
    <dgm:cxn modelId="{FC377CE7-63E8-4CBC-8A3F-DB8A6DC28F85}" type="presParOf" srcId="{C5EB5D46-1F0F-4DB2-B519-7AE013D9E10F}" destId="{41E970A4-669A-4E8C-98FF-697231B87D1E}" srcOrd="4" destOrd="0" presId="urn:microsoft.com/office/officeart/2016/7/layout/HexagonTimeline"/>
    <dgm:cxn modelId="{2187A253-EA35-4F57-964D-6986B3FF6E28}" type="presParOf" srcId="{41E970A4-669A-4E8C-98FF-697231B87D1E}" destId="{737AC013-78C4-49F8-B05B-EF77EC5D28E6}" srcOrd="0" destOrd="0" presId="urn:microsoft.com/office/officeart/2016/7/layout/HexagonTimeline"/>
    <dgm:cxn modelId="{97601D40-EE0F-46E9-9AFC-8067B441A3D6}" type="presParOf" srcId="{41E970A4-669A-4E8C-98FF-697231B87D1E}" destId="{1BF1938A-E0CC-4949-9504-0A261DEC9AED}" srcOrd="1" destOrd="0" presId="urn:microsoft.com/office/officeart/2016/7/layout/HexagonTimeline"/>
    <dgm:cxn modelId="{98142CFA-CD33-4E56-93F2-DC93AA10C976}" type="presParOf" srcId="{41E970A4-669A-4E8C-98FF-697231B87D1E}" destId="{5EE78B56-3994-4847-8EDE-8F94BC54DA39}" srcOrd="2" destOrd="0" presId="urn:microsoft.com/office/officeart/2016/7/layout/HexagonTimeline"/>
    <dgm:cxn modelId="{39081E24-F8FE-4581-8888-646B7FF66FF5}" type="presParOf" srcId="{41E970A4-669A-4E8C-98FF-697231B87D1E}" destId="{AD65C655-E1EF-422A-824C-0EBD38D6C235}" srcOrd="3" destOrd="0" presId="urn:microsoft.com/office/officeart/2016/7/layout/HexagonTimeline"/>
    <dgm:cxn modelId="{B18EED55-1BA4-4E73-B14B-9299186D95C6}" type="presParOf" srcId="{41E970A4-669A-4E8C-98FF-697231B87D1E}" destId="{F6432BCC-78B7-4676-A69E-DB85643CA776}" srcOrd="4" destOrd="0" presId="urn:microsoft.com/office/officeart/2016/7/layout/HexagonTimeline"/>
    <dgm:cxn modelId="{36A919C0-F90F-4560-83EB-2D8965494B15}" type="presParOf" srcId="{C5EB5D46-1F0F-4DB2-B519-7AE013D9E10F}" destId="{B34E4961-6172-4FCD-9CAC-5A58F9EC4306}" srcOrd="5" destOrd="0" presId="urn:microsoft.com/office/officeart/2016/7/layout/HexagonTimeline"/>
    <dgm:cxn modelId="{A9617677-9538-4CE4-82C8-AEAEC11CBBD7}" type="presParOf" srcId="{C5EB5D46-1F0F-4DB2-B519-7AE013D9E10F}" destId="{95BAFF2C-FC7E-495D-B6B5-BB30BDB6D174}" srcOrd="6" destOrd="0" presId="urn:microsoft.com/office/officeart/2016/7/layout/HexagonTimeline"/>
    <dgm:cxn modelId="{6464A57D-B878-4FCA-AE8C-F9F965299A24}" type="presParOf" srcId="{95BAFF2C-FC7E-495D-B6B5-BB30BDB6D174}" destId="{69F3A4AF-548B-44A7-AC6C-387FB21FD61E}" srcOrd="0" destOrd="0" presId="urn:microsoft.com/office/officeart/2016/7/layout/HexagonTimeline"/>
    <dgm:cxn modelId="{FC7A0EE0-F9E5-46DB-A4DB-FCF9B63EC344}" type="presParOf" srcId="{95BAFF2C-FC7E-495D-B6B5-BB30BDB6D174}" destId="{5744DAF9-6978-4961-97B1-0FE839171DDC}" srcOrd="1" destOrd="0" presId="urn:microsoft.com/office/officeart/2016/7/layout/HexagonTimeline"/>
    <dgm:cxn modelId="{C0B56F9F-55CF-4439-902B-BF95A7442C8D}" type="presParOf" srcId="{95BAFF2C-FC7E-495D-B6B5-BB30BDB6D174}" destId="{EECFF7F4-EAF0-428C-B97D-AE2ADBA9A7BB}" srcOrd="2" destOrd="0" presId="urn:microsoft.com/office/officeart/2016/7/layout/HexagonTimeline"/>
    <dgm:cxn modelId="{2A905326-62AC-4C46-8A84-F4862465382B}" type="presParOf" srcId="{95BAFF2C-FC7E-495D-B6B5-BB30BDB6D174}" destId="{5ADCFB49-4B66-456E-ADAC-867669739B85}" srcOrd="3" destOrd="0" presId="urn:microsoft.com/office/officeart/2016/7/layout/HexagonTimeline"/>
    <dgm:cxn modelId="{6897C8AC-1693-4EB4-82B5-05C1D01FF416}" type="presParOf" srcId="{95BAFF2C-FC7E-495D-B6B5-BB30BDB6D174}" destId="{4CF364CA-13DA-4625-932B-7E0F88511095}" srcOrd="4" destOrd="0" presId="urn:microsoft.com/office/officeart/2016/7/layout/HexagonTimeline"/>
    <dgm:cxn modelId="{D07E5187-D9CF-41B3-97DC-F63859BA3521}" type="presParOf" srcId="{C5EB5D46-1F0F-4DB2-B519-7AE013D9E10F}" destId="{E35291B9-B5BA-4C3B-868E-3FEA9A9C6B99}" srcOrd="7" destOrd="0" presId="urn:microsoft.com/office/officeart/2016/7/layout/HexagonTimeline"/>
    <dgm:cxn modelId="{E45CC605-E018-4780-B378-E0C8901F58A5}" type="presParOf" srcId="{C5EB5D46-1F0F-4DB2-B519-7AE013D9E10F}" destId="{BE21AA6A-CFE3-41EF-AFF8-BFD13FFF6D91}" srcOrd="8" destOrd="0" presId="urn:microsoft.com/office/officeart/2016/7/layout/HexagonTimeline"/>
    <dgm:cxn modelId="{C1020615-BE63-48F2-B9D5-EA6BF75BD93A}" type="presParOf" srcId="{BE21AA6A-CFE3-41EF-AFF8-BFD13FFF6D91}" destId="{B9E2EBCD-C9C6-478E-B96C-4FA7D711EEC3}" srcOrd="0" destOrd="0" presId="urn:microsoft.com/office/officeart/2016/7/layout/HexagonTimeline"/>
    <dgm:cxn modelId="{E93FB1A7-FD6A-43EF-A03E-B42521E0CCE2}" type="presParOf" srcId="{BE21AA6A-CFE3-41EF-AFF8-BFD13FFF6D91}" destId="{8C086BB9-17C3-459D-9CC4-706C9BB26B81}" srcOrd="1" destOrd="0" presId="urn:microsoft.com/office/officeart/2016/7/layout/HexagonTimeline"/>
    <dgm:cxn modelId="{E4757979-F29F-4538-A980-ED2BC8756CCC}" type="presParOf" srcId="{BE21AA6A-CFE3-41EF-AFF8-BFD13FFF6D91}" destId="{298E0CA4-ECFA-4E37-A925-E22438A111EB}" srcOrd="2" destOrd="0" presId="urn:microsoft.com/office/officeart/2016/7/layout/HexagonTimeline"/>
    <dgm:cxn modelId="{D9AC3144-9259-4200-99B5-8302BD44632B}" type="presParOf" srcId="{BE21AA6A-CFE3-41EF-AFF8-BFD13FFF6D91}" destId="{BFB72B24-CB2E-43E3-9A60-D9F099FC7980}" srcOrd="3" destOrd="0" presId="urn:microsoft.com/office/officeart/2016/7/layout/HexagonTimeline"/>
    <dgm:cxn modelId="{D039E3D9-BA6F-4EAE-9F6F-DCA73AFFDD18}" type="presParOf" srcId="{BE21AA6A-CFE3-41EF-AFF8-BFD13FFF6D91}" destId="{ECC07A38-6D88-48E2-A1DB-CB1010485296}" srcOrd="4" destOrd="0" presId="urn:microsoft.com/office/officeart/2016/7/layout/HexagonTimeline"/>
    <dgm:cxn modelId="{D0A9378D-FE54-4CDE-BAE2-6AB0B5B91AFD}" type="presParOf" srcId="{C5EB5D46-1F0F-4DB2-B519-7AE013D9E10F}" destId="{02F39E62-D18A-41E8-A5B3-2E8903BD73BC}" srcOrd="9" destOrd="0" presId="urn:microsoft.com/office/officeart/2016/7/layout/HexagonTimeline"/>
    <dgm:cxn modelId="{9E609945-9E05-450D-99A4-C3E3D57C3582}" type="presParOf" srcId="{C5EB5D46-1F0F-4DB2-B519-7AE013D9E10F}" destId="{952A1E8F-DC2E-4853-AB30-1DB8D06D41F9}" srcOrd="10" destOrd="0" presId="urn:microsoft.com/office/officeart/2016/7/layout/HexagonTimeline"/>
    <dgm:cxn modelId="{B582838E-853B-4EC1-8E29-FADA8D7095B5}" type="presParOf" srcId="{952A1E8F-DC2E-4853-AB30-1DB8D06D41F9}" destId="{17B23113-2B3A-4704-BF26-16D9830D90FC}" srcOrd="0" destOrd="0" presId="urn:microsoft.com/office/officeart/2016/7/layout/HexagonTimeline"/>
    <dgm:cxn modelId="{56D81FC5-70E8-452C-A25F-5A2F560988D7}" type="presParOf" srcId="{952A1E8F-DC2E-4853-AB30-1DB8D06D41F9}" destId="{BD5EECE7-B905-4307-85F8-1DD716D04690}" srcOrd="1" destOrd="0" presId="urn:microsoft.com/office/officeart/2016/7/layout/HexagonTimeline"/>
    <dgm:cxn modelId="{3B303017-BD9F-46EB-98DA-6CD85307B8BA}" type="presParOf" srcId="{952A1E8F-DC2E-4853-AB30-1DB8D06D41F9}" destId="{216DCA61-169A-4A3C-8930-BDF8E6E8D534}" srcOrd="2" destOrd="0" presId="urn:microsoft.com/office/officeart/2016/7/layout/HexagonTimeline"/>
    <dgm:cxn modelId="{5EFC1E33-F352-47AA-BDCF-9F9A07563FCB}" type="presParOf" srcId="{952A1E8F-DC2E-4853-AB30-1DB8D06D41F9}" destId="{9FEC77C2-997C-4648-8E94-5699DAA489D4}" srcOrd="3" destOrd="0" presId="urn:microsoft.com/office/officeart/2016/7/layout/HexagonTimeline"/>
    <dgm:cxn modelId="{6A6421A6-C2BA-432F-806C-7B50B0BC28B0}" type="presParOf" srcId="{952A1E8F-DC2E-4853-AB30-1DB8D06D41F9}" destId="{B756C564-6254-4444-B0CB-E8AD168F9D75}" srcOrd="4" destOrd="0" presId="urn:microsoft.com/office/officeart/2016/7/layout/HexagonTimeline"/>
    <dgm:cxn modelId="{5B41A729-B1BA-46A1-9735-083AECE51603}" type="presParOf" srcId="{C5EB5D46-1F0F-4DB2-B519-7AE013D9E10F}" destId="{E5644279-7B61-4DEC-8777-1AD3CA6EFD46}" srcOrd="11" destOrd="0" presId="urn:microsoft.com/office/officeart/2016/7/layout/HexagonTimeline"/>
    <dgm:cxn modelId="{890E5AD0-A036-47D5-BCF7-324BA1129845}" type="presParOf" srcId="{C5EB5D46-1F0F-4DB2-B519-7AE013D9E10F}" destId="{0BBF179B-E72A-4388-8744-E463BDFC4381}" srcOrd="12" destOrd="0" presId="urn:microsoft.com/office/officeart/2016/7/layout/HexagonTimeline"/>
    <dgm:cxn modelId="{E8D97956-4DCE-4E1A-B6A7-1DE653EB5137}" type="presParOf" srcId="{0BBF179B-E72A-4388-8744-E463BDFC4381}" destId="{21ABCBBE-1625-4DAB-B0B6-AF72F22B318B}" srcOrd="0" destOrd="0" presId="urn:microsoft.com/office/officeart/2016/7/layout/HexagonTimeline"/>
    <dgm:cxn modelId="{0EF51A10-CCF4-4A8C-8A1C-8E43A06E348A}" type="presParOf" srcId="{0BBF179B-E72A-4388-8744-E463BDFC4381}" destId="{F06311E2-0984-4AC2-B227-5CBA97790F4A}" srcOrd="1" destOrd="0" presId="urn:microsoft.com/office/officeart/2016/7/layout/HexagonTimeline"/>
    <dgm:cxn modelId="{0B9285FB-E25C-4681-BD56-7711152E441B}" type="presParOf" srcId="{0BBF179B-E72A-4388-8744-E463BDFC4381}" destId="{937ADB74-9F0E-4D05-886C-090C670A331D}" srcOrd="2" destOrd="0" presId="urn:microsoft.com/office/officeart/2016/7/layout/HexagonTimeline"/>
    <dgm:cxn modelId="{4172BCB7-23C4-42C4-88DF-3333ECE05CD1}" type="presParOf" srcId="{0BBF179B-E72A-4388-8744-E463BDFC4381}" destId="{B0DD94A4-7081-48C8-A845-A8604A059ACF}" srcOrd="3" destOrd="0" presId="urn:microsoft.com/office/officeart/2016/7/layout/HexagonTimeline"/>
    <dgm:cxn modelId="{1F4D15D9-869E-4642-82DA-250E3C4CAF2B}" type="presParOf" srcId="{0BBF179B-E72A-4388-8744-E463BDFC4381}" destId="{9DD7A3D9-4D5A-4CC0-B843-F3B8C319514A}" srcOrd="4" destOrd="0" presId="urn:microsoft.com/office/officeart/2016/7/layout/HexagonTimeline"/>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62D1B3-4A85-4F5B-958B-5148051EEF8F}"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n-PK"/>
        </a:p>
      </dgm:t>
    </dgm:pt>
    <dgm:pt modelId="{CCD82A11-5768-4AD7-AE72-E1E4552D1772}">
      <dgm:prSet phldrT="[Text]" custT="1"/>
      <dgm:spPr/>
      <dgm:t>
        <a:bodyPr/>
        <a:lstStyle/>
        <a:p>
          <a:r>
            <a:rPr lang="en-US" sz="1600" b="1" dirty="0"/>
            <a:t>CBDC</a:t>
          </a:r>
          <a:endParaRPr lang="en-PK" sz="1600" b="1" dirty="0"/>
        </a:p>
      </dgm:t>
    </dgm:pt>
    <dgm:pt modelId="{D6C040CE-8481-4B18-BC1F-222E179FF3DB}" type="parTrans" cxnId="{81A6BB8D-6621-454B-92DB-4272F6A1B108}">
      <dgm:prSet/>
      <dgm:spPr/>
      <dgm:t>
        <a:bodyPr/>
        <a:lstStyle/>
        <a:p>
          <a:endParaRPr lang="en-PK"/>
        </a:p>
      </dgm:t>
    </dgm:pt>
    <dgm:pt modelId="{370B0FE8-F12E-4FA0-88C5-3C20EDA76280}" type="sibTrans" cxnId="{81A6BB8D-6621-454B-92DB-4272F6A1B108}">
      <dgm:prSet/>
      <dgm:spPr/>
      <dgm:t>
        <a:bodyPr/>
        <a:lstStyle/>
        <a:p>
          <a:endParaRPr lang="en-PK"/>
        </a:p>
      </dgm:t>
    </dgm:pt>
    <dgm:pt modelId="{8F43ED5A-438D-4CA1-B59F-2C49C238E66F}">
      <dgm:prSet phldrT="[Text]" custT="1"/>
      <dgm:spPr/>
      <dgm:t>
        <a:bodyPr/>
        <a:lstStyle/>
        <a:p>
          <a:r>
            <a:rPr lang="en-US" sz="1600" b="1" kern="1200" dirty="0">
              <a:latin typeface="+mn-lt"/>
              <a:ea typeface="+mn-ea"/>
              <a:cs typeface="+mn-cs"/>
            </a:rPr>
            <a:t>AI</a:t>
          </a:r>
          <a:endParaRPr lang="en-PK" sz="1600" b="1" kern="1200" dirty="0">
            <a:latin typeface="+mn-lt"/>
            <a:ea typeface="+mn-ea"/>
            <a:cs typeface="+mn-cs"/>
          </a:endParaRPr>
        </a:p>
      </dgm:t>
    </dgm:pt>
    <dgm:pt modelId="{897CB0D3-B5BF-4F01-B932-24B8BBC07B5D}" type="parTrans" cxnId="{4A8F544A-2D90-496C-A64E-91181F64B444}">
      <dgm:prSet/>
      <dgm:spPr/>
      <dgm:t>
        <a:bodyPr/>
        <a:lstStyle/>
        <a:p>
          <a:endParaRPr lang="en-PK"/>
        </a:p>
      </dgm:t>
    </dgm:pt>
    <dgm:pt modelId="{65FCEB24-EC2E-410A-A9AF-C4128A748FEB}" type="sibTrans" cxnId="{4A8F544A-2D90-496C-A64E-91181F64B444}">
      <dgm:prSet/>
      <dgm:spPr/>
      <dgm:t>
        <a:bodyPr/>
        <a:lstStyle/>
        <a:p>
          <a:endParaRPr lang="en-PK"/>
        </a:p>
      </dgm:t>
    </dgm:pt>
    <dgm:pt modelId="{7518B6B8-53B9-44B6-91C3-A25CBA83FA42}">
      <dgm:prSet phldrT="[Text]" custT="1"/>
      <dgm:spPr/>
      <dgm:t>
        <a:bodyPr/>
        <a:lstStyle/>
        <a:p>
          <a:r>
            <a:rPr lang="en-US" sz="1600" b="1" dirty="0"/>
            <a:t>Digital</a:t>
          </a:r>
          <a:endParaRPr lang="en-PK" sz="1600" b="1" dirty="0"/>
        </a:p>
      </dgm:t>
    </dgm:pt>
    <dgm:pt modelId="{EF71610E-F278-4BA3-862A-4F7C0C520117}" type="parTrans" cxnId="{BA930C1D-D2B4-4249-A2FC-5FB68565D47F}">
      <dgm:prSet/>
      <dgm:spPr/>
      <dgm:t>
        <a:bodyPr/>
        <a:lstStyle/>
        <a:p>
          <a:endParaRPr lang="en-PK"/>
        </a:p>
      </dgm:t>
    </dgm:pt>
    <dgm:pt modelId="{CD80D2EB-A176-4779-808B-06C717879087}" type="sibTrans" cxnId="{BA930C1D-D2B4-4249-A2FC-5FB68565D47F}">
      <dgm:prSet/>
      <dgm:spPr/>
      <dgm:t>
        <a:bodyPr/>
        <a:lstStyle/>
        <a:p>
          <a:endParaRPr lang="en-PK"/>
        </a:p>
      </dgm:t>
    </dgm:pt>
    <dgm:pt modelId="{1DCCA7FE-ABED-4B5D-AE69-2112EB481127}">
      <dgm:prSet phldrT="[Text]" custT="1"/>
      <dgm:spPr>
        <a:ln>
          <a:solidFill>
            <a:schemeClr val="accent2">
              <a:lumMod val="60000"/>
              <a:lumOff val="40000"/>
              <a:alpha val="90000"/>
            </a:schemeClr>
          </a:solidFill>
        </a:ln>
      </dgm:spPr>
      <dgm:t>
        <a:bodyPr/>
        <a:lstStyle/>
        <a:p>
          <a:endParaRPr lang="en-US" sz="2000" b="0" dirty="0"/>
        </a:p>
        <a:p>
          <a:r>
            <a:rPr lang="en-US" sz="2000" b="0" dirty="0"/>
            <a:t>Blockchains &amp; emerging DLT ecosystem of wholesale and retail digital currency</a:t>
          </a:r>
          <a:endParaRPr lang="en-PK" sz="2000" b="0" dirty="0"/>
        </a:p>
      </dgm:t>
    </dgm:pt>
    <dgm:pt modelId="{86F039F1-7028-4620-830B-81A4C77C0E9B}" type="parTrans" cxnId="{7E3C9078-441A-4DC7-9AEA-E67504343C9F}">
      <dgm:prSet/>
      <dgm:spPr/>
      <dgm:t>
        <a:bodyPr/>
        <a:lstStyle/>
        <a:p>
          <a:endParaRPr lang="en-US"/>
        </a:p>
      </dgm:t>
    </dgm:pt>
    <dgm:pt modelId="{E2B86ADD-BAB9-461C-B00B-9C75CD388FD6}" type="sibTrans" cxnId="{7E3C9078-441A-4DC7-9AEA-E67504343C9F}">
      <dgm:prSet/>
      <dgm:spPr/>
      <dgm:t>
        <a:bodyPr/>
        <a:lstStyle/>
        <a:p>
          <a:endParaRPr lang="en-US"/>
        </a:p>
      </dgm:t>
    </dgm:pt>
    <dgm:pt modelId="{B5B7DB1C-058C-4483-B494-D933F44D6991}">
      <dgm:prSet phldrT="[Text]" custT="1"/>
      <dgm:spPr>
        <a:ln>
          <a:solidFill>
            <a:schemeClr val="bg2">
              <a:lumMod val="50000"/>
              <a:alpha val="90000"/>
            </a:schemeClr>
          </a:solidFill>
        </a:ln>
      </dgm:spPr>
      <dgm:t>
        <a:bodyPr/>
        <a:lstStyle/>
        <a:p>
          <a:endParaRPr lang="en-US" sz="2000" b="0" kern="1200" dirty="0">
            <a:latin typeface="+mn-lt"/>
            <a:ea typeface="+mn-ea"/>
            <a:cs typeface="+mn-cs"/>
          </a:endParaRPr>
        </a:p>
        <a:p>
          <a:endParaRPr lang="en-US" sz="2000" b="0" kern="1200" dirty="0">
            <a:latin typeface="+mn-lt"/>
            <a:ea typeface="+mn-ea"/>
            <a:cs typeface="+mn-cs"/>
          </a:endParaRPr>
        </a:p>
        <a:p>
          <a:r>
            <a:rPr lang="en-US" sz="2000" b="0" kern="1200" dirty="0">
              <a:latin typeface="+mn-lt"/>
              <a:ea typeface="+mn-ea"/>
              <a:cs typeface="+mn-cs"/>
            </a:rPr>
            <a:t>Applications in RPA, Channel Banking, Operational efficacy &amp; Smart Flags in Data Driven Decisioning</a:t>
          </a:r>
          <a:endParaRPr lang="en-PK" sz="2000" b="0" kern="1200" dirty="0">
            <a:latin typeface="+mn-lt"/>
            <a:ea typeface="+mn-ea"/>
            <a:cs typeface="+mn-cs"/>
          </a:endParaRPr>
        </a:p>
      </dgm:t>
    </dgm:pt>
    <dgm:pt modelId="{029A695E-6773-4392-BD7A-271DE1AA86E2}" type="parTrans" cxnId="{D4C556E8-1B19-4396-9A1C-4EB5950FFAE5}">
      <dgm:prSet/>
      <dgm:spPr/>
      <dgm:t>
        <a:bodyPr/>
        <a:lstStyle/>
        <a:p>
          <a:endParaRPr lang="en-US"/>
        </a:p>
      </dgm:t>
    </dgm:pt>
    <dgm:pt modelId="{F1906C7A-7807-4AC0-9AC3-3DD3DCDD9F09}" type="sibTrans" cxnId="{D4C556E8-1B19-4396-9A1C-4EB5950FFAE5}">
      <dgm:prSet/>
      <dgm:spPr/>
      <dgm:t>
        <a:bodyPr/>
        <a:lstStyle/>
        <a:p>
          <a:endParaRPr lang="en-US"/>
        </a:p>
      </dgm:t>
    </dgm:pt>
    <dgm:pt modelId="{2EBCC26C-D2B3-4961-85C4-B4346EEE9254}">
      <dgm:prSet phldrT="[Text]" custT="1"/>
      <dgm:spPr>
        <a:ln>
          <a:solidFill>
            <a:schemeClr val="accent3">
              <a:lumMod val="75000"/>
              <a:alpha val="90000"/>
            </a:schemeClr>
          </a:solidFill>
        </a:ln>
      </dgm:spPr>
      <dgm:t>
        <a:bodyPr/>
        <a:lstStyle/>
        <a:p>
          <a:r>
            <a:rPr lang="en-US" sz="2000" b="0"/>
            <a:t>Low </a:t>
          </a:r>
          <a:r>
            <a:rPr lang="en-US" sz="2000" b="0" dirty="0"/>
            <a:t>Code / No Code – Cross Platform Apps (ready to deploy) for CX | DX</a:t>
          </a:r>
          <a:endParaRPr lang="en-PK" sz="2000" b="0" dirty="0"/>
        </a:p>
      </dgm:t>
    </dgm:pt>
    <dgm:pt modelId="{32671BB6-1514-4BEB-AB71-A27CFB8B0932}" type="parTrans" cxnId="{BC9FFA21-5638-4C65-9DF3-F0444C5B81A2}">
      <dgm:prSet/>
      <dgm:spPr/>
      <dgm:t>
        <a:bodyPr/>
        <a:lstStyle/>
        <a:p>
          <a:endParaRPr lang="en-US"/>
        </a:p>
      </dgm:t>
    </dgm:pt>
    <dgm:pt modelId="{1282E77B-442B-4ED4-9743-195A81FEF273}" type="sibTrans" cxnId="{BC9FFA21-5638-4C65-9DF3-F0444C5B81A2}">
      <dgm:prSet/>
      <dgm:spPr/>
      <dgm:t>
        <a:bodyPr/>
        <a:lstStyle/>
        <a:p>
          <a:endParaRPr lang="en-US"/>
        </a:p>
      </dgm:t>
    </dgm:pt>
    <dgm:pt modelId="{675847A9-C702-41F9-A107-0970B2869554}" type="pres">
      <dgm:prSet presAssocID="{D962D1B3-4A85-4F5B-958B-5148051EEF8F}" presName="list" presStyleCnt="0">
        <dgm:presLayoutVars>
          <dgm:dir/>
          <dgm:animLvl val="lvl"/>
        </dgm:presLayoutVars>
      </dgm:prSet>
      <dgm:spPr/>
    </dgm:pt>
    <dgm:pt modelId="{78F40D0B-7CC4-495C-B32C-285A7A1B88DA}" type="pres">
      <dgm:prSet presAssocID="{CCD82A11-5768-4AD7-AE72-E1E4552D1772}" presName="posSpace" presStyleCnt="0"/>
      <dgm:spPr/>
    </dgm:pt>
    <dgm:pt modelId="{5AD8D1D2-6215-45A2-B0D1-CC301CD1E6BC}" type="pres">
      <dgm:prSet presAssocID="{CCD82A11-5768-4AD7-AE72-E1E4552D1772}" presName="vertFlow" presStyleCnt="0"/>
      <dgm:spPr/>
    </dgm:pt>
    <dgm:pt modelId="{6579F771-F5E2-474A-9D97-DEA69E9EA430}" type="pres">
      <dgm:prSet presAssocID="{CCD82A11-5768-4AD7-AE72-E1E4552D1772}" presName="topSpace" presStyleCnt="0"/>
      <dgm:spPr/>
    </dgm:pt>
    <dgm:pt modelId="{567A2C75-2DC4-4902-B357-5D362B5A2CBF}" type="pres">
      <dgm:prSet presAssocID="{CCD82A11-5768-4AD7-AE72-E1E4552D1772}" presName="firstComp" presStyleCnt="0"/>
      <dgm:spPr/>
    </dgm:pt>
    <dgm:pt modelId="{0C821491-B4D1-4D5D-BB5C-631E7432CB37}" type="pres">
      <dgm:prSet presAssocID="{CCD82A11-5768-4AD7-AE72-E1E4552D1772}" presName="firstChild" presStyleLbl="bgAccFollowNode1" presStyleIdx="0" presStyleCnt="3" custScaleY="211389"/>
      <dgm:spPr/>
    </dgm:pt>
    <dgm:pt modelId="{1EBE08F5-45BB-4524-897D-C0A3D9459C7B}" type="pres">
      <dgm:prSet presAssocID="{CCD82A11-5768-4AD7-AE72-E1E4552D1772}" presName="firstChildTx" presStyleLbl="bgAccFollowNode1" presStyleIdx="0" presStyleCnt="3">
        <dgm:presLayoutVars>
          <dgm:bulletEnabled val="1"/>
        </dgm:presLayoutVars>
      </dgm:prSet>
      <dgm:spPr/>
    </dgm:pt>
    <dgm:pt modelId="{04EB20F8-0764-4672-98B1-DD77BE7354A0}" type="pres">
      <dgm:prSet presAssocID="{CCD82A11-5768-4AD7-AE72-E1E4552D1772}" presName="negSpace" presStyleCnt="0"/>
      <dgm:spPr/>
    </dgm:pt>
    <dgm:pt modelId="{DF69859B-44AD-4F7E-83DE-4A04C1EC7282}" type="pres">
      <dgm:prSet presAssocID="{CCD82A11-5768-4AD7-AE72-E1E4552D1772}" presName="circle" presStyleLbl="node1" presStyleIdx="0" presStyleCnt="3" custLinFactNeighborX="67719" custLinFactNeighborY="-28471"/>
      <dgm:spPr/>
    </dgm:pt>
    <dgm:pt modelId="{17B5B43F-F319-4CBE-9F36-0E6A1A0FB71B}" type="pres">
      <dgm:prSet presAssocID="{370B0FE8-F12E-4FA0-88C5-3C20EDA76280}" presName="transSpace" presStyleCnt="0"/>
      <dgm:spPr/>
    </dgm:pt>
    <dgm:pt modelId="{AE4F4E89-5A63-4C09-91B8-3CFA006BBDBC}" type="pres">
      <dgm:prSet presAssocID="{8F43ED5A-438D-4CA1-B59F-2C49C238E66F}" presName="posSpace" presStyleCnt="0"/>
      <dgm:spPr/>
    </dgm:pt>
    <dgm:pt modelId="{B01853BA-8A3A-44B3-93BD-709465791DC4}" type="pres">
      <dgm:prSet presAssocID="{8F43ED5A-438D-4CA1-B59F-2C49C238E66F}" presName="vertFlow" presStyleCnt="0"/>
      <dgm:spPr/>
    </dgm:pt>
    <dgm:pt modelId="{2CDFA7AE-A37D-41A7-92D4-94141493015E}" type="pres">
      <dgm:prSet presAssocID="{8F43ED5A-438D-4CA1-B59F-2C49C238E66F}" presName="topSpace" presStyleCnt="0"/>
      <dgm:spPr/>
    </dgm:pt>
    <dgm:pt modelId="{06D8CB42-CAB9-4F7F-81DB-82624E830348}" type="pres">
      <dgm:prSet presAssocID="{8F43ED5A-438D-4CA1-B59F-2C49C238E66F}" presName="firstComp" presStyleCnt="0"/>
      <dgm:spPr/>
    </dgm:pt>
    <dgm:pt modelId="{8D9DA777-7978-4A6B-8DE3-E96AC12E6245}" type="pres">
      <dgm:prSet presAssocID="{8F43ED5A-438D-4CA1-B59F-2C49C238E66F}" presName="firstChild" presStyleLbl="bgAccFollowNode1" presStyleIdx="1" presStyleCnt="3" custScaleY="211389"/>
      <dgm:spPr/>
    </dgm:pt>
    <dgm:pt modelId="{80923223-3EBE-4E05-98E7-0471DB7328C9}" type="pres">
      <dgm:prSet presAssocID="{8F43ED5A-438D-4CA1-B59F-2C49C238E66F}" presName="firstChildTx" presStyleLbl="bgAccFollowNode1" presStyleIdx="1" presStyleCnt="3">
        <dgm:presLayoutVars>
          <dgm:bulletEnabled val="1"/>
        </dgm:presLayoutVars>
      </dgm:prSet>
      <dgm:spPr/>
    </dgm:pt>
    <dgm:pt modelId="{ACE54B8F-C1F4-42CE-893B-E4D4F41CD9E2}" type="pres">
      <dgm:prSet presAssocID="{8F43ED5A-438D-4CA1-B59F-2C49C238E66F}" presName="negSpace" presStyleCnt="0"/>
      <dgm:spPr/>
    </dgm:pt>
    <dgm:pt modelId="{45825D0E-5BFB-4A2C-B0DB-57F0E0A6FDEB}" type="pres">
      <dgm:prSet presAssocID="{8F43ED5A-438D-4CA1-B59F-2C49C238E66F}" presName="circle" presStyleLbl="node1" presStyleIdx="1" presStyleCnt="3" custLinFactNeighborX="67719" custLinFactNeighborY="-28471"/>
      <dgm:spPr/>
    </dgm:pt>
    <dgm:pt modelId="{1F4F2838-D3A4-42D7-B9B3-D768DAB8F96C}" type="pres">
      <dgm:prSet presAssocID="{65FCEB24-EC2E-410A-A9AF-C4128A748FEB}" presName="transSpace" presStyleCnt="0"/>
      <dgm:spPr/>
    </dgm:pt>
    <dgm:pt modelId="{E56FC493-4DA6-4824-8231-E93A4CF58B51}" type="pres">
      <dgm:prSet presAssocID="{7518B6B8-53B9-44B6-91C3-A25CBA83FA42}" presName="posSpace" presStyleCnt="0"/>
      <dgm:spPr/>
    </dgm:pt>
    <dgm:pt modelId="{CB020219-2D2F-409C-A8AA-F3988A45EA03}" type="pres">
      <dgm:prSet presAssocID="{7518B6B8-53B9-44B6-91C3-A25CBA83FA42}" presName="vertFlow" presStyleCnt="0"/>
      <dgm:spPr/>
    </dgm:pt>
    <dgm:pt modelId="{E27E11B9-24F1-49A9-8F28-269CD5670109}" type="pres">
      <dgm:prSet presAssocID="{7518B6B8-53B9-44B6-91C3-A25CBA83FA42}" presName="topSpace" presStyleCnt="0"/>
      <dgm:spPr/>
    </dgm:pt>
    <dgm:pt modelId="{FB57AB3E-5427-4E79-9E73-DD53AA750DD4}" type="pres">
      <dgm:prSet presAssocID="{7518B6B8-53B9-44B6-91C3-A25CBA83FA42}" presName="firstComp" presStyleCnt="0"/>
      <dgm:spPr/>
    </dgm:pt>
    <dgm:pt modelId="{E716E762-C7F2-467D-907D-17B26D78B9D1}" type="pres">
      <dgm:prSet presAssocID="{7518B6B8-53B9-44B6-91C3-A25CBA83FA42}" presName="firstChild" presStyleLbl="bgAccFollowNode1" presStyleIdx="2" presStyleCnt="3" custScaleY="211389"/>
      <dgm:spPr/>
    </dgm:pt>
    <dgm:pt modelId="{F1EDAE96-1663-4E10-96A7-6DFE85FF5844}" type="pres">
      <dgm:prSet presAssocID="{7518B6B8-53B9-44B6-91C3-A25CBA83FA42}" presName="firstChildTx" presStyleLbl="bgAccFollowNode1" presStyleIdx="2" presStyleCnt="3">
        <dgm:presLayoutVars>
          <dgm:bulletEnabled val="1"/>
        </dgm:presLayoutVars>
      </dgm:prSet>
      <dgm:spPr/>
    </dgm:pt>
    <dgm:pt modelId="{F07DBB66-FF25-437A-95D9-FBC5466FA8D0}" type="pres">
      <dgm:prSet presAssocID="{7518B6B8-53B9-44B6-91C3-A25CBA83FA42}" presName="negSpace" presStyleCnt="0"/>
      <dgm:spPr/>
    </dgm:pt>
    <dgm:pt modelId="{8FE5DE08-AFC2-4B20-96E7-F25CC14D482D}" type="pres">
      <dgm:prSet presAssocID="{7518B6B8-53B9-44B6-91C3-A25CBA83FA42}" presName="circle" presStyleLbl="node1" presStyleIdx="2" presStyleCnt="3" custLinFactNeighborX="44170" custLinFactNeighborY="-28471"/>
      <dgm:spPr/>
    </dgm:pt>
  </dgm:ptLst>
  <dgm:cxnLst>
    <dgm:cxn modelId="{C0AC901B-0066-43B4-94A2-C608A7932C37}" type="presOf" srcId="{2EBCC26C-D2B3-4961-85C4-B4346EEE9254}" destId="{E716E762-C7F2-467D-907D-17B26D78B9D1}" srcOrd="0" destOrd="0" presId="urn:microsoft.com/office/officeart/2005/8/layout/hList9"/>
    <dgm:cxn modelId="{BA930C1D-D2B4-4249-A2FC-5FB68565D47F}" srcId="{D962D1B3-4A85-4F5B-958B-5148051EEF8F}" destId="{7518B6B8-53B9-44B6-91C3-A25CBA83FA42}" srcOrd="2" destOrd="0" parTransId="{EF71610E-F278-4BA3-862A-4F7C0C520117}" sibTransId="{CD80D2EB-A176-4779-808B-06C717879087}"/>
    <dgm:cxn modelId="{BC9FFA21-5638-4C65-9DF3-F0444C5B81A2}" srcId="{7518B6B8-53B9-44B6-91C3-A25CBA83FA42}" destId="{2EBCC26C-D2B3-4961-85C4-B4346EEE9254}" srcOrd="0" destOrd="0" parTransId="{32671BB6-1514-4BEB-AB71-A27CFB8B0932}" sibTransId="{1282E77B-442B-4ED4-9743-195A81FEF273}"/>
    <dgm:cxn modelId="{912B0429-88FE-4653-B308-01C006875DA0}" type="presOf" srcId="{7518B6B8-53B9-44B6-91C3-A25CBA83FA42}" destId="{8FE5DE08-AFC2-4B20-96E7-F25CC14D482D}" srcOrd="0" destOrd="0" presId="urn:microsoft.com/office/officeart/2005/8/layout/hList9"/>
    <dgm:cxn modelId="{3A00F32C-76D0-48C2-AE3C-E2CC415EDBBB}" type="presOf" srcId="{B5B7DB1C-058C-4483-B494-D933F44D6991}" destId="{8D9DA777-7978-4A6B-8DE3-E96AC12E6245}" srcOrd="0" destOrd="0" presId="urn:microsoft.com/office/officeart/2005/8/layout/hList9"/>
    <dgm:cxn modelId="{4AA33360-2539-424C-9938-DF957F86E31D}" type="presOf" srcId="{1DCCA7FE-ABED-4B5D-AE69-2112EB481127}" destId="{1EBE08F5-45BB-4524-897D-C0A3D9459C7B}" srcOrd="1" destOrd="0" presId="urn:microsoft.com/office/officeart/2005/8/layout/hList9"/>
    <dgm:cxn modelId="{1F675165-CE4E-4C7C-8B4B-0BC49A76819A}" type="presOf" srcId="{8F43ED5A-438D-4CA1-B59F-2C49C238E66F}" destId="{45825D0E-5BFB-4A2C-B0DB-57F0E0A6FDEB}" srcOrd="0" destOrd="0" presId="urn:microsoft.com/office/officeart/2005/8/layout/hList9"/>
    <dgm:cxn modelId="{4A8F544A-2D90-496C-A64E-91181F64B444}" srcId="{D962D1B3-4A85-4F5B-958B-5148051EEF8F}" destId="{8F43ED5A-438D-4CA1-B59F-2C49C238E66F}" srcOrd="1" destOrd="0" parTransId="{897CB0D3-B5BF-4F01-B932-24B8BBC07B5D}" sibTransId="{65FCEB24-EC2E-410A-A9AF-C4128A748FEB}"/>
    <dgm:cxn modelId="{0885F657-F54E-4E75-B758-33747534913C}" type="presOf" srcId="{D962D1B3-4A85-4F5B-958B-5148051EEF8F}" destId="{675847A9-C702-41F9-A107-0970B2869554}" srcOrd="0" destOrd="0" presId="urn:microsoft.com/office/officeart/2005/8/layout/hList9"/>
    <dgm:cxn modelId="{DC1A8958-E564-4BE1-8E92-14703EE789E1}" type="presOf" srcId="{2EBCC26C-D2B3-4961-85C4-B4346EEE9254}" destId="{F1EDAE96-1663-4E10-96A7-6DFE85FF5844}" srcOrd="1" destOrd="0" presId="urn:microsoft.com/office/officeart/2005/8/layout/hList9"/>
    <dgm:cxn modelId="{7E3C9078-441A-4DC7-9AEA-E67504343C9F}" srcId="{CCD82A11-5768-4AD7-AE72-E1E4552D1772}" destId="{1DCCA7FE-ABED-4B5D-AE69-2112EB481127}" srcOrd="0" destOrd="0" parTransId="{86F039F1-7028-4620-830B-81A4C77C0E9B}" sibTransId="{E2B86ADD-BAB9-461C-B00B-9C75CD388FD6}"/>
    <dgm:cxn modelId="{69E21D82-D050-4335-A060-0DF542C59A49}" type="presOf" srcId="{CCD82A11-5768-4AD7-AE72-E1E4552D1772}" destId="{DF69859B-44AD-4F7E-83DE-4A04C1EC7282}" srcOrd="0" destOrd="0" presId="urn:microsoft.com/office/officeart/2005/8/layout/hList9"/>
    <dgm:cxn modelId="{81A6BB8D-6621-454B-92DB-4272F6A1B108}" srcId="{D962D1B3-4A85-4F5B-958B-5148051EEF8F}" destId="{CCD82A11-5768-4AD7-AE72-E1E4552D1772}" srcOrd="0" destOrd="0" parTransId="{D6C040CE-8481-4B18-BC1F-222E179FF3DB}" sibTransId="{370B0FE8-F12E-4FA0-88C5-3C20EDA76280}"/>
    <dgm:cxn modelId="{C1A764AE-1A70-4C33-8A5B-7F5218E64D03}" type="presOf" srcId="{B5B7DB1C-058C-4483-B494-D933F44D6991}" destId="{80923223-3EBE-4E05-98E7-0471DB7328C9}" srcOrd="1" destOrd="0" presId="urn:microsoft.com/office/officeart/2005/8/layout/hList9"/>
    <dgm:cxn modelId="{BF3119B6-172C-4DA7-B956-BDC065702E6A}" type="presOf" srcId="{1DCCA7FE-ABED-4B5D-AE69-2112EB481127}" destId="{0C821491-B4D1-4D5D-BB5C-631E7432CB37}" srcOrd="0" destOrd="0" presId="urn:microsoft.com/office/officeart/2005/8/layout/hList9"/>
    <dgm:cxn modelId="{D4C556E8-1B19-4396-9A1C-4EB5950FFAE5}" srcId="{8F43ED5A-438D-4CA1-B59F-2C49C238E66F}" destId="{B5B7DB1C-058C-4483-B494-D933F44D6991}" srcOrd="0" destOrd="0" parTransId="{029A695E-6773-4392-BD7A-271DE1AA86E2}" sibTransId="{F1906C7A-7807-4AC0-9AC3-3DD3DCDD9F09}"/>
    <dgm:cxn modelId="{659E87CA-0B8D-4077-BA9C-9529D1BC0018}" type="presParOf" srcId="{675847A9-C702-41F9-A107-0970B2869554}" destId="{78F40D0B-7CC4-495C-B32C-285A7A1B88DA}" srcOrd="0" destOrd="0" presId="urn:microsoft.com/office/officeart/2005/8/layout/hList9"/>
    <dgm:cxn modelId="{500022B1-EB69-4F83-B772-70A0CB958256}" type="presParOf" srcId="{675847A9-C702-41F9-A107-0970B2869554}" destId="{5AD8D1D2-6215-45A2-B0D1-CC301CD1E6BC}" srcOrd="1" destOrd="0" presId="urn:microsoft.com/office/officeart/2005/8/layout/hList9"/>
    <dgm:cxn modelId="{97CE3706-BB3D-4B01-860B-89DE052F0EE9}" type="presParOf" srcId="{5AD8D1D2-6215-45A2-B0D1-CC301CD1E6BC}" destId="{6579F771-F5E2-474A-9D97-DEA69E9EA430}" srcOrd="0" destOrd="0" presId="urn:microsoft.com/office/officeart/2005/8/layout/hList9"/>
    <dgm:cxn modelId="{4B23F22C-2002-497D-AD24-C70CAB29CC1E}" type="presParOf" srcId="{5AD8D1D2-6215-45A2-B0D1-CC301CD1E6BC}" destId="{567A2C75-2DC4-4902-B357-5D362B5A2CBF}" srcOrd="1" destOrd="0" presId="urn:microsoft.com/office/officeart/2005/8/layout/hList9"/>
    <dgm:cxn modelId="{E1A74620-506A-4244-96C8-4F241E43D48D}" type="presParOf" srcId="{567A2C75-2DC4-4902-B357-5D362B5A2CBF}" destId="{0C821491-B4D1-4D5D-BB5C-631E7432CB37}" srcOrd="0" destOrd="0" presId="urn:microsoft.com/office/officeart/2005/8/layout/hList9"/>
    <dgm:cxn modelId="{43F8F391-55E0-4C7C-A95F-AC7BB78EC42B}" type="presParOf" srcId="{567A2C75-2DC4-4902-B357-5D362B5A2CBF}" destId="{1EBE08F5-45BB-4524-897D-C0A3D9459C7B}" srcOrd="1" destOrd="0" presId="urn:microsoft.com/office/officeart/2005/8/layout/hList9"/>
    <dgm:cxn modelId="{7415F379-E2FB-489B-A9B0-D8BC5CC698B9}" type="presParOf" srcId="{675847A9-C702-41F9-A107-0970B2869554}" destId="{04EB20F8-0764-4672-98B1-DD77BE7354A0}" srcOrd="2" destOrd="0" presId="urn:microsoft.com/office/officeart/2005/8/layout/hList9"/>
    <dgm:cxn modelId="{170AA566-CABF-497C-8D1A-BCFB6F8590F6}" type="presParOf" srcId="{675847A9-C702-41F9-A107-0970B2869554}" destId="{DF69859B-44AD-4F7E-83DE-4A04C1EC7282}" srcOrd="3" destOrd="0" presId="urn:microsoft.com/office/officeart/2005/8/layout/hList9"/>
    <dgm:cxn modelId="{D31B40DA-D9C6-45B5-A58E-52A1338EC5EF}" type="presParOf" srcId="{675847A9-C702-41F9-A107-0970B2869554}" destId="{17B5B43F-F319-4CBE-9F36-0E6A1A0FB71B}" srcOrd="4" destOrd="0" presId="urn:microsoft.com/office/officeart/2005/8/layout/hList9"/>
    <dgm:cxn modelId="{9D83F5F2-E0F1-4ECE-BEE0-56C63D3EB2F7}" type="presParOf" srcId="{675847A9-C702-41F9-A107-0970B2869554}" destId="{AE4F4E89-5A63-4C09-91B8-3CFA006BBDBC}" srcOrd="5" destOrd="0" presId="urn:microsoft.com/office/officeart/2005/8/layout/hList9"/>
    <dgm:cxn modelId="{BF630A32-EBE9-4DCD-85D5-E7FCCABA9B94}" type="presParOf" srcId="{675847A9-C702-41F9-A107-0970B2869554}" destId="{B01853BA-8A3A-44B3-93BD-709465791DC4}" srcOrd="6" destOrd="0" presId="urn:microsoft.com/office/officeart/2005/8/layout/hList9"/>
    <dgm:cxn modelId="{72F4715C-6FAA-4F20-897B-1826E20FE75D}" type="presParOf" srcId="{B01853BA-8A3A-44B3-93BD-709465791DC4}" destId="{2CDFA7AE-A37D-41A7-92D4-94141493015E}" srcOrd="0" destOrd="0" presId="urn:microsoft.com/office/officeart/2005/8/layout/hList9"/>
    <dgm:cxn modelId="{2499DE06-889E-408D-9C61-89C8293A7987}" type="presParOf" srcId="{B01853BA-8A3A-44B3-93BD-709465791DC4}" destId="{06D8CB42-CAB9-4F7F-81DB-82624E830348}" srcOrd="1" destOrd="0" presId="urn:microsoft.com/office/officeart/2005/8/layout/hList9"/>
    <dgm:cxn modelId="{2318630D-9F69-4F7F-AE2A-B9DCA741D254}" type="presParOf" srcId="{06D8CB42-CAB9-4F7F-81DB-82624E830348}" destId="{8D9DA777-7978-4A6B-8DE3-E96AC12E6245}" srcOrd="0" destOrd="0" presId="urn:microsoft.com/office/officeart/2005/8/layout/hList9"/>
    <dgm:cxn modelId="{407EAFFE-7C70-4F96-8A6D-5757775545BC}" type="presParOf" srcId="{06D8CB42-CAB9-4F7F-81DB-82624E830348}" destId="{80923223-3EBE-4E05-98E7-0471DB7328C9}" srcOrd="1" destOrd="0" presId="urn:microsoft.com/office/officeart/2005/8/layout/hList9"/>
    <dgm:cxn modelId="{5C1FD605-C811-4EA7-A42F-6C64F9137FF5}" type="presParOf" srcId="{675847A9-C702-41F9-A107-0970B2869554}" destId="{ACE54B8F-C1F4-42CE-893B-E4D4F41CD9E2}" srcOrd="7" destOrd="0" presId="urn:microsoft.com/office/officeart/2005/8/layout/hList9"/>
    <dgm:cxn modelId="{A034E50C-9C1D-4477-83ED-A74C32A3B242}" type="presParOf" srcId="{675847A9-C702-41F9-A107-0970B2869554}" destId="{45825D0E-5BFB-4A2C-B0DB-57F0E0A6FDEB}" srcOrd="8" destOrd="0" presId="urn:microsoft.com/office/officeart/2005/8/layout/hList9"/>
    <dgm:cxn modelId="{D6D34100-DAE8-43FA-B17A-31F9955B8B90}" type="presParOf" srcId="{675847A9-C702-41F9-A107-0970B2869554}" destId="{1F4F2838-D3A4-42D7-B9B3-D768DAB8F96C}" srcOrd="9" destOrd="0" presId="urn:microsoft.com/office/officeart/2005/8/layout/hList9"/>
    <dgm:cxn modelId="{8C4CD447-0C86-4A7A-96FC-B8CEF27F5E83}" type="presParOf" srcId="{675847A9-C702-41F9-A107-0970B2869554}" destId="{E56FC493-4DA6-4824-8231-E93A4CF58B51}" srcOrd="10" destOrd="0" presId="urn:microsoft.com/office/officeart/2005/8/layout/hList9"/>
    <dgm:cxn modelId="{1901A36D-8278-4E4A-9F7D-C83EB7A076FD}" type="presParOf" srcId="{675847A9-C702-41F9-A107-0970B2869554}" destId="{CB020219-2D2F-409C-A8AA-F3988A45EA03}" srcOrd="11" destOrd="0" presId="urn:microsoft.com/office/officeart/2005/8/layout/hList9"/>
    <dgm:cxn modelId="{76A78301-5605-4AA1-95A7-165EFAA5D0ED}" type="presParOf" srcId="{CB020219-2D2F-409C-A8AA-F3988A45EA03}" destId="{E27E11B9-24F1-49A9-8F28-269CD5670109}" srcOrd="0" destOrd="0" presId="urn:microsoft.com/office/officeart/2005/8/layout/hList9"/>
    <dgm:cxn modelId="{E6B14C79-0E1C-4D2F-ABE0-FBEFD16C2A44}" type="presParOf" srcId="{CB020219-2D2F-409C-A8AA-F3988A45EA03}" destId="{FB57AB3E-5427-4E79-9E73-DD53AA750DD4}" srcOrd="1" destOrd="0" presId="urn:microsoft.com/office/officeart/2005/8/layout/hList9"/>
    <dgm:cxn modelId="{DF8A104E-4A65-459F-9AB1-FA2497DB79B6}" type="presParOf" srcId="{FB57AB3E-5427-4E79-9E73-DD53AA750DD4}" destId="{E716E762-C7F2-467D-907D-17B26D78B9D1}" srcOrd="0" destOrd="0" presId="urn:microsoft.com/office/officeart/2005/8/layout/hList9"/>
    <dgm:cxn modelId="{A4802E78-CECA-4117-A4D9-1CCC5DD68366}" type="presParOf" srcId="{FB57AB3E-5427-4E79-9E73-DD53AA750DD4}" destId="{F1EDAE96-1663-4E10-96A7-6DFE85FF5844}" srcOrd="1" destOrd="0" presId="urn:microsoft.com/office/officeart/2005/8/layout/hList9"/>
    <dgm:cxn modelId="{DB1E3968-9670-41D8-840C-3F73AB521192}" type="presParOf" srcId="{675847A9-C702-41F9-A107-0970B2869554}" destId="{F07DBB66-FF25-437A-95D9-FBC5466FA8D0}" srcOrd="12" destOrd="0" presId="urn:microsoft.com/office/officeart/2005/8/layout/hList9"/>
    <dgm:cxn modelId="{5EA3E36C-F2CD-4A8D-B952-AAE599439355}" type="presParOf" srcId="{675847A9-C702-41F9-A107-0970B2869554}" destId="{8FE5DE08-AFC2-4B20-96E7-F25CC14D482D}"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163B85-7EE0-4F45-B595-A9AF2AA37E4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PK"/>
        </a:p>
      </dgm:t>
    </dgm:pt>
    <dgm:pt modelId="{26C9B3AC-AF35-41CA-83A6-647E150C13FE}">
      <dgm:prSet phldrT="[Text]"/>
      <dgm:spPr/>
      <dgm:t>
        <a:bodyPr/>
        <a:lstStyle/>
        <a:p>
          <a:r>
            <a:rPr lang="en-US" dirty="0"/>
            <a:t>Functional Transactional Touch Points</a:t>
          </a:r>
        </a:p>
        <a:p>
          <a:endParaRPr lang="en-US" dirty="0"/>
        </a:p>
        <a:p>
          <a:r>
            <a:rPr lang="en-US" b="1" dirty="0"/>
            <a:t>Towards</a:t>
          </a:r>
        </a:p>
        <a:p>
          <a:endParaRPr lang="en-US" b="1" dirty="0"/>
        </a:p>
        <a:p>
          <a:r>
            <a:rPr lang="en-US" dirty="0"/>
            <a:t>Experiential / Inspirational Touch Points</a:t>
          </a:r>
          <a:endParaRPr lang="en-PK" dirty="0"/>
        </a:p>
      </dgm:t>
    </dgm:pt>
    <dgm:pt modelId="{6A48442F-AF65-4A33-AD05-12616BD2A012}" type="parTrans" cxnId="{64895DB1-76AD-4B6F-963A-1084EC2F43F3}">
      <dgm:prSet/>
      <dgm:spPr/>
      <dgm:t>
        <a:bodyPr/>
        <a:lstStyle/>
        <a:p>
          <a:endParaRPr lang="en-PK"/>
        </a:p>
      </dgm:t>
    </dgm:pt>
    <dgm:pt modelId="{4FAA423F-432F-4DD5-9FB1-086146AB86DD}" type="sibTrans" cxnId="{64895DB1-76AD-4B6F-963A-1084EC2F43F3}">
      <dgm:prSet/>
      <dgm:spPr/>
      <dgm:t>
        <a:bodyPr/>
        <a:lstStyle/>
        <a:p>
          <a:endParaRPr lang="en-PK"/>
        </a:p>
      </dgm:t>
    </dgm:pt>
    <dgm:pt modelId="{99032514-BCA9-47D2-B97D-4E039AFAF244}">
      <dgm:prSet phldrT="[Text]"/>
      <dgm:spPr/>
      <dgm:t>
        <a:bodyPr/>
        <a:lstStyle/>
        <a:p>
          <a:r>
            <a:rPr lang="en-US" b="1" dirty="0"/>
            <a:t>Relationships</a:t>
          </a:r>
          <a:endParaRPr lang="en-PK" b="1" dirty="0"/>
        </a:p>
      </dgm:t>
    </dgm:pt>
    <dgm:pt modelId="{FCE9E0CF-F661-45E9-A2C9-1A07BC4AC788}" type="parTrans" cxnId="{D0AECB7B-88F9-4A2D-80CC-367237F82786}">
      <dgm:prSet/>
      <dgm:spPr/>
      <dgm:t>
        <a:bodyPr/>
        <a:lstStyle/>
        <a:p>
          <a:endParaRPr lang="en-PK"/>
        </a:p>
      </dgm:t>
    </dgm:pt>
    <dgm:pt modelId="{959F0774-5806-4697-BBBC-5002A188E6F6}" type="sibTrans" cxnId="{D0AECB7B-88F9-4A2D-80CC-367237F82786}">
      <dgm:prSet/>
      <dgm:spPr/>
      <dgm:t>
        <a:bodyPr/>
        <a:lstStyle/>
        <a:p>
          <a:endParaRPr lang="en-PK"/>
        </a:p>
      </dgm:t>
    </dgm:pt>
    <dgm:pt modelId="{35DB5CAA-5706-4BA4-B7EF-AEC6601B09A8}">
      <dgm:prSet phldrT="[Text]"/>
      <dgm:spPr/>
      <dgm:t>
        <a:bodyPr/>
        <a:lstStyle/>
        <a:p>
          <a:r>
            <a:rPr lang="en-US" b="1" dirty="0"/>
            <a:t>Inspiring</a:t>
          </a:r>
          <a:endParaRPr lang="en-PK" b="1" dirty="0"/>
        </a:p>
      </dgm:t>
    </dgm:pt>
    <dgm:pt modelId="{9E7AC354-BF5A-4A74-A046-1EE559AA3BD6}" type="parTrans" cxnId="{DD0F3B4C-7CD3-4F0B-B431-35B576FA1BE5}">
      <dgm:prSet/>
      <dgm:spPr/>
      <dgm:t>
        <a:bodyPr/>
        <a:lstStyle/>
        <a:p>
          <a:endParaRPr lang="en-PK"/>
        </a:p>
      </dgm:t>
    </dgm:pt>
    <dgm:pt modelId="{C958021C-5792-48B3-B644-380689228DA2}" type="sibTrans" cxnId="{DD0F3B4C-7CD3-4F0B-B431-35B576FA1BE5}">
      <dgm:prSet/>
      <dgm:spPr/>
      <dgm:t>
        <a:bodyPr/>
        <a:lstStyle/>
        <a:p>
          <a:endParaRPr lang="en-PK"/>
        </a:p>
      </dgm:t>
    </dgm:pt>
    <dgm:pt modelId="{A8C8AE01-629D-4EAD-9073-0C47D2252397}">
      <dgm:prSet phldrT="[Text]"/>
      <dgm:spPr/>
      <dgm:t>
        <a:bodyPr/>
        <a:lstStyle/>
        <a:p>
          <a:r>
            <a:rPr lang="en-US" b="1" dirty="0"/>
            <a:t>Transactions</a:t>
          </a:r>
          <a:endParaRPr lang="en-PK" b="1" dirty="0"/>
        </a:p>
      </dgm:t>
    </dgm:pt>
    <dgm:pt modelId="{7E441925-6633-42B2-A32F-68835E48F6BD}" type="parTrans" cxnId="{E53C5657-D2C7-48CD-80D9-531F1EC0FD3A}">
      <dgm:prSet/>
      <dgm:spPr/>
      <dgm:t>
        <a:bodyPr/>
        <a:lstStyle/>
        <a:p>
          <a:endParaRPr lang="en-PK"/>
        </a:p>
      </dgm:t>
    </dgm:pt>
    <dgm:pt modelId="{0D456325-6D9C-4CDF-807A-4EA7B1EAF51C}" type="sibTrans" cxnId="{E53C5657-D2C7-48CD-80D9-531F1EC0FD3A}">
      <dgm:prSet/>
      <dgm:spPr/>
      <dgm:t>
        <a:bodyPr/>
        <a:lstStyle/>
        <a:p>
          <a:endParaRPr lang="en-PK"/>
        </a:p>
      </dgm:t>
    </dgm:pt>
    <dgm:pt modelId="{8A9B27A7-6836-45A3-BBFF-2BFB791EA5A3}">
      <dgm:prSet phldrT="[Text]"/>
      <dgm:spPr/>
      <dgm:t>
        <a:bodyPr/>
        <a:lstStyle/>
        <a:p>
          <a:r>
            <a:rPr lang="en-US" b="1" dirty="0"/>
            <a:t>Functional</a:t>
          </a:r>
          <a:endParaRPr lang="en-PK" b="1" dirty="0"/>
        </a:p>
      </dgm:t>
    </dgm:pt>
    <dgm:pt modelId="{A7E38784-6839-47BD-9B86-9EDFE902F259}" type="parTrans" cxnId="{48FD40CD-311A-419F-9225-B7CD37DA10DF}">
      <dgm:prSet/>
      <dgm:spPr/>
      <dgm:t>
        <a:bodyPr/>
        <a:lstStyle/>
        <a:p>
          <a:endParaRPr lang="en-PK"/>
        </a:p>
      </dgm:t>
    </dgm:pt>
    <dgm:pt modelId="{41ECF1A3-5C79-48A1-A5CF-055F6DFAE59B}" type="sibTrans" cxnId="{48FD40CD-311A-419F-9225-B7CD37DA10DF}">
      <dgm:prSet/>
      <dgm:spPr/>
      <dgm:t>
        <a:bodyPr/>
        <a:lstStyle/>
        <a:p>
          <a:endParaRPr lang="en-PK"/>
        </a:p>
      </dgm:t>
    </dgm:pt>
    <dgm:pt modelId="{37EF5195-F2A0-4CED-B4C5-E4C96460C47F}" type="pres">
      <dgm:prSet presAssocID="{1C163B85-7EE0-4F45-B595-A9AF2AA37E4D}" presName="composite" presStyleCnt="0">
        <dgm:presLayoutVars>
          <dgm:chMax val="1"/>
          <dgm:dir/>
          <dgm:resizeHandles val="exact"/>
        </dgm:presLayoutVars>
      </dgm:prSet>
      <dgm:spPr/>
    </dgm:pt>
    <dgm:pt modelId="{C3B63313-2513-4AB5-AAAC-79EDD38951DC}" type="pres">
      <dgm:prSet presAssocID="{1C163B85-7EE0-4F45-B595-A9AF2AA37E4D}" presName="radial" presStyleCnt="0">
        <dgm:presLayoutVars>
          <dgm:animLvl val="ctr"/>
        </dgm:presLayoutVars>
      </dgm:prSet>
      <dgm:spPr/>
    </dgm:pt>
    <dgm:pt modelId="{895753A6-18B0-4C6B-9DB0-49FCC00CCDD1}" type="pres">
      <dgm:prSet presAssocID="{26C9B3AC-AF35-41CA-83A6-647E150C13FE}" presName="centerShape" presStyleLbl="vennNode1" presStyleIdx="0" presStyleCnt="5" custScaleX="107703" custScaleY="106460"/>
      <dgm:spPr/>
    </dgm:pt>
    <dgm:pt modelId="{E7DB37E6-0255-4901-B3B9-FD6C8920233C}" type="pres">
      <dgm:prSet presAssocID="{99032514-BCA9-47D2-B97D-4E039AFAF244}" presName="node" presStyleLbl="vennNode1" presStyleIdx="1" presStyleCnt="5">
        <dgm:presLayoutVars>
          <dgm:bulletEnabled val="1"/>
        </dgm:presLayoutVars>
      </dgm:prSet>
      <dgm:spPr/>
    </dgm:pt>
    <dgm:pt modelId="{A40CF17D-D26B-4BD3-B7D1-00992BE7E666}" type="pres">
      <dgm:prSet presAssocID="{35DB5CAA-5706-4BA4-B7EF-AEC6601B09A8}" presName="node" presStyleLbl="vennNode1" presStyleIdx="2" presStyleCnt="5">
        <dgm:presLayoutVars>
          <dgm:bulletEnabled val="1"/>
        </dgm:presLayoutVars>
      </dgm:prSet>
      <dgm:spPr/>
    </dgm:pt>
    <dgm:pt modelId="{7D381F33-7BC6-4059-AEFA-1BF1224005EA}" type="pres">
      <dgm:prSet presAssocID="{A8C8AE01-629D-4EAD-9073-0C47D2252397}" presName="node" presStyleLbl="vennNode1" presStyleIdx="3" presStyleCnt="5">
        <dgm:presLayoutVars>
          <dgm:bulletEnabled val="1"/>
        </dgm:presLayoutVars>
      </dgm:prSet>
      <dgm:spPr/>
    </dgm:pt>
    <dgm:pt modelId="{32BF9C07-F8D3-4353-B5BE-271A223D91F2}" type="pres">
      <dgm:prSet presAssocID="{8A9B27A7-6836-45A3-BBFF-2BFB791EA5A3}" presName="node" presStyleLbl="vennNode1" presStyleIdx="4" presStyleCnt="5">
        <dgm:presLayoutVars>
          <dgm:bulletEnabled val="1"/>
        </dgm:presLayoutVars>
      </dgm:prSet>
      <dgm:spPr/>
    </dgm:pt>
  </dgm:ptLst>
  <dgm:cxnLst>
    <dgm:cxn modelId="{EFDEB41B-1612-4F00-9098-8FF36997ADB8}" type="presOf" srcId="{26C9B3AC-AF35-41CA-83A6-647E150C13FE}" destId="{895753A6-18B0-4C6B-9DB0-49FCC00CCDD1}" srcOrd="0" destOrd="0" presId="urn:microsoft.com/office/officeart/2005/8/layout/radial3"/>
    <dgm:cxn modelId="{386AFE24-2C06-4CC4-9468-FD202D95103D}" type="presOf" srcId="{A8C8AE01-629D-4EAD-9073-0C47D2252397}" destId="{7D381F33-7BC6-4059-AEFA-1BF1224005EA}" srcOrd="0" destOrd="0" presId="urn:microsoft.com/office/officeart/2005/8/layout/radial3"/>
    <dgm:cxn modelId="{D0A76E68-A0F6-4C70-8EB6-B663562E88AB}" type="presOf" srcId="{35DB5CAA-5706-4BA4-B7EF-AEC6601B09A8}" destId="{A40CF17D-D26B-4BD3-B7D1-00992BE7E666}" srcOrd="0" destOrd="0" presId="urn:microsoft.com/office/officeart/2005/8/layout/radial3"/>
    <dgm:cxn modelId="{DD0F3B4C-7CD3-4F0B-B431-35B576FA1BE5}" srcId="{26C9B3AC-AF35-41CA-83A6-647E150C13FE}" destId="{35DB5CAA-5706-4BA4-B7EF-AEC6601B09A8}" srcOrd="1" destOrd="0" parTransId="{9E7AC354-BF5A-4A74-A046-1EE559AA3BD6}" sibTransId="{C958021C-5792-48B3-B644-380689228DA2}"/>
    <dgm:cxn modelId="{E53C5657-D2C7-48CD-80D9-531F1EC0FD3A}" srcId="{26C9B3AC-AF35-41CA-83A6-647E150C13FE}" destId="{A8C8AE01-629D-4EAD-9073-0C47D2252397}" srcOrd="2" destOrd="0" parTransId="{7E441925-6633-42B2-A32F-68835E48F6BD}" sibTransId="{0D456325-6D9C-4CDF-807A-4EA7B1EAF51C}"/>
    <dgm:cxn modelId="{D0AECB7B-88F9-4A2D-80CC-367237F82786}" srcId="{26C9B3AC-AF35-41CA-83A6-647E150C13FE}" destId="{99032514-BCA9-47D2-B97D-4E039AFAF244}" srcOrd="0" destOrd="0" parTransId="{FCE9E0CF-F661-45E9-A2C9-1A07BC4AC788}" sibTransId="{959F0774-5806-4697-BBBC-5002A188E6F6}"/>
    <dgm:cxn modelId="{0839B47C-6860-45A8-8C4E-9F289648007F}" type="presOf" srcId="{8A9B27A7-6836-45A3-BBFF-2BFB791EA5A3}" destId="{32BF9C07-F8D3-4353-B5BE-271A223D91F2}" srcOrd="0" destOrd="0" presId="urn:microsoft.com/office/officeart/2005/8/layout/radial3"/>
    <dgm:cxn modelId="{B06C2CAB-E8FB-406C-988D-45C5C8E1B012}" type="presOf" srcId="{1C163B85-7EE0-4F45-B595-A9AF2AA37E4D}" destId="{37EF5195-F2A0-4CED-B4C5-E4C96460C47F}" srcOrd="0" destOrd="0" presId="urn:microsoft.com/office/officeart/2005/8/layout/radial3"/>
    <dgm:cxn modelId="{64895DB1-76AD-4B6F-963A-1084EC2F43F3}" srcId="{1C163B85-7EE0-4F45-B595-A9AF2AA37E4D}" destId="{26C9B3AC-AF35-41CA-83A6-647E150C13FE}" srcOrd="0" destOrd="0" parTransId="{6A48442F-AF65-4A33-AD05-12616BD2A012}" sibTransId="{4FAA423F-432F-4DD5-9FB1-086146AB86DD}"/>
    <dgm:cxn modelId="{48FD40CD-311A-419F-9225-B7CD37DA10DF}" srcId="{26C9B3AC-AF35-41CA-83A6-647E150C13FE}" destId="{8A9B27A7-6836-45A3-BBFF-2BFB791EA5A3}" srcOrd="3" destOrd="0" parTransId="{A7E38784-6839-47BD-9B86-9EDFE902F259}" sibTransId="{41ECF1A3-5C79-48A1-A5CF-055F6DFAE59B}"/>
    <dgm:cxn modelId="{809DD7D3-4310-4E5D-8F88-872160C8D444}" type="presOf" srcId="{99032514-BCA9-47D2-B97D-4E039AFAF244}" destId="{E7DB37E6-0255-4901-B3B9-FD6C8920233C}" srcOrd="0" destOrd="0" presId="urn:microsoft.com/office/officeart/2005/8/layout/radial3"/>
    <dgm:cxn modelId="{D35FC833-E304-4075-96E0-9D30B244797C}" type="presParOf" srcId="{37EF5195-F2A0-4CED-B4C5-E4C96460C47F}" destId="{C3B63313-2513-4AB5-AAAC-79EDD38951DC}" srcOrd="0" destOrd="0" presId="urn:microsoft.com/office/officeart/2005/8/layout/radial3"/>
    <dgm:cxn modelId="{D1F47553-CB0C-4870-8B8C-FB693DFC8523}" type="presParOf" srcId="{C3B63313-2513-4AB5-AAAC-79EDD38951DC}" destId="{895753A6-18B0-4C6B-9DB0-49FCC00CCDD1}" srcOrd="0" destOrd="0" presId="urn:microsoft.com/office/officeart/2005/8/layout/radial3"/>
    <dgm:cxn modelId="{CDC04A96-50B5-4C3B-A289-55397810F8B0}" type="presParOf" srcId="{C3B63313-2513-4AB5-AAAC-79EDD38951DC}" destId="{E7DB37E6-0255-4901-B3B9-FD6C8920233C}" srcOrd="1" destOrd="0" presId="urn:microsoft.com/office/officeart/2005/8/layout/radial3"/>
    <dgm:cxn modelId="{CE8797DF-DB35-43CB-8B8D-4B1EE22D92FF}" type="presParOf" srcId="{C3B63313-2513-4AB5-AAAC-79EDD38951DC}" destId="{A40CF17D-D26B-4BD3-B7D1-00992BE7E666}" srcOrd="2" destOrd="0" presId="urn:microsoft.com/office/officeart/2005/8/layout/radial3"/>
    <dgm:cxn modelId="{6F697328-F51D-4869-955E-C1E94A9421C4}" type="presParOf" srcId="{C3B63313-2513-4AB5-AAAC-79EDD38951DC}" destId="{7D381F33-7BC6-4059-AEFA-1BF1224005EA}" srcOrd="3" destOrd="0" presId="urn:microsoft.com/office/officeart/2005/8/layout/radial3"/>
    <dgm:cxn modelId="{E7291BB3-816C-453B-96D4-FAF8CEA41CAE}" type="presParOf" srcId="{C3B63313-2513-4AB5-AAAC-79EDD38951DC}" destId="{32BF9C07-F8D3-4353-B5BE-271A223D91F2}"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E5D95-5A5F-4A3E-B646-A26D240623B3}">
      <dsp:nvSpPr>
        <dsp:cNvPr id="0" name=""/>
        <dsp:cNvSpPr/>
      </dsp:nvSpPr>
      <dsp:spPr>
        <a:xfrm>
          <a:off x="0" y="-23876"/>
          <a:ext cx="9997440" cy="42239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u="sng" kern="1200" cap="none" spc="0" dirty="0">
              <a:ln w="0"/>
              <a:effectLst/>
              <a:latin typeface="Calibri" panose="020F0502020204030204" pitchFamily="34" charset="0"/>
              <a:cs typeface="Calibri" panose="020F0502020204030204" pitchFamily="34" charset="0"/>
            </a:rPr>
            <a:t>CSI Perseus Boson Company</a:t>
          </a:r>
        </a:p>
      </dsp:txBody>
      <dsp:txXfrm>
        <a:off x="0" y="-23876"/>
        <a:ext cx="9997440" cy="422393"/>
      </dsp:txXfrm>
    </dsp:sp>
    <dsp:sp modelId="{DEFAF0A7-9258-4C6D-90B8-7B7BAD2CE6BB}">
      <dsp:nvSpPr>
        <dsp:cNvPr id="0" name=""/>
        <dsp:cNvSpPr/>
      </dsp:nvSpPr>
      <dsp:spPr>
        <a:xfrm>
          <a:off x="629" y="493047"/>
          <a:ext cx="3891727" cy="468868"/>
        </a:xfrm>
        <a:prstGeom prst="rect">
          <a:avLst/>
        </a:prstGeom>
        <a:solidFill>
          <a:schemeClr val="lt1">
            <a:hueOff val="0"/>
            <a:satOff val="0"/>
            <a:lumOff val="0"/>
            <a:alphaOff val="0"/>
          </a:schemeClr>
        </a:solidFill>
        <a:ln w="25400" cap="flat" cmpd="sng" algn="ctr">
          <a:solidFill>
            <a:schemeClr val="accent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Constellation &amp; Contour’s first acquisition in Pakistan</a:t>
          </a:r>
        </a:p>
      </dsp:txBody>
      <dsp:txXfrm>
        <a:off x="629" y="493047"/>
        <a:ext cx="3891727" cy="468868"/>
      </dsp:txXfrm>
    </dsp:sp>
    <dsp:sp modelId="{C8E6BA32-A476-4497-B54D-DB46E7D79723}">
      <dsp:nvSpPr>
        <dsp:cNvPr id="0" name=""/>
        <dsp:cNvSpPr/>
      </dsp:nvSpPr>
      <dsp:spPr>
        <a:xfrm>
          <a:off x="3896670" y="493047"/>
          <a:ext cx="2899314" cy="468868"/>
        </a:xfrm>
        <a:prstGeom prst="rect">
          <a:avLst/>
        </a:prstGeom>
        <a:solidFill>
          <a:schemeClr val="lt1">
            <a:hueOff val="0"/>
            <a:satOff val="0"/>
            <a:lumOff val="0"/>
            <a:alphaOff val="0"/>
          </a:schemeClr>
        </a:solidFill>
        <a:ln w="25400" cap="flat" cmpd="sng" algn="ctr">
          <a:solidFill>
            <a:schemeClr val="accent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AutoSoft:  150+ Employees </a:t>
          </a:r>
        </a:p>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46K+ in overall Group</a:t>
          </a:r>
        </a:p>
      </dsp:txBody>
      <dsp:txXfrm>
        <a:off x="3896670" y="493047"/>
        <a:ext cx="2899314" cy="468868"/>
      </dsp:txXfrm>
    </dsp:sp>
    <dsp:sp modelId="{49949C48-84C7-4CEF-B62B-7FB09B7B0BF3}">
      <dsp:nvSpPr>
        <dsp:cNvPr id="0" name=""/>
        <dsp:cNvSpPr/>
      </dsp:nvSpPr>
      <dsp:spPr>
        <a:xfrm>
          <a:off x="6791671" y="493047"/>
          <a:ext cx="3205138" cy="468868"/>
        </a:xfrm>
        <a:prstGeom prst="rect">
          <a:avLst/>
        </a:prstGeom>
        <a:solidFill>
          <a:schemeClr val="lt1">
            <a:hueOff val="0"/>
            <a:satOff val="0"/>
            <a:lumOff val="0"/>
            <a:alphaOff val="0"/>
          </a:schemeClr>
        </a:solidFill>
        <a:ln w="25400" cap="flat" cmpd="sng" algn="ctr">
          <a:solidFill>
            <a:schemeClr val="accent1"/>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Offices in 3 Major Cities</a:t>
          </a:r>
        </a:p>
      </dsp:txBody>
      <dsp:txXfrm>
        <a:off x="6791671" y="493047"/>
        <a:ext cx="3205138" cy="468868"/>
      </dsp:txXfrm>
    </dsp:sp>
    <dsp:sp modelId="{AB68B7EC-C9E2-4D4B-96E0-226C671E3B05}">
      <dsp:nvSpPr>
        <dsp:cNvPr id="0" name=""/>
        <dsp:cNvSpPr/>
      </dsp:nvSpPr>
      <dsp:spPr>
        <a:xfrm>
          <a:off x="0" y="1021458"/>
          <a:ext cx="9997440" cy="7627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68BB9-8362-41F9-8ACB-DC27C3AB479E}">
      <dsp:nvSpPr>
        <dsp:cNvPr id="0" name=""/>
        <dsp:cNvSpPr/>
      </dsp:nvSpPr>
      <dsp:spPr>
        <a:xfrm>
          <a:off x="495667" y="334"/>
          <a:ext cx="578779" cy="289389"/>
        </a:xfrm>
        <a:prstGeom prst="roundRect">
          <a:avLst>
            <a:gd name="adj" fmla="val 10000"/>
          </a:avLst>
        </a:prstGeom>
        <a:solidFill>
          <a:srgbClr val="008000"/>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Pakistan</a:t>
          </a:r>
        </a:p>
      </dsp:txBody>
      <dsp:txXfrm>
        <a:off x="504143" y="8810"/>
        <a:ext cx="561827" cy="272437"/>
      </dsp:txXfrm>
    </dsp:sp>
    <dsp:sp modelId="{2688A8FC-2AE5-4906-810D-EC3441568582}">
      <dsp:nvSpPr>
        <dsp:cNvPr id="0" name=""/>
        <dsp:cNvSpPr/>
      </dsp:nvSpPr>
      <dsp:spPr>
        <a:xfrm>
          <a:off x="507825"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CA8BFE-6070-481C-AD9D-04639170343B}">
      <dsp:nvSpPr>
        <dsp:cNvPr id="0" name=""/>
        <dsp:cNvSpPr/>
      </dsp:nvSpPr>
      <dsp:spPr>
        <a:xfrm>
          <a:off x="611423"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20 Customers </a:t>
          </a:r>
        </a:p>
      </dsp:txBody>
      <dsp:txXfrm>
        <a:off x="619899" y="370547"/>
        <a:ext cx="446071" cy="272437"/>
      </dsp:txXfrm>
    </dsp:sp>
    <dsp:sp modelId="{E3A10611-17A3-4685-A480-5206EA3A3108}">
      <dsp:nvSpPr>
        <dsp:cNvPr id="0" name=""/>
        <dsp:cNvSpPr/>
      </dsp:nvSpPr>
      <dsp:spPr>
        <a:xfrm>
          <a:off x="1219141" y="334"/>
          <a:ext cx="578779" cy="289389"/>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Zambia</a:t>
          </a:r>
        </a:p>
      </dsp:txBody>
      <dsp:txXfrm>
        <a:off x="1227617" y="8810"/>
        <a:ext cx="561827" cy="272437"/>
      </dsp:txXfrm>
    </dsp:sp>
    <dsp:sp modelId="{19FD1B7B-9731-4A56-997D-E2F07B49F5DD}">
      <dsp:nvSpPr>
        <dsp:cNvPr id="0" name=""/>
        <dsp:cNvSpPr/>
      </dsp:nvSpPr>
      <dsp:spPr>
        <a:xfrm>
          <a:off x="1231299"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B526A-595F-4AE4-AFF8-4EBE89DBBF59}">
      <dsp:nvSpPr>
        <dsp:cNvPr id="0" name=""/>
        <dsp:cNvSpPr/>
      </dsp:nvSpPr>
      <dsp:spPr>
        <a:xfrm>
          <a:off x="1334897"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01 Customer</a:t>
          </a:r>
        </a:p>
      </dsp:txBody>
      <dsp:txXfrm>
        <a:off x="1343373" y="370547"/>
        <a:ext cx="446071" cy="272437"/>
      </dsp:txXfrm>
    </dsp:sp>
    <dsp:sp modelId="{39F81BEB-40A9-4840-841F-9349E44C416A}">
      <dsp:nvSpPr>
        <dsp:cNvPr id="0" name=""/>
        <dsp:cNvSpPr/>
      </dsp:nvSpPr>
      <dsp:spPr>
        <a:xfrm>
          <a:off x="1942616" y="334"/>
          <a:ext cx="578779" cy="289389"/>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Bahrain</a:t>
          </a:r>
        </a:p>
      </dsp:txBody>
      <dsp:txXfrm>
        <a:off x="1951092" y="8810"/>
        <a:ext cx="561827" cy="272437"/>
      </dsp:txXfrm>
    </dsp:sp>
    <dsp:sp modelId="{630FA5C4-717C-4FC1-988A-BFF6F108833C}">
      <dsp:nvSpPr>
        <dsp:cNvPr id="0" name=""/>
        <dsp:cNvSpPr/>
      </dsp:nvSpPr>
      <dsp:spPr>
        <a:xfrm>
          <a:off x="1954774"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0DDCA-C0A0-4485-9E8F-C18777A502CC}">
      <dsp:nvSpPr>
        <dsp:cNvPr id="0" name=""/>
        <dsp:cNvSpPr/>
      </dsp:nvSpPr>
      <dsp:spPr>
        <a:xfrm>
          <a:off x="2058372"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02 Customers</a:t>
          </a:r>
        </a:p>
      </dsp:txBody>
      <dsp:txXfrm>
        <a:off x="2066848" y="370547"/>
        <a:ext cx="446071" cy="272437"/>
      </dsp:txXfrm>
    </dsp:sp>
    <dsp:sp modelId="{829C8BA7-6573-4859-9563-505B0E0F229E}">
      <dsp:nvSpPr>
        <dsp:cNvPr id="0" name=""/>
        <dsp:cNvSpPr/>
      </dsp:nvSpPr>
      <dsp:spPr>
        <a:xfrm>
          <a:off x="2666090" y="334"/>
          <a:ext cx="578779" cy="289389"/>
        </a:xfrm>
        <a:prstGeom prst="roundRect">
          <a:avLst>
            <a:gd name="adj" fmla="val 10000"/>
          </a:avLst>
        </a:prstGeom>
        <a:solidFill>
          <a:srgbClr val="00B0F0"/>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Burundi</a:t>
          </a:r>
        </a:p>
      </dsp:txBody>
      <dsp:txXfrm>
        <a:off x="2674566" y="8810"/>
        <a:ext cx="561827" cy="272437"/>
      </dsp:txXfrm>
    </dsp:sp>
    <dsp:sp modelId="{07A6B810-3047-4AA8-ADD7-C34606C6267A}">
      <dsp:nvSpPr>
        <dsp:cNvPr id="0" name=""/>
        <dsp:cNvSpPr/>
      </dsp:nvSpPr>
      <dsp:spPr>
        <a:xfrm>
          <a:off x="2678248"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A44E46-9D78-4D00-A134-ACF4B82AE29C}">
      <dsp:nvSpPr>
        <dsp:cNvPr id="0" name=""/>
        <dsp:cNvSpPr/>
      </dsp:nvSpPr>
      <dsp:spPr>
        <a:xfrm>
          <a:off x="2781846"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361436"/>
              <a:satOff val="-7560"/>
              <a:lumOff val="420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01 Customer</a:t>
          </a:r>
        </a:p>
      </dsp:txBody>
      <dsp:txXfrm>
        <a:off x="2790322" y="370547"/>
        <a:ext cx="446071" cy="272437"/>
      </dsp:txXfrm>
    </dsp:sp>
    <dsp:sp modelId="{E1192136-C45A-4968-B543-BEC3E47B113E}">
      <dsp:nvSpPr>
        <dsp:cNvPr id="0" name=""/>
        <dsp:cNvSpPr/>
      </dsp:nvSpPr>
      <dsp:spPr>
        <a:xfrm>
          <a:off x="3389565" y="334"/>
          <a:ext cx="578779" cy="289389"/>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Afghanistan</a:t>
          </a:r>
        </a:p>
      </dsp:txBody>
      <dsp:txXfrm>
        <a:off x="3398041" y="8810"/>
        <a:ext cx="561827" cy="272437"/>
      </dsp:txXfrm>
    </dsp:sp>
    <dsp:sp modelId="{AA29D46A-EE65-46D9-A824-2D716C605AC5}">
      <dsp:nvSpPr>
        <dsp:cNvPr id="0" name=""/>
        <dsp:cNvSpPr/>
      </dsp:nvSpPr>
      <dsp:spPr>
        <a:xfrm>
          <a:off x="3401723"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BB1EF3-36A0-478D-B686-3AAE9B4E744C}">
      <dsp:nvSpPr>
        <dsp:cNvPr id="0" name=""/>
        <dsp:cNvSpPr/>
      </dsp:nvSpPr>
      <dsp:spPr>
        <a:xfrm>
          <a:off x="3505321"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01 Customer</a:t>
          </a:r>
        </a:p>
      </dsp:txBody>
      <dsp:txXfrm>
        <a:off x="3513797" y="370547"/>
        <a:ext cx="446071" cy="272437"/>
      </dsp:txXfrm>
    </dsp:sp>
    <dsp:sp modelId="{EA507D0F-5C2F-47BD-8076-9FCC652F920A}">
      <dsp:nvSpPr>
        <dsp:cNvPr id="0" name=""/>
        <dsp:cNvSpPr/>
      </dsp:nvSpPr>
      <dsp:spPr>
        <a:xfrm>
          <a:off x="4113040" y="334"/>
          <a:ext cx="578779" cy="28938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en-US" sz="800" kern="1200" dirty="0"/>
            <a:t>South Sudan</a:t>
          </a:r>
        </a:p>
      </dsp:txBody>
      <dsp:txXfrm>
        <a:off x="4121516" y="8810"/>
        <a:ext cx="561827" cy="272437"/>
      </dsp:txXfrm>
    </dsp:sp>
    <dsp:sp modelId="{5CA1ED19-3468-4122-8ACC-4AF084E994B0}">
      <dsp:nvSpPr>
        <dsp:cNvPr id="0" name=""/>
        <dsp:cNvSpPr/>
      </dsp:nvSpPr>
      <dsp:spPr>
        <a:xfrm>
          <a:off x="4125198" y="289724"/>
          <a:ext cx="91440" cy="217042"/>
        </a:xfrm>
        <a:custGeom>
          <a:avLst/>
          <a:gdLst/>
          <a:ahLst/>
          <a:cxnLst/>
          <a:rect l="0" t="0" r="0" b="0"/>
          <a:pathLst>
            <a:path>
              <a:moveTo>
                <a:pt x="45720" y="0"/>
              </a:moveTo>
              <a:lnTo>
                <a:pt x="45720" y="217042"/>
              </a:lnTo>
              <a:lnTo>
                <a:pt x="103597" y="217042"/>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8CA0FC-ED50-4487-941A-941BDF30E103}">
      <dsp:nvSpPr>
        <dsp:cNvPr id="0" name=""/>
        <dsp:cNvSpPr/>
      </dsp:nvSpPr>
      <dsp:spPr>
        <a:xfrm>
          <a:off x="4228796" y="362071"/>
          <a:ext cx="463023" cy="289389"/>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50000"/>
              <a:hueOff val="120479"/>
              <a:satOff val="-2520"/>
              <a:lumOff val="140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marL="0" lvl="0" indent="0" algn="ctr" defTabSz="311150">
            <a:lnSpc>
              <a:spcPct val="90000"/>
            </a:lnSpc>
            <a:spcBef>
              <a:spcPct val="0"/>
            </a:spcBef>
            <a:spcAft>
              <a:spcPct val="35000"/>
            </a:spcAft>
            <a:buNone/>
          </a:pPr>
          <a:r>
            <a:rPr lang="en-US" sz="700" kern="1200" dirty="0"/>
            <a:t>06 Customers</a:t>
          </a:r>
        </a:p>
      </dsp:txBody>
      <dsp:txXfrm>
        <a:off x="4237272" y="370547"/>
        <a:ext cx="446071" cy="272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8E8BE-3ED0-499D-998E-626D63B288AE}">
      <dsp:nvSpPr>
        <dsp:cNvPr id="0" name=""/>
        <dsp:cNvSpPr/>
      </dsp:nvSpPr>
      <dsp:spPr>
        <a:xfrm>
          <a:off x="217675" y="2085441"/>
          <a:ext cx="1112683" cy="568756"/>
        </a:xfrm>
        <a:prstGeom prst="homePlate">
          <a:avLst>
            <a:gd name="adj" fmla="val 4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2006</a:t>
          </a:r>
        </a:p>
      </dsp:txBody>
      <dsp:txXfrm>
        <a:off x="217675" y="2085441"/>
        <a:ext cx="998932" cy="568756"/>
      </dsp:txXfrm>
    </dsp:sp>
    <dsp:sp modelId="{A6962A5D-9D68-4047-81BD-1981403136D9}">
      <dsp:nvSpPr>
        <dsp:cNvPr id="0" name=""/>
        <dsp:cNvSpPr/>
      </dsp:nvSpPr>
      <dsp:spPr>
        <a:xfrm>
          <a:off x="1320" y="0"/>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kern="1200" dirty="0"/>
            <a:t>Launch of </a:t>
          </a:r>
        </a:p>
        <a:p>
          <a:pPr marL="0" lvl="0" indent="0" algn="ctr" defTabSz="533400">
            <a:lnSpc>
              <a:spcPct val="90000"/>
            </a:lnSpc>
            <a:spcBef>
              <a:spcPct val="0"/>
            </a:spcBef>
            <a:spcAft>
              <a:spcPct val="35000"/>
            </a:spcAft>
            <a:buNone/>
          </a:pPr>
          <a:r>
            <a:rPr lang="en-US" sz="1200" kern="1200" dirty="0"/>
            <a:t>AutoIBANKER</a:t>
          </a:r>
        </a:p>
      </dsp:txBody>
      <dsp:txXfrm>
        <a:off x="1320" y="0"/>
        <a:ext cx="1545393" cy="1516684"/>
      </dsp:txXfrm>
    </dsp:sp>
    <dsp:sp modelId="{5E76E6C5-70D6-443A-880F-E54EC86C7C08}">
      <dsp:nvSpPr>
        <dsp:cNvPr id="0" name=""/>
        <dsp:cNvSpPr/>
      </dsp:nvSpPr>
      <dsp:spPr>
        <a:xfrm>
          <a:off x="1330359" y="2369820"/>
          <a:ext cx="431163" cy="0"/>
        </a:xfrm>
        <a:custGeom>
          <a:avLst/>
          <a:gdLst/>
          <a:ahLst/>
          <a:cxnLst/>
          <a:rect l="0" t="0" r="0" b="0"/>
          <a:pathLst>
            <a:path>
              <a:moveTo>
                <a:pt x="0" y="0"/>
              </a:moveTo>
              <a:lnTo>
                <a:pt x="431163"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A45DF-97F6-4A42-B1FD-6A63C6DF74AA}">
      <dsp:nvSpPr>
        <dsp:cNvPr id="0" name=""/>
        <dsp:cNvSpPr/>
      </dsp:nvSpPr>
      <dsp:spPr>
        <a:xfrm>
          <a:off x="774017" y="1611477"/>
          <a:ext cx="0" cy="473964"/>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ECFC61A-1CE9-4ADE-A279-88E7AA8EE9B6}">
      <dsp:nvSpPr>
        <dsp:cNvPr id="0" name=""/>
        <dsp:cNvSpPr/>
      </dsp:nvSpPr>
      <dsp:spPr>
        <a:xfrm>
          <a:off x="726621" y="1516684"/>
          <a:ext cx="94792" cy="947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C400D784-CA46-4864-A819-826E8DD1D0D0}">
      <dsp:nvSpPr>
        <dsp:cNvPr id="0" name=""/>
        <dsp:cNvSpPr/>
      </dsp:nvSpPr>
      <dsp:spPr>
        <a:xfrm>
          <a:off x="1761523" y="2085441"/>
          <a:ext cx="1112683" cy="568756"/>
        </a:xfrm>
        <a:prstGeom prst="hexagon">
          <a:avLst>
            <a:gd name="adj" fmla="val 40000"/>
            <a:gd name="vf" fmla="val 115470"/>
          </a:avLst>
        </a:prstGeom>
        <a:solidFill>
          <a:schemeClr val="accent4">
            <a:hueOff val="-744128"/>
            <a:satOff val="4483"/>
            <a:lumOff val="359"/>
            <a:alphaOff val="0"/>
          </a:schemeClr>
        </a:solidFill>
        <a:ln w="25400" cap="flat" cmpd="sng" algn="ctr">
          <a:solidFill>
            <a:schemeClr val="accent4">
              <a:hueOff val="-744128"/>
              <a:satOff val="4483"/>
              <a:lumOff val="359"/>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2007</a:t>
          </a:r>
        </a:p>
      </dsp:txBody>
      <dsp:txXfrm>
        <a:off x="1930081" y="2171601"/>
        <a:ext cx="775567" cy="396436"/>
      </dsp:txXfrm>
    </dsp:sp>
    <dsp:sp modelId="{91B0524B-CBBA-4FF6-B057-3F12A06626E0}">
      <dsp:nvSpPr>
        <dsp:cNvPr id="0" name=""/>
        <dsp:cNvSpPr/>
      </dsp:nvSpPr>
      <dsp:spPr>
        <a:xfrm>
          <a:off x="1545168" y="3222955"/>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b="1" kern="1200" dirty="0"/>
            <a:t>Emirates Global Islamic Bank </a:t>
          </a:r>
        </a:p>
        <a:p>
          <a:pPr marL="0" lvl="0" indent="0" algn="ctr" defTabSz="533400">
            <a:lnSpc>
              <a:spcPct val="90000"/>
            </a:lnSpc>
            <a:spcBef>
              <a:spcPct val="0"/>
            </a:spcBef>
            <a:spcAft>
              <a:spcPct val="35000"/>
            </a:spcAft>
            <a:buNone/>
          </a:pPr>
          <a:r>
            <a:rPr lang="en-US" sz="1200" kern="1200" dirty="0"/>
            <a:t>(First taker of Islamic banking system</a:t>
          </a:r>
        </a:p>
      </dsp:txBody>
      <dsp:txXfrm>
        <a:off x="1545168" y="3222955"/>
        <a:ext cx="1545393" cy="1516684"/>
      </dsp:txXfrm>
    </dsp:sp>
    <dsp:sp modelId="{1E37D74B-A442-46C0-BEF2-66B0BC2D56A3}">
      <dsp:nvSpPr>
        <dsp:cNvPr id="0" name=""/>
        <dsp:cNvSpPr/>
      </dsp:nvSpPr>
      <dsp:spPr>
        <a:xfrm>
          <a:off x="2874206" y="2369820"/>
          <a:ext cx="399374" cy="0"/>
        </a:xfrm>
        <a:custGeom>
          <a:avLst/>
          <a:gdLst/>
          <a:ahLst/>
          <a:cxnLst/>
          <a:rect l="0" t="0" r="0" b="0"/>
          <a:pathLst>
            <a:path>
              <a:moveTo>
                <a:pt x="0" y="0"/>
              </a:moveTo>
              <a:lnTo>
                <a:pt x="399374" y="0"/>
              </a:lnTo>
            </a:path>
          </a:pathLst>
        </a:custGeom>
        <a:no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dsp:style>
    </dsp:sp>
    <dsp:sp modelId="{81A26AC3-12BB-4D7A-8A56-77ACDEE7434B}">
      <dsp:nvSpPr>
        <dsp:cNvPr id="0" name=""/>
        <dsp:cNvSpPr/>
      </dsp:nvSpPr>
      <dsp:spPr>
        <a:xfrm>
          <a:off x="2317865" y="2654198"/>
          <a:ext cx="0" cy="473964"/>
        </a:xfrm>
        <a:prstGeom prst="line">
          <a:avLst/>
        </a:prstGeom>
        <a:noFill/>
        <a:ln w="12700" cap="flat" cmpd="sng" algn="ctr">
          <a:solidFill>
            <a:schemeClr val="accent4">
              <a:hueOff val="-744128"/>
              <a:satOff val="4483"/>
              <a:lumOff val="359"/>
              <a:alphaOff val="0"/>
            </a:schemeClr>
          </a:solidFill>
          <a:prstDash val="dash"/>
        </a:ln>
        <a:effectLst/>
      </dsp:spPr>
      <dsp:style>
        <a:lnRef idx="1">
          <a:scrgbClr r="0" g="0" b="0"/>
        </a:lnRef>
        <a:fillRef idx="0">
          <a:scrgbClr r="0" g="0" b="0"/>
        </a:fillRef>
        <a:effectRef idx="0">
          <a:scrgbClr r="0" g="0" b="0"/>
        </a:effectRef>
        <a:fontRef idx="minor"/>
      </dsp:style>
    </dsp:sp>
    <dsp:sp modelId="{4AD2D947-0552-4CA9-9E45-C161B6810C2F}">
      <dsp:nvSpPr>
        <dsp:cNvPr id="0" name=""/>
        <dsp:cNvSpPr/>
      </dsp:nvSpPr>
      <dsp:spPr>
        <a:xfrm>
          <a:off x="2270468" y="3128162"/>
          <a:ext cx="94792" cy="94792"/>
        </a:xfrm>
        <a:prstGeom prst="rect">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737AC013-78C4-49F8-B05B-EF77EC5D28E6}">
      <dsp:nvSpPr>
        <dsp:cNvPr id="0" name=""/>
        <dsp:cNvSpPr/>
      </dsp:nvSpPr>
      <dsp:spPr>
        <a:xfrm>
          <a:off x="3273581" y="2085441"/>
          <a:ext cx="1112683" cy="568756"/>
        </a:xfrm>
        <a:prstGeom prst="hexagon">
          <a:avLst>
            <a:gd name="adj" fmla="val 40000"/>
            <a:gd name="vf" fmla="val 115470"/>
          </a:avLst>
        </a:prstGeom>
        <a:solidFill>
          <a:schemeClr val="accent4">
            <a:hueOff val="-1488257"/>
            <a:satOff val="8966"/>
            <a:lumOff val="719"/>
            <a:alphaOff val="0"/>
          </a:schemeClr>
        </a:solidFill>
        <a:ln w="25400" cap="flat" cmpd="sng" algn="ctr">
          <a:solidFill>
            <a:schemeClr val="accent4">
              <a:hueOff val="-1488257"/>
              <a:satOff val="8966"/>
              <a:lumOff val="719"/>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2011</a:t>
          </a:r>
        </a:p>
      </dsp:txBody>
      <dsp:txXfrm>
        <a:off x="3442139" y="2171601"/>
        <a:ext cx="775567" cy="396436"/>
      </dsp:txXfrm>
    </dsp:sp>
    <dsp:sp modelId="{1BF1938A-E0CC-4949-9504-0A261DEC9AED}">
      <dsp:nvSpPr>
        <dsp:cNvPr id="0" name=""/>
        <dsp:cNvSpPr/>
      </dsp:nvSpPr>
      <dsp:spPr>
        <a:xfrm>
          <a:off x="3057226" y="0"/>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1" kern="1200" dirty="0"/>
            <a:t>Al Baraka Islamic Bank</a:t>
          </a:r>
        </a:p>
        <a:p>
          <a:pPr marL="0" lvl="0" indent="0" algn="ctr" defTabSz="533400">
            <a:lnSpc>
              <a:spcPct val="90000"/>
            </a:lnSpc>
            <a:spcBef>
              <a:spcPct val="0"/>
            </a:spcBef>
            <a:spcAft>
              <a:spcPct val="35000"/>
            </a:spcAft>
            <a:buNone/>
          </a:pPr>
          <a:r>
            <a:rPr lang="en-US" sz="1200" kern="1200" dirty="0"/>
            <a:t>(Oldest Islamic Bank in Pakistan)</a:t>
          </a:r>
        </a:p>
      </dsp:txBody>
      <dsp:txXfrm>
        <a:off x="3057226" y="0"/>
        <a:ext cx="1545393" cy="1516684"/>
      </dsp:txXfrm>
    </dsp:sp>
    <dsp:sp modelId="{B34E4961-6172-4FCD-9CAC-5A58F9EC4306}">
      <dsp:nvSpPr>
        <dsp:cNvPr id="0" name=""/>
        <dsp:cNvSpPr/>
      </dsp:nvSpPr>
      <dsp:spPr>
        <a:xfrm rot="47975">
          <a:off x="4386245" y="2372606"/>
          <a:ext cx="399413" cy="0"/>
        </a:xfrm>
        <a:custGeom>
          <a:avLst/>
          <a:gdLst/>
          <a:ahLst/>
          <a:cxnLst/>
          <a:rect l="0" t="0" r="0" b="0"/>
          <a:pathLst>
            <a:path>
              <a:moveTo>
                <a:pt x="0" y="0"/>
              </a:moveTo>
              <a:lnTo>
                <a:pt x="399413" y="0"/>
              </a:lnTo>
            </a:path>
          </a:pathLst>
        </a:custGeom>
        <a:no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dsp:style>
    </dsp:sp>
    <dsp:sp modelId="{5EE78B56-3994-4847-8EDE-8F94BC54DA39}">
      <dsp:nvSpPr>
        <dsp:cNvPr id="0" name=""/>
        <dsp:cNvSpPr/>
      </dsp:nvSpPr>
      <dsp:spPr>
        <a:xfrm>
          <a:off x="3829922" y="1611477"/>
          <a:ext cx="0" cy="473964"/>
        </a:xfrm>
        <a:prstGeom prst="line">
          <a:avLst/>
        </a:prstGeom>
        <a:noFill/>
        <a:ln w="12700" cap="flat" cmpd="sng" algn="ctr">
          <a:solidFill>
            <a:schemeClr val="accent4">
              <a:hueOff val="-1488257"/>
              <a:satOff val="8966"/>
              <a:lumOff val="719"/>
              <a:alphaOff val="0"/>
            </a:schemeClr>
          </a:solidFill>
          <a:prstDash val="dash"/>
        </a:ln>
        <a:effectLst/>
      </dsp:spPr>
      <dsp:style>
        <a:lnRef idx="1">
          <a:scrgbClr r="0" g="0" b="0"/>
        </a:lnRef>
        <a:fillRef idx="0">
          <a:scrgbClr r="0" g="0" b="0"/>
        </a:fillRef>
        <a:effectRef idx="0">
          <a:scrgbClr r="0" g="0" b="0"/>
        </a:effectRef>
        <a:fontRef idx="minor"/>
      </dsp:style>
    </dsp:sp>
    <dsp:sp modelId="{AD65C655-E1EF-422A-824C-0EBD38D6C235}">
      <dsp:nvSpPr>
        <dsp:cNvPr id="0" name=""/>
        <dsp:cNvSpPr/>
      </dsp:nvSpPr>
      <dsp:spPr>
        <a:xfrm>
          <a:off x="3782526" y="1516684"/>
          <a:ext cx="94792" cy="94792"/>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69F3A4AF-548B-44A7-AC6C-387FB21FD61E}">
      <dsp:nvSpPr>
        <dsp:cNvPr id="0" name=""/>
        <dsp:cNvSpPr/>
      </dsp:nvSpPr>
      <dsp:spPr>
        <a:xfrm>
          <a:off x="4785639" y="2091015"/>
          <a:ext cx="1112683" cy="568756"/>
        </a:xfrm>
        <a:prstGeom prst="hexagon">
          <a:avLst>
            <a:gd name="adj" fmla="val 40000"/>
            <a:gd name="vf" fmla="val 115470"/>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2012</a:t>
          </a:r>
        </a:p>
      </dsp:txBody>
      <dsp:txXfrm>
        <a:off x="4954197" y="2177175"/>
        <a:ext cx="775567" cy="396436"/>
      </dsp:txXfrm>
    </dsp:sp>
    <dsp:sp modelId="{5744DAF9-6978-4961-97B1-0FE839171DDC}">
      <dsp:nvSpPr>
        <dsp:cNvPr id="0" name=""/>
        <dsp:cNvSpPr/>
      </dsp:nvSpPr>
      <dsp:spPr>
        <a:xfrm>
          <a:off x="4569283" y="3228529"/>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b="1" kern="1200" dirty="0"/>
            <a:t>OLP  </a:t>
          </a:r>
          <a:r>
            <a:rPr lang="en-US" sz="1200" kern="1200" dirty="0"/>
            <a:t>(Standard Chartered Modaraba)</a:t>
          </a:r>
        </a:p>
      </dsp:txBody>
      <dsp:txXfrm>
        <a:off x="4569283" y="3228529"/>
        <a:ext cx="1545393" cy="1516684"/>
      </dsp:txXfrm>
    </dsp:sp>
    <dsp:sp modelId="{E35291B9-B5BA-4C3B-868E-3FEA9A9C6B99}">
      <dsp:nvSpPr>
        <dsp:cNvPr id="0" name=""/>
        <dsp:cNvSpPr/>
      </dsp:nvSpPr>
      <dsp:spPr>
        <a:xfrm rot="21561750">
          <a:off x="5898307" y="2372606"/>
          <a:ext cx="500959" cy="0"/>
        </a:xfrm>
        <a:custGeom>
          <a:avLst/>
          <a:gdLst/>
          <a:ahLst/>
          <a:cxnLst/>
          <a:rect l="0" t="0" r="0" b="0"/>
          <a:pathLst>
            <a:path>
              <a:moveTo>
                <a:pt x="0" y="0"/>
              </a:moveTo>
              <a:lnTo>
                <a:pt x="500959" y="0"/>
              </a:lnTo>
            </a:path>
          </a:pathLst>
        </a:custGeom>
        <a:no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dsp:style>
    </dsp:sp>
    <dsp:sp modelId="{EECFF7F4-EAF0-428C-B97D-AE2ADBA9A7BB}">
      <dsp:nvSpPr>
        <dsp:cNvPr id="0" name=""/>
        <dsp:cNvSpPr/>
      </dsp:nvSpPr>
      <dsp:spPr>
        <a:xfrm>
          <a:off x="5341980" y="2659772"/>
          <a:ext cx="0" cy="473964"/>
        </a:xfrm>
        <a:prstGeom prst="line">
          <a:avLst/>
        </a:prstGeom>
        <a:noFill/>
        <a:ln w="12700" cap="flat" cmpd="sng" algn="ctr">
          <a:solidFill>
            <a:schemeClr val="accent4">
              <a:hueOff val="-2232385"/>
              <a:satOff val="13449"/>
              <a:lumOff val="1078"/>
              <a:alphaOff val="0"/>
            </a:schemeClr>
          </a:solidFill>
          <a:prstDash val="dash"/>
        </a:ln>
        <a:effectLst/>
      </dsp:spPr>
      <dsp:style>
        <a:lnRef idx="1">
          <a:scrgbClr r="0" g="0" b="0"/>
        </a:lnRef>
        <a:fillRef idx="0">
          <a:scrgbClr r="0" g="0" b="0"/>
        </a:fillRef>
        <a:effectRef idx="0">
          <a:scrgbClr r="0" g="0" b="0"/>
        </a:effectRef>
        <a:fontRef idx="minor"/>
      </dsp:style>
    </dsp:sp>
    <dsp:sp modelId="{5ADCFB49-4B66-456E-ADAC-867669739B85}">
      <dsp:nvSpPr>
        <dsp:cNvPr id="0" name=""/>
        <dsp:cNvSpPr/>
      </dsp:nvSpPr>
      <dsp:spPr>
        <a:xfrm>
          <a:off x="5294584" y="3133736"/>
          <a:ext cx="94792" cy="94792"/>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B9E2EBCD-C9C6-478E-B96C-4FA7D711EEC3}">
      <dsp:nvSpPr>
        <dsp:cNvPr id="0" name=""/>
        <dsp:cNvSpPr/>
      </dsp:nvSpPr>
      <dsp:spPr>
        <a:xfrm>
          <a:off x="6399251" y="2085441"/>
          <a:ext cx="1112683" cy="568756"/>
        </a:xfrm>
        <a:prstGeom prst="hexagon">
          <a:avLst>
            <a:gd name="adj" fmla="val 40000"/>
            <a:gd name="vf" fmla="val 115470"/>
          </a:avLst>
        </a:prstGeom>
        <a:solidFill>
          <a:schemeClr val="accent4">
            <a:hueOff val="-2976513"/>
            <a:satOff val="17933"/>
            <a:lumOff val="1437"/>
            <a:alphaOff val="0"/>
          </a:schemeClr>
        </a:solidFill>
        <a:ln w="25400" cap="flat" cmpd="sng" algn="ctr">
          <a:solidFill>
            <a:schemeClr val="accent4">
              <a:hueOff val="-2976513"/>
              <a:satOff val="17933"/>
              <a:lumOff val="1437"/>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2014 </a:t>
          </a:r>
        </a:p>
      </dsp:txBody>
      <dsp:txXfrm>
        <a:off x="6567809" y="2171601"/>
        <a:ext cx="775567" cy="396436"/>
      </dsp:txXfrm>
    </dsp:sp>
    <dsp:sp modelId="{8C086BB9-17C3-459D-9CC4-706C9BB26B81}">
      <dsp:nvSpPr>
        <dsp:cNvPr id="0" name=""/>
        <dsp:cNvSpPr/>
      </dsp:nvSpPr>
      <dsp:spPr>
        <a:xfrm>
          <a:off x="6182896" y="0"/>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1" kern="1200" dirty="0"/>
            <a:t>Sindh Bank Limited</a:t>
          </a:r>
        </a:p>
      </dsp:txBody>
      <dsp:txXfrm>
        <a:off x="6182896" y="0"/>
        <a:ext cx="1545393" cy="1516684"/>
      </dsp:txXfrm>
    </dsp:sp>
    <dsp:sp modelId="{02F39E62-D18A-41E8-A5B3-2E8903BD73BC}">
      <dsp:nvSpPr>
        <dsp:cNvPr id="0" name=""/>
        <dsp:cNvSpPr/>
      </dsp:nvSpPr>
      <dsp:spPr>
        <a:xfrm>
          <a:off x="7511935" y="2369820"/>
          <a:ext cx="432710" cy="0"/>
        </a:xfrm>
        <a:custGeom>
          <a:avLst/>
          <a:gdLst/>
          <a:ahLst/>
          <a:cxnLst/>
          <a:rect l="0" t="0" r="0" b="0"/>
          <a:pathLst>
            <a:path>
              <a:moveTo>
                <a:pt x="0" y="0"/>
              </a:moveTo>
              <a:lnTo>
                <a:pt x="432710" y="0"/>
              </a:lnTo>
            </a:path>
          </a:pathLst>
        </a:custGeom>
        <a:no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dsp:style>
    </dsp:sp>
    <dsp:sp modelId="{298E0CA4-ECFA-4E37-A925-E22438A111EB}">
      <dsp:nvSpPr>
        <dsp:cNvPr id="0" name=""/>
        <dsp:cNvSpPr/>
      </dsp:nvSpPr>
      <dsp:spPr>
        <a:xfrm>
          <a:off x="6955593" y="1611477"/>
          <a:ext cx="0" cy="473964"/>
        </a:xfrm>
        <a:prstGeom prst="line">
          <a:avLst/>
        </a:prstGeom>
        <a:noFill/>
        <a:ln w="12700" cap="flat" cmpd="sng" algn="ctr">
          <a:solidFill>
            <a:schemeClr val="accent4">
              <a:hueOff val="-2976513"/>
              <a:satOff val="17933"/>
              <a:lumOff val="1437"/>
              <a:alphaOff val="0"/>
            </a:schemeClr>
          </a:solidFill>
          <a:prstDash val="dash"/>
        </a:ln>
        <a:effectLst/>
      </dsp:spPr>
      <dsp:style>
        <a:lnRef idx="1">
          <a:scrgbClr r="0" g="0" b="0"/>
        </a:lnRef>
        <a:fillRef idx="0">
          <a:scrgbClr r="0" g="0" b="0"/>
        </a:fillRef>
        <a:effectRef idx="0">
          <a:scrgbClr r="0" g="0" b="0"/>
        </a:effectRef>
        <a:fontRef idx="minor"/>
      </dsp:style>
    </dsp:sp>
    <dsp:sp modelId="{BFB72B24-CB2E-43E3-9A60-D9F099FC7980}">
      <dsp:nvSpPr>
        <dsp:cNvPr id="0" name=""/>
        <dsp:cNvSpPr/>
      </dsp:nvSpPr>
      <dsp:spPr>
        <a:xfrm>
          <a:off x="6908197" y="1516684"/>
          <a:ext cx="94792" cy="94792"/>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17B23113-2B3A-4704-BF26-16D9830D90FC}">
      <dsp:nvSpPr>
        <dsp:cNvPr id="0" name=""/>
        <dsp:cNvSpPr/>
      </dsp:nvSpPr>
      <dsp:spPr>
        <a:xfrm>
          <a:off x="7944645" y="2085441"/>
          <a:ext cx="1112683" cy="568756"/>
        </a:xfrm>
        <a:prstGeom prst="hexagon">
          <a:avLst>
            <a:gd name="adj" fmla="val 40000"/>
            <a:gd name="vf" fmla="val 115470"/>
          </a:avLst>
        </a:prstGeom>
        <a:solidFill>
          <a:schemeClr val="accent4">
            <a:hueOff val="-3720641"/>
            <a:satOff val="22416"/>
            <a:lumOff val="1797"/>
            <a:alphaOff val="0"/>
          </a:schemeClr>
        </a:solidFill>
        <a:ln w="25400" cap="flat" cmpd="sng" algn="ctr">
          <a:solidFill>
            <a:schemeClr val="accent4">
              <a:hueOff val="-3720641"/>
              <a:satOff val="22416"/>
              <a:lumOff val="1797"/>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2017</a:t>
          </a:r>
        </a:p>
      </dsp:txBody>
      <dsp:txXfrm>
        <a:off x="8113203" y="2171601"/>
        <a:ext cx="775567" cy="396436"/>
      </dsp:txXfrm>
    </dsp:sp>
    <dsp:sp modelId="{BD5EECE7-B905-4307-85F8-1DD716D04690}">
      <dsp:nvSpPr>
        <dsp:cNvPr id="0" name=""/>
        <dsp:cNvSpPr/>
      </dsp:nvSpPr>
      <dsp:spPr>
        <a:xfrm>
          <a:off x="7728290" y="3222955"/>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t" anchorCtr="1">
          <a:noAutofit/>
        </a:bodyPr>
        <a:lstStyle/>
        <a:p>
          <a:pPr marL="0" lvl="0" indent="0" algn="ctr" defTabSz="533400">
            <a:lnSpc>
              <a:spcPct val="90000"/>
            </a:lnSpc>
            <a:spcBef>
              <a:spcPct val="0"/>
            </a:spcBef>
            <a:spcAft>
              <a:spcPct val="35000"/>
            </a:spcAft>
            <a:buNone/>
          </a:pPr>
          <a:r>
            <a:rPr lang="en-US" sz="1200" kern="1200" dirty="0"/>
            <a:t>Complete migration of </a:t>
          </a:r>
          <a:r>
            <a:rPr lang="en-US" sz="1200" b="1" kern="1200" dirty="0"/>
            <a:t>Burj Bank</a:t>
          </a:r>
        </a:p>
      </dsp:txBody>
      <dsp:txXfrm>
        <a:off x="7728290" y="3222955"/>
        <a:ext cx="1545393" cy="1516684"/>
      </dsp:txXfrm>
    </dsp:sp>
    <dsp:sp modelId="{E5644279-7B61-4DEC-8777-1AD3CA6EFD46}">
      <dsp:nvSpPr>
        <dsp:cNvPr id="0" name=""/>
        <dsp:cNvSpPr/>
      </dsp:nvSpPr>
      <dsp:spPr>
        <a:xfrm>
          <a:off x="9057329" y="2369820"/>
          <a:ext cx="432710" cy="0"/>
        </a:xfrm>
        <a:custGeom>
          <a:avLst/>
          <a:gdLst/>
          <a:ahLst/>
          <a:cxnLst/>
          <a:rect l="0" t="0" r="0" b="0"/>
          <a:pathLst>
            <a:path>
              <a:moveTo>
                <a:pt x="0" y="0"/>
              </a:moveTo>
              <a:lnTo>
                <a:pt x="432710" y="0"/>
              </a:lnTo>
            </a:path>
          </a:pathLst>
        </a:custGeom>
        <a:no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216DCA61-169A-4A3C-8930-BDF8E6E8D534}">
      <dsp:nvSpPr>
        <dsp:cNvPr id="0" name=""/>
        <dsp:cNvSpPr/>
      </dsp:nvSpPr>
      <dsp:spPr>
        <a:xfrm>
          <a:off x="8500987" y="2654198"/>
          <a:ext cx="0" cy="473964"/>
        </a:xfrm>
        <a:prstGeom prst="line">
          <a:avLst/>
        </a:prstGeom>
        <a:noFill/>
        <a:ln w="12700" cap="flat" cmpd="sng" algn="ctr">
          <a:solidFill>
            <a:schemeClr val="accent4">
              <a:hueOff val="-3720641"/>
              <a:satOff val="22416"/>
              <a:lumOff val="1797"/>
              <a:alphaOff val="0"/>
            </a:schemeClr>
          </a:solidFill>
          <a:prstDash val="dash"/>
        </a:ln>
        <a:effectLst/>
      </dsp:spPr>
      <dsp:style>
        <a:lnRef idx="1">
          <a:scrgbClr r="0" g="0" b="0"/>
        </a:lnRef>
        <a:fillRef idx="0">
          <a:scrgbClr r="0" g="0" b="0"/>
        </a:fillRef>
        <a:effectRef idx="0">
          <a:scrgbClr r="0" g="0" b="0"/>
        </a:effectRef>
        <a:fontRef idx="minor"/>
      </dsp:style>
    </dsp:sp>
    <dsp:sp modelId="{9FEC77C2-997C-4648-8E94-5699DAA489D4}">
      <dsp:nvSpPr>
        <dsp:cNvPr id="0" name=""/>
        <dsp:cNvSpPr/>
      </dsp:nvSpPr>
      <dsp:spPr>
        <a:xfrm>
          <a:off x="8453590" y="3128162"/>
          <a:ext cx="94792" cy="94792"/>
        </a:xfrm>
        <a:prstGeom prst="rect">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21ABCBBE-1625-4DAB-B0B6-AF72F22B318B}">
      <dsp:nvSpPr>
        <dsp:cNvPr id="0" name=""/>
        <dsp:cNvSpPr/>
      </dsp:nvSpPr>
      <dsp:spPr>
        <a:xfrm rot="10800000">
          <a:off x="9490039" y="2085441"/>
          <a:ext cx="1112683" cy="568756"/>
        </a:xfrm>
        <a:prstGeom prst="homePlate">
          <a:avLst>
            <a:gd name="adj" fmla="val 40000"/>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a:outerShdw blurRad="63500" dist="25400" dir="5400000" rotWithShape="0">
            <a:srgbClr val="000000">
              <a:alpha val="43137"/>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577850">
            <a:lnSpc>
              <a:spcPct val="90000"/>
            </a:lnSpc>
            <a:spcBef>
              <a:spcPct val="0"/>
            </a:spcBef>
            <a:spcAft>
              <a:spcPct val="35000"/>
            </a:spcAft>
            <a:buNone/>
          </a:pPr>
          <a:r>
            <a:rPr lang="en-US" sz="1300" kern="1200" dirty="0"/>
            <a:t>2020 -2023 </a:t>
          </a:r>
        </a:p>
      </dsp:txBody>
      <dsp:txXfrm rot="10800000">
        <a:off x="9603790" y="2085441"/>
        <a:ext cx="998932" cy="568756"/>
      </dsp:txXfrm>
    </dsp:sp>
    <dsp:sp modelId="{F06311E2-0984-4AC2-B227-5CBA97790F4A}">
      <dsp:nvSpPr>
        <dsp:cNvPr id="0" name=""/>
        <dsp:cNvSpPr/>
      </dsp:nvSpPr>
      <dsp:spPr>
        <a:xfrm>
          <a:off x="9273684" y="0"/>
          <a:ext cx="1545393" cy="1516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106680" numCol="1" spcCol="1270" anchor="b" anchorCtr="1">
          <a:noAutofit/>
        </a:bodyPr>
        <a:lstStyle/>
        <a:p>
          <a:pPr marL="0" lvl="0" indent="0" algn="ctr" defTabSz="533400">
            <a:lnSpc>
              <a:spcPct val="90000"/>
            </a:lnSpc>
            <a:spcBef>
              <a:spcPct val="0"/>
            </a:spcBef>
            <a:spcAft>
              <a:spcPct val="35000"/>
            </a:spcAft>
            <a:buNone/>
          </a:pPr>
          <a:r>
            <a:rPr lang="en-US" sz="1200" b="1" kern="1200" dirty="0"/>
            <a:t>Faysal Bank </a:t>
          </a:r>
          <a:r>
            <a:rPr lang="en-US" sz="1200" kern="1200" dirty="0"/>
            <a:t>Complete conversion to Islamic advances portfolio</a:t>
          </a:r>
        </a:p>
        <a:p>
          <a:pPr marL="0" lvl="0" indent="0" algn="ctr" defTabSz="533400">
            <a:lnSpc>
              <a:spcPct val="90000"/>
            </a:lnSpc>
            <a:spcBef>
              <a:spcPct val="0"/>
            </a:spcBef>
            <a:spcAft>
              <a:spcPct val="35000"/>
            </a:spcAft>
            <a:buNone/>
          </a:pPr>
          <a:r>
            <a:rPr lang="en-US" sz="1200" kern="1200" dirty="0"/>
            <a:t>Largest conversion of credit card to commodity based Modaraba</a:t>
          </a:r>
        </a:p>
      </dsp:txBody>
      <dsp:txXfrm>
        <a:off x="9273684" y="0"/>
        <a:ext cx="1545393" cy="1516684"/>
      </dsp:txXfrm>
    </dsp:sp>
    <dsp:sp modelId="{937ADB74-9F0E-4D05-886C-090C670A331D}">
      <dsp:nvSpPr>
        <dsp:cNvPr id="0" name=""/>
        <dsp:cNvSpPr/>
      </dsp:nvSpPr>
      <dsp:spPr>
        <a:xfrm>
          <a:off x="10046381" y="1611477"/>
          <a:ext cx="0" cy="473964"/>
        </a:xfrm>
        <a:prstGeom prst="line">
          <a:avLst/>
        </a:prstGeom>
        <a:noFill/>
        <a:ln w="12700" cap="flat" cmpd="sng" algn="ctr">
          <a:solidFill>
            <a:schemeClr val="accent4">
              <a:hueOff val="-4464770"/>
              <a:satOff val="26899"/>
              <a:lumOff val="2156"/>
              <a:alphaOff val="0"/>
            </a:schemeClr>
          </a:solidFill>
          <a:prstDash val="dash"/>
        </a:ln>
        <a:effectLst/>
      </dsp:spPr>
      <dsp:style>
        <a:lnRef idx="1">
          <a:scrgbClr r="0" g="0" b="0"/>
        </a:lnRef>
        <a:fillRef idx="0">
          <a:scrgbClr r="0" g="0" b="0"/>
        </a:fillRef>
        <a:effectRef idx="0">
          <a:scrgbClr r="0" g="0" b="0"/>
        </a:effectRef>
        <a:fontRef idx="minor"/>
      </dsp:style>
    </dsp:sp>
    <dsp:sp modelId="{B0DD94A4-7081-48C8-A845-A8604A059ACF}">
      <dsp:nvSpPr>
        <dsp:cNvPr id="0" name=""/>
        <dsp:cNvSpPr/>
      </dsp:nvSpPr>
      <dsp:spPr>
        <a:xfrm>
          <a:off x="9998984" y="1516684"/>
          <a:ext cx="94792" cy="94792"/>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21491-B4D1-4D5D-BB5C-631E7432CB37}">
      <dsp:nvSpPr>
        <dsp:cNvPr id="0" name=""/>
        <dsp:cNvSpPr/>
      </dsp:nvSpPr>
      <dsp:spPr>
        <a:xfrm>
          <a:off x="1253365" y="1019837"/>
          <a:ext cx="2348228" cy="3310919"/>
        </a:xfrm>
        <a:prstGeom prst="rect">
          <a:avLst/>
        </a:prstGeom>
        <a:solidFill>
          <a:schemeClr val="accent2">
            <a:tint val="40000"/>
            <a:alpha val="90000"/>
            <a:hueOff val="0"/>
            <a:satOff val="0"/>
            <a:lumOff val="0"/>
            <a:alphaOff val="0"/>
          </a:schemeClr>
        </a:solidFill>
        <a:ln w="25400" cap="flat" cmpd="sng" algn="ctr">
          <a:solidFill>
            <a:schemeClr val="accent2">
              <a:lumMod val="60000"/>
              <a:lumOff val="4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0" kern="1200" dirty="0"/>
        </a:p>
        <a:p>
          <a:pPr marL="0" lvl="0" indent="0" algn="l" defTabSz="889000">
            <a:lnSpc>
              <a:spcPct val="90000"/>
            </a:lnSpc>
            <a:spcBef>
              <a:spcPct val="0"/>
            </a:spcBef>
            <a:spcAft>
              <a:spcPct val="35000"/>
            </a:spcAft>
            <a:buNone/>
          </a:pPr>
          <a:r>
            <a:rPr lang="en-US" sz="2000" b="0" kern="1200" dirty="0"/>
            <a:t>Blockchains &amp; emerging DLT ecosystem of wholesale and retail digital currency</a:t>
          </a:r>
          <a:endParaRPr lang="en-PK" sz="2000" b="0" kern="1200" dirty="0"/>
        </a:p>
      </dsp:txBody>
      <dsp:txXfrm>
        <a:off x="1629081" y="1019837"/>
        <a:ext cx="1972512" cy="3310919"/>
      </dsp:txXfrm>
    </dsp:sp>
    <dsp:sp modelId="{DF69859B-44AD-4F7E-83DE-4A04C1EC7282}">
      <dsp:nvSpPr>
        <dsp:cNvPr id="0" name=""/>
        <dsp:cNvSpPr/>
      </dsp:nvSpPr>
      <dsp:spPr>
        <a:xfrm>
          <a:off x="1591173" y="0"/>
          <a:ext cx="1565485" cy="156548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CBDC</a:t>
          </a:r>
          <a:endParaRPr lang="en-PK" sz="1600" b="1" kern="1200" dirty="0"/>
        </a:p>
      </dsp:txBody>
      <dsp:txXfrm>
        <a:off x="1820433" y="229260"/>
        <a:ext cx="1106965" cy="1106965"/>
      </dsp:txXfrm>
    </dsp:sp>
    <dsp:sp modelId="{8D9DA777-7978-4A6B-8DE3-E96AC12E6245}">
      <dsp:nvSpPr>
        <dsp:cNvPr id="0" name=""/>
        <dsp:cNvSpPr/>
      </dsp:nvSpPr>
      <dsp:spPr>
        <a:xfrm>
          <a:off x="5167079" y="1019837"/>
          <a:ext cx="2348228" cy="3310919"/>
        </a:xfrm>
        <a:prstGeom prst="rect">
          <a:avLst/>
        </a:prstGeom>
        <a:solidFill>
          <a:schemeClr val="accent2">
            <a:tint val="40000"/>
            <a:alpha val="90000"/>
            <a:hueOff val="2512910"/>
            <a:satOff val="-2189"/>
            <a:lumOff val="-3"/>
            <a:alphaOff val="0"/>
          </a:schemeClr>
        </a:solidFill>
        <a:ln w="25400" cap="flat" cmpd="sng" algn="ctr">
          <a:solidFill>
            <a:schemeClr val="bg2">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endParaRPr lang="en-US" sz="2000" b="0" kern="1200" dirty="0">
            <a:latin typeface="+mn-lt"/>
            <a:ea typeface="+mn-ea"/>
            <a:cs typeface="+mn-cs"/>
          </a:endParaRPr>
        </a:p>
        <a:p>
          <a:pPr marL="0" lvl="0" indent="0" algn="l" defTabSz="889000">
            <a:lnSpc>
              <a:spcPct val="90000"/>
            </a:lnSpc>
            <a:spcBef>
              <a:spcPct val="0"/>
            </a:spcBef>
            <a:spcAft>
              <a:spcPct val="35000"/>
            </a:spcAft>
            <a:buNone/>
          </a:pPr>
          <a:endParaRPr lang="en-US" sz="2000" b="0" kern="1200" dirty="0">
            <a:latin typeface="+mn-lt"/>
            <a:ea typeface="+mn-ea"/>
            <a:cs typeface="+mn-cs"/>
          </a:endParaRPr>
        </a:p>
        <a:p>
          <a:pPr marL="0" lvl="0" indent="0" algn="l" defTabSz="889000">
            <a:lnSpc>
              <a:spcPct val="90000"/>
            </a:lnSpc>
            <a:spcBef>
              <a:spcPct val="0"/>
            </a:spcBef>
            <a:spcAft>
              <a:spcPct val="35000"/>
            </a:spcAft>
            <a:buNone/>
          </a:pPr>
          <a:r>
            <a:rPr lang="en-US" sz="2000" b="0" kern="1200" dirty="0">
              <a:latin typeface="+mn-lt"/>
              <a:ea typeface="+mn-ea"/>
              <a:cs typeface="+mn-cs"/>
            </a:rPr>
            <a:t>Applications in RPA, Channel Banking, Operational efficacy &amp; Smart Flags in Data Driven Decisioning</a:t>
          </a:r>
          <a:endParaRPr lang="en-PK" sz="2000" b="0" kern="1200" dirty="0">
            <a:latin typeface="+mn-lt"/>
            <a:ea typeface="+mn-ea"/>
            <a:cs typeface="+mn-cs"/>
          </a:endParaRPr>
        </a:p>
      </dsp:txBody>
      <dsp:txXfrm>
        <a:off x="5542796" y="1019837"/>
        <a:ext cx="1972512" cy="3310919"/>
      </dsp:txXfrm>
    </dsp:sp>
    <dsp:sp modelId="{45825D0E-5BFB-4A2C-B0DB-57F0E0A6FDEB}">
      <dsp:nvSpPr>
        <dsp:cNvPr id="0" name=""/>
        <dsp:cNvSpPr/>
      </dsp:nvSpPr>
      <dsp:spPr>
        <a:xfrm>
          <a:off x="5504888" y="0"/>
          <a:ext cx="1565485" cy="1565485"/>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ea typeface="+mn-ea"/>
              <a:cs typeface="+mn-cs"/>
            </a:rPr>
            <a:t>AI</a:t>
          </a:r>
          <a:endParaRPr lang="en-PK" sz="1600" b="1" kern="1200" dirty="0">
            <a:latin typeface="+mn-lt"/>
            <a:ea typeface="+mn-ea"/>
            <a:cs typeface="+mn-cs"/>
          </a:endParaRPr>
        </a:p>
      </dsp:txBody>
      <dsp:txXfrm>
        <a:off x="5734148" y="229260"/>
        <a:ext cx="1106965" cy="1106965"/>
      </dsp:txXfrm>
    </dsp:sp>
    <dsp:sp modelId="{E716E762-C7F2-467D-907D-17B26D78B9D1}">
      <dsp:nvSpPr>
        <dsp:cNvPr id="0" name=""/>
        <dsp:cNvSpPr/>
      </dsp:nvSpPr>
      <dsp:spPr>
        <a:xfrm>
          <a:off x="9080794" y="1019837"/>
          <a:ext cx="2348228" cy="3310919"/>
        </a:xfrm>
        <a:prstGeom prst="rect">
          <a:avLst/>
        </a:prstGeom>
        <a:solidFill>
          <a:schemeClr val="accent2">
            <a:tint val="40000"/>
            <a:alpha val="90000"/>
            <a:hueOff val="5025821"/>
            <a:satOff val="-4378"/>
            <a:lumOff val="-6"/>
            <a:alphaOff val="0"/>
          </a:schemeClr>
        </a:solidFill>
        <a:ln w="25400" cap="flat" cmpd="sng" algn="ctr">
          <a:solidFill>
            <a:schemeClr val="accent3">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a:t>Low </a:t>
          </a:r>
          <a:r>
            <a:rPr lang="en-US" sz="2000" b="0" kern="1200" dirty="0"/>
            <a:t>Code / No Code – Cross Platform Apps (ready to deploy) for CX | DX</a:t>
          </a:r>
          <a:endParaRPr lang="en-PK" sz="2000" b="0" kern="1200" dirty="0"/>
        </a:p>
      </dsp:txBody>
      <dsp:txXfrm>
        <a:off x="9456511" y="1019837"/>
        <a:ext cx="1972512" cy="3310919"/>
      </dsp:txXfrm>
    </dsp:sp>
    <dsp:sp modelId="{8FE5DE08-AFC2-4B20-96E7-F25CC14D482D}">
      <dsp:nvSpPr>
        <dsp:cNvPr id="0" name=""/>
        <dsp:cNvSpPr/>
      </dsp:nvSpPr>
      <dsp:spPr>
        <a:xfrm>
          <a:off x="9418798" y="0"/>
          <a:ext cx="1565485" cy="1565485"/>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Digital</a:t>
          </a:r>
          <a:endParaRPr lang="en-PK" sz="1600" b="1" kern="1200" dirty="0"/>
        </a:p>
      </dsp:txBody>
      <dsp:txXfrm>
        <a:off x="9648058" y="229260"/>
        <a:ext cx="1106965" cy="1106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753A6-18B0-4C6B-9DB0-49FCC00CCDD1}">
      <dsp:nvSpPr>
        <dsp:cNvPr id="0" name=""/>
        <dsp:cNvSpPr/>
      </dsp:nvSpPr>
      <dsp:spPr>
        <a:xfrm>
          <a:off x="1448170" y="1096553"/>
          <a:ext cx="3199658" cy="31627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Functional Transactional Touch Points</a:t>
          </a:r>
        </a:p>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b="1" kern="1200" dirty="0"/>
            <a:t>Towards</a:t>
          </a:r>
        </a:p>
        <a:p>
          <a:pPr marL="0" lvl="0" indent="0" algn="ctr" defTabSz="755650">
            <a:lnSpc>
              <a:spcPct val="90000"/>
            </a:lnSpc>
            <a:spcBef>
              <a:spcPct val="0"/>
            </a:spcBef>
            <a:spcAft>
              <a:spcPct val="35000"/>
            </a:spcAft>
            <a:buNone/>
          </a:pPr>
          <a:endParaRPr lang="en-US" sz="1700" b="1" kern="1200" dirty="0"/>
        </a:p>
        <a:p>
          <a:pPr marL="0" lvl="0" indent="0" algn="ctr" defTabSz="755650">
            <a:lnSpc>
              <a:spcPct val="90000"/>
            </a:lnSpc>
            <a:spcBef>
              <a:spcPct val="0"/>
            </a:spcBef>
            <a:spcAft>
              <a:spcPct val="35000"/>
            </a:spcAft>
            <a:buNone/>
          </a:pPr>
          <a:r>
            <a:rPr lang="en-US" sz="1700" kern="1200" dirty="0"/>
            <a:t>Experiential / Inspirational Touch Points</a:t>
          </a:r>
          <a:endParaRPr lang="en-PK" sz="1700" kern="1200" dirty="0"/>
        </a:p>
      </dsp:txBody>
      <dsp:txXfrm>
        <a:off x="1916749" y="1559724"/>
        <a:ext cx="2262500" cy="2236389"/>
      </dsp:txXfrm>
    </dsp:sp>
    <dsp:sp modelId="{E7DB37E6-0255-4901-B3B9-FD6C8920233C}">
      <dsp:nvSpPr>
        <dsp:cNvPr id="0" name=""/>
        <dsp:cNvSpPr/>
      </dsp:nvSpPr>
      <dsp:spPr>
        <a:xfrm>
          <a:off x="2305295" y="530"/>
          <a:ext cx="1485408" cy="14854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Relationships</a:t>
          </a:r>
          <a:endParaRPr lang="en-PK" sz="1200" b="1" kern="1200" dirty="0"/>
        </a:p>
      </dsp:txBody>
      <dsp:txXfrm>
        <a:off x="2522828" y="218063"/>
        <a:ext cx="1050342" cy="1050342"/>
      </dsp:txXfrm>
    </dsp:sp>
    <dsp:sp modelId="{A40CF17D-D26B-4BD3-B7D1-00992BE7E666}">
      <dsp:nvSpPr>
        <dsp:cNvPr id="0" name=""/>
        <dsp:cNvSpPr/>
      </dsp:nvSpPr>
      <dsp:spPr>
        <a:xfrm>
          <a:off x="4239980" y="1935214"/>
          <a:ext cx="1485408" cy="14854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Inspiring</a:t>
          </a:r>
          <a:endParaRPr lang="en-PK" sz="1200" b="1" kern="1200" dirty="0"/>
        </a:p>
      </dsp:txBody>
      <dsp:txXfrm>
        <a:off x="4457513" y="2152747"/>
        <a:ext cx="1050342" cy="1050342"/>
      </dsp:txXfrm>
    </dsp:sp>
    <dsp:sp modelId="{7D381F33-7BC6-4059-AEFA-1BF1224005EA}">
      <dsp:nvSpPr>
        <dsp:cNvPr id="0" name=""/>
        <dsp:cNvSpPr/>
      </dsp:nvSpPr>
      <dsp:spPr>
        <a:xfrm>
          <a:off x="2305295" y="3869899"/>
          <a:ext cx="1485408" cy="14854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Transactions</a:t>
          </a:r>
          <a:endParaRPr lang="en-PK" sz="1200" b="1" kern="1200" dirty="0"/>
        </a:p>
      </dsp:txBody>
      <dsp:txXfrm>
        <a:off x="2522828" y="4087432"/>
        <a:ext cx="1050342" cy="1050342"/>
      </dsp:txXfrm>
    </dsp:sp>
    <dsp:sp modelId="{32BF9C07-F8D3-4353-B5BE-271A223D91F2}">
      <dsp:nvSpPr>
        <dsp:cNvPr id="0" name=""/>
        <dsp:cNvSpPr/>
      </dsp:nvSpPr>
      <dsp:spPr>
        <a:xfrm>
          <a:off x="370611" y="1935214"/>
          <a:ext cx="1485408" cy="148540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Functional</a:t>
          </a:r>
          <a:endParaRPr lang="en-PK" sz="1200" b="1" kern="1200" dirty="0"/>
        </a:p>
      </dsp:txBody>
      <dsp:txXfrm>
        <a:off x="588144" y="2152747"/>
        <a:ext cx="1050342" cy="105034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275" cy="4967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862" y="0"/>
            <a:ext cx="2946275" cy="496751"/>
          </a:xfrm>
          <a:prstGeom prst="rect">
            <a:avLst/>
          </a:prstGeom>
        </p:spPr>
        <p:txBody>
          <a:bodyPr vert="horz" lIns="91440" tIns="45720" rIns="91440" bIns="45720" rtlCol="0"/>
          <a:lstStyle>
            <a:lvl1pPr algn="r">
              <a:defRPr sz="1200"/>
            </a:lvl1pPr>
          </a:lstStyle>
          <a:p>
            <a:fld id="{ECAECC9E-7A96-404A-8EF1-BB9ABCF827DC}" type="datetime1">
              <a:rPr lang="en-US" smtClean="0"/>
              <a:t>6/15/2025</a:t>
            </a:fld>
            <a:endParaRPr lang="en-US"/>
          </a:p>
        </p:txBody>
      </p:sp>
      <p:sp>
        <p:nvSpPr>
          <p:cNvPr id="4" name="Footer Placeholder 3"/>
          <p:cNvSpPr>
            <a:spLocks noGrp="1"/>
          </p:cNvSpPr>
          <p:nvPr>
            <p:ph type="ftr" sz="quarter" idx="2"/>
          </p:nvPr>
        </p:nvSpPr>
        <p:spPr>
          <a:xfrm>
            <a:off x="0" y="9429779"/>
            <a:ext cx="2946275" cy="4967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862" y="9429779"/>
            <a:ext cx="2946275" cy="496751"/>
          </a:xfrm>
          <a:prstGeom prst="rect">
            <a:avLst/>
          </a:prstGeom>
        </p:spPr>
        <p:txBody>
          <a:bodyPr vert="horz" lIns="91440" tIns="45720" rIns="91440" bIns="45720" rtlCol="0" anchor="b"/>
          <a:lstStyle>
            <a:lvl1pPr algn="r">
              <a:defRPr sz="1200"/>
            </a:lvl1pPr>
          </a:lstStyle>
          <a:p>
            <a:fld id="{B46CF8A4-2111-4901-9937-4B1ADFAC4F20}" type="slidenum">
              <a:rPr lang="en-US" smtClean="0"/>
              <a:pPr/>
              <a:t>‹#›</a:t>
            </a:fld>
            <a:endParaRPr lang="en-US"/>
          </a:p>
        </p:txBody>
      </p:sp>
    </p:spTree>
    <p:extLst>
      <p:ext uri="{BB962C8B-B14F-4D97-AF65-F5344CB8AC3E}">
        <p14:creationId xmlns:p14="http://schemas.microsoft.com/office/powerpoint/2010/main" val="34069391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3177" tIns="46589" rIns="93177" bIns="46589" rtlCol="0"/>
          <a:lstStyle>
            <a:lvl1pPr algn="r">
              <a:defRPr sz="1200"/>
            </a:lvl1pPr>
          </a:lstStyle>
          <a:p>
            <a:fld id="{3058B545-56C8-4AA0-8AB6-AAB503FD1A8F}" type="datetime1">
              <a:rPr lang="en-US" smtClean="0"/>
              <a:t>6/15/2025</a:t>
            </a:fld>
            <a:endParaRPr 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3177" tIns="46589" rIns="93177" bIns="46589" rtlCol="0" anchor="b"/>
          <a:lstStyle>
            <a:lvl1pPr algn="r">
              <a:defRPr sz="1200"/>
            </a:lvl1pPr>
          </a:lstStyle>
          <a:p>
            <a:fld id="{9B8BB72F-B177-4733-AC69-EBD0223E536A}" type="slidenum">
              <a:rPr lang="en-US" smtClean="0"/>
              <a:pPr/>
              <a:t>‹#›</a:t>
            </a:fld>
            <a:endParaRPr lang="en-US" dirty="0"/>
          </a:p>
        </p:txBody>
      </p:sp>
    </p:spTree>
    <p:extLst>
      <p:ext uri="{BB962C8B-B14F-4D97-AF65-F5344CB8AC3E}">
        <p14:creationId xmlns:p14="http://schemas.microsoft.com/office/powerpoint/2010/main" val="66791643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B5FCF-3C60-B69E-009D-F21DF64EF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0CA6E-5C6C-7CA4-7C19-EB0C10BF1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5F832-9281-F337-BFD0-9663F76B5F1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19D85E5-7340-0388-E977-0B8A14B55A88}"/>
              </a:ext>
            </a:extLst>
          </p:cNvPr>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a:extLst>
              <a:ext uri="{FF2B5EF4-FFF2-40B4-BE49-F238E27FC236}">
                <a16:creationId xmlns:a16="http://schemas.microsoft.com/office/drawing/2014/main" id="{0F9E1B0E-89BF-D796-4DD3-16455AFA7615}"/>
              </a:ext>
            </a:extLst>
          </p:cNvPr>
          <p:cNvSpPr>
            <a:spLocks noGrp="1"/>
          </p:cNvSpPr>
          <p:nvPr>
            <p:ph type="sldNum" sz="quarter" idx="5"/>
          </p:nvPr>
        </p:nvSpPr>
        <p:spPr/>
        <p:txBody>
          <a:bodyPr/>
          <a:lstStyle/>
          <a:p>
            <a:fld id="{9B8BB72F-B177-4733-AC69-EBD0223E536A}" type="slidenum">
              <a:rPr lang="en-US" smtClean="0"/>
              <a:pPr/>
              <a:t>1</a:t>
            </a:fld>
            <a:endParaRPr lang="en-US" dirty="0"/>
          </a:p>
        </p:txBody>
      </p:sp>
    </p:spTree>
    <p:extLst>
      <p:ext uri="{BB962C8B-B14F-4D97-AF65-F5344CB8AC3E}">
        <p14:creationId xmlns:p14="http://schemas.microsoft.com/office/powerpoint/2010/main" val="1866140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65881-F0B8-4E6C-A384-5AD8E1E7066E}" type="slidenum">
              <a:rPr lang="en-US" smtClean="0"/>
              <a:t>18</a:t>
            </a:fld>
            <a:endParaRPr lang="en-US"/>
          </a:p>
        </p:txBody>
      </p:sp>
    </p:spTree>
    <p:extLst>
      <p:ext uri="{BB962C8B-B14F-4D97-AF65-F5344CB8AC3E}">
        <p14:creationId xmlns:p14="http://schemas.microsoft.com/office/powerpoint/2010/main" val="161221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p:cNvSpPr>
            <a:spLocks noGrp="1"/>
          </p:cNvSpPr>
          <p:nvPr>
            <p:ph type="sldNum" sz="quarter" idx="5"/>
          </p:nvPr>
        </p:nvSpPr>
        <p:spPr/>
        <p:txBody>
          <a:bodyPr/>
          <a:lstStyle/>
          <a:p>
            <a:fld id="{9B8BB72F-B177-4733-AC69-EBD0223E536A}" type="slidenum">
              <a:rPr lang="en-US" smtClean="0"/>
              <a:pPr/>
              <a:t>19</a:t>
            </a:fld>
            <a:endParaRPr lang="en-US" dirty="0"/>
          </a:p>
        </p:txBody>
      </p:sp>
    </p:spTree>
    <p:extLst>
      <p:ext uri="{BB962C8B-B14F-4D97-AF65-F5344CB8AC3E}">
        <p14:creationId xmlns:p14="http://schemas.microsoft.com/office/powerpoint/2010/main" val="102009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p:cNvSpPr>
            <a:spLocks noGrp="1"/>
          </p:cNvSpPr>
          <p:nvPr>
            <p:ph type="sldNum" sz="quarter" idx="5"/>
          </p:nvPr>
        </p:nvSpPr>
        <p:spPr/>
        <p:txBody>
          <a:bodyPr/>
          <a:lstStyle/>
          <a:p>
            <a:fld id="{9B8BB72F-B177-4733-AC69-EBD0223E536A}" type="slidenum">
              <a:rPr lang="en-US" smtClean="0"/>
              <a:pPr/>
              <a:t>20</a:t>
            </a:fld>
            <a:endParaRPr lang="en-US" dirty="0"/>
          </a:p>
        </p:txBody>
      </p:sp>
    </p:spTree>
    <p:extLst>
      <p:ext uri="{BB962C8B-B14F-4D97-AF65-F5344CB8AC3E}">
        <p14:creationId xmlns:p14="http://schemas.microsoft.com/office/powerpoint/2010/main" val="237587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p:cNvSpPr>
            <a:spLocks noGrp="1"/>
          </p:cNvSpPr>
          <p:nvPr>
            <p:ph type="sldNum" sz="quarter" idx="5"/>
          </p:nvPr>
        </p:nvSpPr>
        <p:spPr/>
        <p:txBody>
          <a:bodyPr/>
          <a:lstStyle/>
          <a:p>
            <a:fld id="{9B8BB72F-B177-4733-AC69-EBD0223E536A}" type="slidenum">
              <a:rPr lang="en-US" smtClean="0"/>
              <a:pPr/>
              <a:t>21</a:t>
            </a:fld>
            <a:endParaRPr lang="en-US" dirty="0"/>
          </a:p>
        </p:txBody>
      </p:sp>
    </p:spTree>
    <p:extLst>
      <p:ext uri="{BB962C8B-B14F-4D97-AF65-F5344CB8AC3E}">
        <p14:creationId xmlns:p14="http://schemas.microsoft.com/office/powerpoint/2010/main" val="2489522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531C3-4960-923E-4A80-E60E55912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0383C-420B-6069-316E-AC04396E9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75BDD-B737-3AF1-F708-F5A9F504C09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7636D3CA-84BD-7E1E-67F7-333C736561B7}"/>
              </a:ext>
            </a:extLst>
          </p:cNvPr>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a:extLst>
              <a:ext uri="{FF2B5EF4-FFF2-40B4-BE49-F238E27FC236}">
                <a16:creationId xmlns:a16="http://schemas.microsoft.com/office/drawing/2014/main" id="{4287D1D4-85A3-831F-0E02-954F983C2DB8}"/>
              </a:ext>
            </a:extLst>
          </p:cNvPr>
          <p:cNvSpPr>
            <a:spLocks noGrp="1"/>
          </p:cNvSpPr>
          <p:nvPr>
            <p:ph type="sldNum" sz="quarter" idx="5"/>
          </p:nvPr>
        </p:nvSpPr>
        <p:spPr/>
        <p:txBody>
          <a:bodyPr/>
          <a:lstStyle/>
          <a:p>
            <a:fld id="{9B8BB72F-B177-4733-AC69-EBD0223E536A}" type="slidenum">
              <a:rPr lang="en-US" smtClean="0"/>
              <a:pPr/>
              <a:t>22</a:t>
            </a:fld>
            <a:endParaRPr lang="en-US" dirty="0"/>
          </a:p>
        </p:txBody>
      </p:sp>
    </p:spTree>
    <p:extLst>
      <p:ext uri="{BB962C8B-B14F-4D97-AF65-F5344CB8AC3E}">
        <p14:creationId xmlns:p14="http://schemas.microsoft.com/office/powerpoint/2010/main" val="140752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IN"/>
          </a:p>
        </p:txBody>
      </p:sp>
      <p:sp>
        <p:nvSpPr>
          <p:cNvPr id="109572" name="Header Placeholder 3"/>
          <p:cNvSpPr>
            <a:spLocks noGrp="1"/>
          </p:cNvSpPr>
          <p:nvPr>
            <p:ph type="hdr" sz="quarter"/>
          </p:nvPr>
        </p:nvSpPr>
        <p:spPr>
          <a:noFill/>
        </p:spPr>
        <p:txBody>
          <a:bodyPr/>
          <a:lstStyle/>
          <a:p>
            <a:r>
              <a:rPr lang="en-US"/>
              <a:t>AutoSoft Dynamics (Pvt) Ltd</a:t>
            </a:r>
          </a:p>
        </p:txBody>
      </p:sp>
      <p:sp>
        <p:nvSpPr>
          <p:cNvPr id="109573" name="Slide Number Placeholder 4"/>
          <p:cNvSpPr>
            <a:spLocks noGrp="1"/>
          </p:cNvSpPr>
          <p:nvPr>
            <p:ph type="sldNum" sz="quarter" idx="5"/>
          </p:nvPr>
        </p:nvSpPr>
        <p:spPr>
          <a:noFill/>
        </p:spPr>
        <p:txBody>
          <a:bodyPr/>
          <a:lstStyle/>
          <a:p>
            <a:fld id="{335052E7-EE53-4AFE-B3BB-E330FE750277}" type="slidenum">
              <a:rPr lang="en-US" smtClean="0"/>
              <a:pPr/>
              <a:t>23</a:t>
            </a:fld>
            <a:endParaRPr lang="en-US"/>
          </a:p>
        </p:txBody>
      </p:sp>
      <p:sp>
        <p:nvSpPr>
          <p:cNvPr id="2" name="Date Placeholder 1"/>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45334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B72F-B177-4733-AC69-EBD0223E536A}" type="slidenum">
              <a:rPr lang="en-US" smtClean="0"/>
              <a:pPr/>
              <a:t>24</a:t>
            </a:fld>
            <a:endParaRPr lang="en-US" dirty="0"/>
          </a:p>
        </p:txBody>
      </p:sp>
    </p:spTree>
    <p:extLst>
      <p:ext uri="{BB962C8B-B14F-4D97-AF65-F5344CB8AC3E}">
        <p14:creationId xmlns:p14="http://schemas.microsoft.com/office/powerpoint/2010/main" val="2497080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59589-8D18-7B9D-4D4A-D1772122CE87}"/>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1897978-B0A6-EF46-FC05-26C3EF9C7B78}"/>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6BA07655-1110-2C27-EAE4-21C55FF153FF}"/>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F54C9FAE-40A3-BA3B-9551-688F461C506E}"/>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8CCCE0D5-BC52-0C7E-88EA-3F57D60D17FF}"/>
              </a:ext>
            </a:extLst>
          </p:cNvPr>
          <p:cNvSpPr>
            <a:spLocks noGrp="1"/>
          </p:cNvSpPr>
          <p:nvPr>
            <p:ph type="sldNum" sz="quarter" idx="5"/>
          </p:nvPr>
        </p:nvSpPr>
        <p:spPr>
          <a:noFill/>
        </p:spPr>
        <p:txBody>
          <a:bodyPr/>
          <a:lstStyle/>
          <a:p>
            <a:fld id="{335052E7-EE53-4AFE-B3BB-E330FE750277}" type="slidenum">
              <a:rPr lang="en-US" smtClean="0"/>
              <a:pPr/>
              <a:t>25</a:t>
            </a:fld>
            <a:endParaRPr lang="en-US"/>
          </a:p>
        </p:txBody>
      </p:sp>
      <p:sp>
        <p:nvSpPr>
          <p:cNvPr id="2" name="Date Placeholder 1">
            <a:extLst>
              <a:ext uri="{FF2B5EF4-FFF2-40B4-BE49-F238E27FC236}">
                <a16:creationId xmlns:a16="http://schemas.microsoft.com/office/drawing/2014/main" id="{9C38997F-2654-DED6-28FB-04F52C69CD63}"/>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1651118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7347-87BA-06D1-A778-9FB9BE1A3B7E}"/>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BE46E292-CEF0-567D-D7EF-E9F820875932}"/>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687AAD94-C011-723F-A5EF-0218C1CC5259}"/>
              </a:ext>
            </a:extLst>
          </p:cNvPr>
          <p:cNvSpPr>
            <a:spLocks noGrp="1"/>
          </p:cNvSpPr>
          <p:nvPr>
            <p:ph type="body" idx="1"/>
          </p:nvPr>
        </p:nvSpPr>
        <p:spPr>
          <a:noFill/>
          <a:ln/>
        </p:spPr>
        <p:txBody>
          <a:bodyPr/>
          <a:lstStyle/>
          <a:p>
            <a:endParaRPr lang="en-IN" dirty="0"/>
          </a:p>
        </p:txBody>
      </p:sp>
      <p:sp>
        <p:nvSpPr>
          <p:cNvPr id="109572" name="Header Placeholder 3">
            <a:extLst>
              <a:ext uri="{FF2B5EF4-FFF2-40B4-BE49-F238E27FC236}">
                <a16:creationId xmlns:a16="http://schemas.microsoft.com/office/drawing/2014/main" id="{B17013ED-EE4C-8F45-BC3E-87A3E44524CF}"/>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DD518C00-DB7B-108C-EC5D-7EEC8A69581C}"/>
              </a:ext>
            </a:extLst>
          </p:cNvPr>
          <p:cNvSpPr>
            <a:spLocks noGrp="1"/>
          </p:cNvSpPr>
          <p:nvPr>
            <p:ph type="sldNum" sz="quarter" idx="5"/>
          </p:nvPr>
        </p:nvSpPr>
        <p:spPr>
          <a:noFill/>
        </p:spPr>
        <p:txBody>
          <a:bodyPr/>
          <a:lstStyle/>
          <a:p>
            <a:fld id="{335052E7-EE53-4AFE-B3BB-E330FE750277}" type="slidenum">
              <a:rPr lang="en-US" smtClean="0"/>
              <a:pPr/>
              <a:t>26</a:t>
            </a:fld>
            <a:endParaRPr lang="en-US"/>
          </a:p>
        </p:txBody>
      </p:sp>
      <p:sp>
        <p:nvSpPr>
          <p:cNvPr id="2" name="Date Placeholder 1">
            <a:extLst>
              <a:ext uri="{FF2B5EF4-FFF2-40B4-BE49-F238E27FC236}">
                <a16:creationId xmlns:a16="http://schemas.microsoft.com/office/drawing/2014/main" id="{869A0278-3EE7-4181-3E2B-7A971F47814A}"/>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38969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27547-52AA-A131-66B1-0363E9094A84}"/>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65F1D48B-C14A-4F07-7C45-24764D0606FF}"/>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699F090F-02DE-6732-925C-165B1FB2D001}"/>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F43BC0E8-E89C-91BE-DF82-E282027EDC75}"/>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3BB0EBF1-AA85-2034-DA51-560933E2BE06}"/>
              </a:ext>
            </a:extLst>
          </p:cNvPr>
          <p:cNvSpPr>
            <a:spLocks noGrp="1"/>
          </p:cNvSpPr>
          <p:nvPr>
            <p:ph type="sldNum" sz="quarter" idx="5"/>
          </p:nvPr>
        </p:nvSpPr>
        <p:spPr>
          <a:noFill/>
        </p:spPr>
        <p:txBody>
          <a:bodyPr/>
          <a:lstStyle/>
          <a:p>
            <a:fld id="{335052E7-EE53-4AFE-B3BB-E330FE750277}" type="slidenum">
              <a:rPr lang="en-US" smtClean="0"/>
              <a:pPr/>
              <a:t>27</a:t>
            </a:fld>
            <a:endParaRPr lang="en-US"/>
          </a:p>
        </p:txBody>
      </p:sp>
      <p:sp>
        <p:nvSpPr>
          <p:cNvPr id="2" name="Date Placeholder 1">
            <a:extLst>
              <a:ext uri="{FF2B5EF4-FFF2-40B4-BE49-F238E27FC236}">
                <a16:creationId xmlns:a16="http://schemas.microsoft.com/office/drawing/2014/main" id="{4A862F5A-9798-A225-962E-9FD5F6018C30}"/>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48526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p:cNvSpPr>
            <a:spLocks noGrp="1"/>
          </p:cNvSpPr>
          <p:nvPr>
            <p:ph type="sldNum" sz="quarter" idx="5"/>
          </p:nvPr>
        </p:nvSpPr>
        <p:spPr/>
        <p:txBody>
          <a:bodyPr/>
          <a:lstStyle/>
          <a:p>
            <a:fld id="{9B8BB72F-B177-4733-AC69-EBD0223E536A}" type="slidenum">
              <a:rPr lang="en-US" smtClean="0"/>
              <a:pPr/>
              <a:t>2</a:t>
            </a:fld>
            <a:endParaRPr lang="en-US" dirty="0"/>
          </a:p>
        </p:txBody>
      </p:sp>
    </p:spTree>
    <p:extLst>
      <p:ext uri="{BB962C8B-B14F-4D97-AF65-F5344CB8AC3E}">
        <p14:creationId xmlns:p14="http://schemas.microsoft.com/office/powerpoint/2010/main" val="4110235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5D85-1220-0639-F24D-56A478C0DD55}"/>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154CF731-4C17-E7E8-9146-ECFBBC0BAD9E}"/>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91B661C-B3AE-81CD-9F3B-6D240D446733}"/>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596E3AE4-4D61-FA3C-0A6C-BD0D337C7941}"/>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11A48246-C0A3-75F5-2D8D-C4F07A2F934A}"/>
              </a:ext>
            </a:extLst>
          </p:cNvPr>
          <p:cNvSpPr>
            <a:spLocks noGrp="1"/>
          </p:cNvSpPr>
          <p:nvPr>
            <p:ph type="sldNum" sz="quarter" idx="5"/>
          </p:nvPr>
        </p:nvSpPr>
        <p:spPr>
          <a:noFill/>
        </p:spPr>
        <p:txBody>
          <a:bodyPr/>
          <a:lstStyle/>
          <a:p>
            <a:fld id="{335052E7-EE53-4AFE-B3BB-E330FE750277}" type="slidenum">
              <a:rPr lang="en-US" smtClean="0"/>
              <a:pPr/>
              <a:t>28</a:t>
            </a:fld>
            <a:endParaRPr lang="en-US"/>
          </a:p>
        </p:txBody>
      </p:sp>
      <p:sp>
        <p:nvSpPr>
          <p:cNvPr id="2" name="Date Placeholder 1">
            <a:extLst>
              <a:ext uri="{FF2B5EF4-FFF2-40B4-BE49-F238E27FC236}">
                <a16:creationId xmlns:a16="http://schemas.microsoft.com/office/drawing/2014/main" id="{DBB4A03F-7C55-F6B8-7955-CB28EEB5893A}"/>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568449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9CC9-4243-29DC-7B57-021AEF13C5FC}"/>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2D7B24C5-DCC0-D727-97A5-038445EA98E4}"/>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85D81FD8-B767-88AC-329B-ACD9E2B77F95}"/>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D9CA9C4A-0566-86A4-1D09-C08C51123842}"/>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B71452FE-D126-BF34-4B96-EF1C7D9B8506}"/>
              </a:ext>
            </a:extLst>
          </p:cNvPr>
          <p:cNvSpPr>
            <a:spLocks noGrp="1"/>
          </p:cNvSpPr>
          <p:nvPr>
            <p:ph type="sldNum" sz="quarter" idx="5"/>
          </p:nvPr>
        </p:nvSpPr>
        <p:spPr>
          <a:noFill/>
        </p:spPr>
        <p:txBody>
          <a:bodyPr/>
          <a:lstStyle/>
          <a:p>
            <a:fld id="{335052E7-EE53-4AFE-B3BB-E330FE750277}" type="slidenum">
              <a:rPr lang="en-US" smtClean="0"/>
              <a:pPr/>
              <a:t>29</a:t>
            </a:fld>
            <a:endParaRPr lang="en-US"/>
          </a:p>
        </p:txBody>
      </p:sp>
      <p:sp>
        <p:nvSpPr>
          <p:cNvPr id="2" name="Date Placeholder 1">
            <a:extLst>
              <a:ext uri="{FF2B5EF4-FFF2-40B4-BE49-F238E27FC236}">
                <a16:creationId xmlns:a16="http://schemas.microsoft.com/office/drawing/2014/main" id="{4B3DA965-9FF6-3A56-4AD2-B20587A6F7DB}"/>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494352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9FAA-6929-76DB-7C14-97D3DEB01EBC}"/>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F0EE9541-1BB9-C8D6-947F-630E31DF0712}"/>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F57DF615-4F3A-5C77-04DB-0927411B9720}"/>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979E5B7E-0260-9239-7722-1E5149A08ABD}"/>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974DC805-6F58-CA84-148E-F98BB6521669}"/>
              </a:ext>
            </a:extLst>
          </p:cNvPr>
          <p:cNvSpPr>
            <a:spLocks noGrp="1"/>
          </p:cNvSpPr>
          <p:nvPr>
            <p:ph type="sldNum" sz="quarter" idx="5"/>
          </p:nvPr>
        </p:nvSpPr>
        <p:spPr>
          <a:noFill/>
        </p:spPr>
        <p:txBody>
          <a:bodyPr/>
          <a:lstStyle/>
          <a:p>
            <a:fld id="{335052E7-EE53-4AFE-B3BB-E330FE750277}" type="slidenum">
              <a:rPr lang="en-US" smtClean="0"/>
              <a:pPr/>
              <a:t>30</a:t>
            </a:fld>
            <a:endParaRPr lang="en-US"/>
          </a:p>
        </p:txBody>
      </p:sp>
      <p:sp>
        <p:nvSpPr>
          <p:cNvPr id="2" name="Date Placeholder 1">
            <a:extLst>
              <a:ext uri="{FF2B5EF4-FFF2-40B4-BE49-F238E27FC236}">
                <a16:creationId xmlns:a16="http://schemas.microsoft.com/office/drawing/2014/main" id="{7E34D492-E892-3468-0822-0D9C6C3DE0E8}"/>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2087091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7744-7DCF-3806-B6A5-64099B767968}"/>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7BCACB28-7DF2-5601-3518-7694A998940D}"/>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579F9E4D-6445-F80F-070F-B783DEBED4DE}"/>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01ADAB63-C68E-CCA1-DF94-090BB909BAD7}"/>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B64DE020-820A-4380-D08E-C9BDDFDEA314}"/>
              </a:ext>
            </a:extLst>
          </p:cNvPr>
          <p:cNvSpPr>
            <a:spLocks noGrp="1"/>
          </p:cNvSpPr>
          <p:nvPr>
            <p:ph type="sldNum" sz="quarter" idx="5"/>
          </p:nvPr>
        </p:nvSpPr>
        <p:spPr>
          <a:noFill/>
        </p:spPr>
        <p:txBody>
          <a:bodyPr/>
          <a:lstStyle/>
          <a:p>
            <a:fld id="{335052E7-EE53-4AFE-B3BB-E330FE750277}" type="slidenum">
              <a:rPr lang="en-US" smtClean="0"/>
              <a:pPr/>
              <a:t>31</a:t>
            </a:fld>
            <a:endParaRPr lang="en-US"/>
          </a:p>
        </p:txBody>
      </p:sp>
      <p:sp>
        <p:nvSpPr>
          <p:cNvPr id="2" name="Date Placeholder 1">
            <a:extLst>
              <a:ext uri="{FF2B5EF4-FFF2-40B4-BE49-F238E27FC236}">
                <a16:creationId xmlns:a16="http://schemas.microsoft.com/office/drawing/2014/main" id="{37597E4B-6F01-9986-590B-A75F7B90F696}"/>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1293144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C0C6E-BA44-CD8F-FD9D-D1A627E16E2D}"/>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E4768FFF-5894-C71A-5BA2-4D82C570B3C2}"/>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B6542619-FA40-B1E1-9896-D9F614A8D023}"/>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90302EA4-4234-3243-F97A-03BA60F1ECBD}"/>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BFD8914F-F5AE-A3A3-C856-1CDDC49EE246}"/>
              </a:ext>
            </a:extLst>
          </p:cNvPr>
          <p:cNvSpPr>
            <a:spLocks noGrp="1"/>
          </p:cNvSpPr>
          <p:nvPr>
            <p:ph type="sldNum" sz="quarter" idx="5"/>
          </p:nvPr>
        </p:nvSpPr>
        <p:spPr>
          <a:noFill/>
        </p:spPr>
        <p:txBody>
          <a:bodyPr/>
          <a:lstStyle/>
          <a:p>
            <a:fld id="{335052E7-EE53-4AFE-B3BB-E330FE750277}" type="slidenum">
              <a:rPr lang="en-US" smtClean="0"/>
              <a:pPr/>
              <a:t>32</a:t>
            </a:fld>
            <a:endParaRPr lang="en-US"/>
          </a:p>
        </p:txBody>
      </p:sp>
      <p:sp>
        <p:nvSpPr>
          <p:cNvPr id="2" name="Date Placeholder 1">
            <a:extLst>
              <a:ext uri="{FF2B5EF4-FFF2-40B4-BE49-F238E27FC236}">
                <a16:creationId xmlns:a16="http://schemas.microsoft.com/office/drawing/2014/main" id="{6C39691C-4423-195A-2972-4AD7F76E1292}"/>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2165993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4930-8C0D-11A7-CA01-8D57581A20B0}"/>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B9762C3B-EB31-E61F-C5FA-C7769DE7A42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B0D755EC-E016-258F-CFB8-6BD8A898DF58}"/>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BA111EA4-B522-27F3-D835-0CFBE3C62DAC}"/>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D54E0F10-972D-86BD-3E02-38EDB887E2AF}"/>
              </a:ext>
            </a:extLst>
          </p:cNvPr>
          <p:cNvSpPr>
            <a:spLocks noGrp="1"/>
          </p:cNvSpPr>
          <p:nvPr>
            <p:ph type="sldNum" sz="quarter" idx="5"/>
          </p:nvPr>
        </p:nvSpPr>
        <p:spPr>
          <a:noFill/>
        </p:spPr>
        <p:txBody>
          <a:bodyPr/>
          <a:lstStyle/>
          <a:p>
            <a:fld id="{335052E7-EE53-4AFE-B3BB-E330FE750277}" type="slidenum">
              <a:rPr lang="en-US" smtClean="0"/>
              <a:pPr/>
              <a:t>33</a:t>
            </a:fld>
            <a:endParaRPr lang="en-US"/>
          </a:p>
        </p:txBody>
      </p:sp>
      <p:sp>
        <p:nvSpPr>
          <p:cNvPr id="2" name="Date Placeholder 1">
            <a:extLst>
              <a:ext uri="{FF2B5EF4-FFF2-40B4-BE49-F238E27FC236}">
                <a16:creationId xmlns:a16="http://schemas.microsoft.com/office/drawing/2014/main" id="{A21B753D-EC45-D1DC-AA5E-7A02692BC83C}"/>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417262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7CBD-3AF9-010E-85EE-1AC651758B69}"/>
            </a:ext>
          </a:extLst>
        </p:cNvPr>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CA124E4-C5C6-434D-6554-28BAC2D3FDA0}"/>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CBE3FAD0-34F7-2D37-5976-07107DB2B286}"/>
              </a:ext>
            </a:extLst>
          </p:cNvPr>
          <p:cNvSpPr>
            <a:spLocks noGrp="1"/>
          </p:cNvSpPr>
          <p:nvPr>
            <p:ph type="body" idx="1"/>
          </p:nvPr>
        </p:nvSpPr>
        <p:spPr>
          <a:noFill/>
          <a:ln/>
        </p:spPr>
        <p:txBody>
          <a:bodyPr/>
          <a:lstStyle/>
          <a:p>
            <a:endParaRPr lang="en-IN"/>
          </a:p>
        </p:txBody>
      </p:sp>
      <p:sp>
        <p:nvSpPr>
          <p:cNvPr id="109572" name="Header Placeholder 3">
            <a:extLst>
              <a:ext uri="{FF2B5EF4-FFF2-40B4-BE49-F238E27FC236}">
                <a16:creationId xmlns:a16="http://schemas.microsoft.com/office/drawing/2014/main" id="{22F7975E-3E8A-FAE6-1753-CF112F896F0F}"/>
              </a:ext>
            </a:extLst>
          </p:cNvPr>
          <p:cNvSpPr>
            <a:spLocks noGrp="1"/>
          </p:cNvSpPr>
          <p:nvPr>
            <p:ph type="hdr" sz="quarter"/>
          </p:nvPr>
        </p:nvSpPr>
        <p:spPr>
          <a:noFill/>
        </p:spPr>
        <p:txBody>
          <a:bodyPr/>
          <a:lstStyle/>
          <a:p>
            <a:r>
              <a:rPr lang="en-US"/>
              <a:t>AutoSoft Dynamics (Pvt) Ltd</a:t>
            </a:r>
          </a:p>
        </p:txBody>
      </p:sp>
      <p:sp>
        <p:nvSpPr>
          <p:cNvPr id="109573" name="Slide Number Placeholder 4">
            <a:extLst>
              <a:ext uri="{FF2B5EF4-FFF2-40B4-BE49-F238E27FC236}">
                <a16:creationId xmlns:a16="http://schemas.microsoft.com/office/drawing/2014/main" id="{13EAE6C5-B353-FF8C-0762-D7F9123CE8E3}"/>
              </a:ext>
            </a:extLst>
          </p:cNvPr>
          <p:cNvSpPr>
            <a:spLocks noGrp="1"/>
          </p:cNvSpPr>
          <p:nvPr>
            <p:ph type="sldNum" sz="quarter" idx="5"/>
          </p:nvPr>
        </p:nvSpPr>
        <p:spPr>
          <a:noFill/>
        </p:spPr>
        <p:txBody>
          <a:bodyPr/>
          <a:lstStyle/>
          <a:p>
            <a:fld id="{335052E7-EE53-4AFE-B3BB-E330FE750277}" type="slidenum">
              <a:rPr lang="en-US" smtClean="0"/>
              <a:pPr/>
              <a:t>34</a:t>
            </a:fld>
            <a:endParaRPr lang="en-US"/>
          </a:p>
        </p:txBody>
      </p:sp>
      <p:sp>
        <p:nvSpPr>
          <p:cNvPr id="2" name="Date Placeholder 1">
            <a:extLst>
              <a:ext uri="{FF2B5EF4-FFF2-40B4-BE49-F238E27FC236}">
                <a16:creationId xmlns:a16="http://schemas.microsoft.com/office/drawing/2014/main" id="{4C334BE7-2DED-5D5C-07BF-9EEDDDB2B3D2}"/>
              </a:ext>
            </a:extLst>
          </p:cNvPr>
          <p:cNvSpPr>
            <a:spLocks noGrp="1"/>
          </p:cNvSpPr>
          <p:nvPr>
            <p:ph type="dt" idx="10"/>
          </p:nvPr>
        </p:nvSpPr>
        <p:spPr/>
        <p:txBody>
          <a:bodyPr/>
          <a:lstStyle/>
          <a:p>
            <a:fld id="{9B4BE4D1-7AEE-4284-9803-AC93B806831F}" type="datetime1">
              <a:rPr lang="en-US" smtClean="0"/>
              <a:t>6/15/2025</a:t>
            </a:fld>
            <a:endParaRPr lang="en-US" dirty="0"/>
          </a:p>
        </p:txBody>
      </p:sp>
    </p:spTree>
    <p:extLst>
      <p:ext uri="{BB962C8B-B14F-4D97-AF65-F5344CB8AC3E}">
        <p14:creationId xmlns:p14="http://schemas.microsoft.com/office/powerpoint/2010/main" val="1634134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41D3E-BBF3-47F9-A3F9-67DF3B323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6C932-C3EF-9FA9-C945-3228A8EBB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06602-5FBC-FC00-CADA-F6830F2A65AA}"/>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468B6839-A57C-0F45-8BE4-2033959822E2}"/>
              </a:ext>
            </a:extLst>
          </p:cNvPr>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a:extLst>
              <a:ext uri="{FF2B5EF4-FFF2-40B4-BE49-F238E27FC236}">
                <a16:creationId xmlns:a16="http://schemas.microsoft.com/office/drawing/2014/main" id="{E7325BBD-A6D6-06C2-9AD1-6B27765DAA22}"/>
              </a:ext>
            </a:extLst>
          </p:cNvPr>
          <p:cNvSpPr>
            <a:spLocks noGrp="1"/>
          </p:cNvSpPr>
          <p:nvPr>
            <p:ph type="sldNum" sz="quarter" idx="5"/>
          </p:nvPr>
        </p:nvSpPr>
        <p:spPr/>
        <p:txBody>
          <a:bodyPr/>
          <a:lstStyle/>
          <a:p>
            <a:fld id="{9B8BB72F-B177-4733-AC69-EBD0223E536A}" type="slidenum">
              <a:rPr lang="en-US" smtClean="0"/>
              <a:pPr/>
              <a:t>36</a:t>
            </a:fld>
            <a:endParaRPr lang="en-US" dirty="0"/>
          </a:p>
        </p:txBody>
      </p:sp>
    </p:spTree>
    <p:extLst>
      <p:ext uri="{BB962C8B-B14F-4D97-AF65-F5344CB8AC3E}">
        <p14:creationId xmlns:p14="http://schemas.microsoft.com/office/powerpoint/2010/main" val="223731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B4E11-F65A-B8C8-237B-CA4405D30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37B6D-04A4-2F8E-FBE8-442D6F5F987A}"/>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04B5A56D-0C06-FC38-EA85-F6566318A1D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6C04F4EF-2D0E-907B-615F-54FCFE14CBD7}"/>
              </a:ext>
            </a:extLst>
          </p:cNvPr>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a:extLst>
              <a:ext uri="{FF2B5EF4-FFF2-40B4-BE49-F238E27FC236}">
                <a16:creationId xmlns:a16="http://schemas.microsoft.com/office/drawing/2014/main" id="{90998E90-0DBB-CC73-9BFD-8E045FE3954A}"/>
              </a:ext>
            </a:extLst>
          </p:cNvPr>
          <p:cNvSpPr>
            <a:spLocks noGrp="1"/>
          </p:cNvSpPr>
          <p:nvPr>
            <p:ph type="sldNum" sz="quarter" idx="5"/>
          </p:nvPr>
        </p:nvSpPr>
        <p:spPr/>
        <p:txBody>
          <a:bodyPr/>
          <a:lstStyle/>
          <a:p>
            <a:fld id="{9B8BB72F-B177-4733-AC69-EBD0223E536A}" type="slidenum">
              <a:rPr lang="en-US" smtClean="0"/>
              <a:pPr/>
              <a:t>4</a:t>
            </a:fld>
            <a:endParaRPr lang="en-US" dirty="0"/>
          </a:p>
        </p:txBody>
      </p:sp>
    </p:spTree>
    <p:extLst>
      <p:ext uri="{BB962C8B-B14F-4D97-AF65-F5344CB8AC3E}">
        <p14:creationId xmlns:p14="http://schemas.microsoft.com/office/powerpoint/2010/main" val="125949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dirty="0"/>
              <a:t>AutoSoft has customers within the Middle East, Asia and Africa. </a:t>
            </a:r>
          </a:p>
          <a:p>
            <a:endParaRPr lang="en-US" sz="1200" dirty="0"/>
          </a:p>
          <a:p>
            <a:r>
              <a:rPr lang="en-US" sz="1200" kern="1200" dirty="0">
                <a:solidFill>
                  <a:schemeClr val="tx1"/>
                </a:solidFill>
                <a:effectLst/>
                <a:latin typeface="+mn-lt"/>
                <a:ea typeface="+mn-ea"/>
                <a:cs typeface="+mn-cs"/>
              </a:rPr>
              <a:t>In Pakista</a:t>
            </a:r>
            <a:r>
              <a:rPr lang="en-US" dirty="0"/>
              <a:t>n AutoSoft is playing a vital role to create financial inclusion with its solutions and holds 34% of the market comprising of not just small but also larger financial institutions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45 Sec</a:t>
            </a:r>
            <a:endParaRPr lang="en-GB" sz="1200" baseline="0" dirty="0">
              <a:solidFill>
                <a:srgbClr val="FF0000"/>
              </a:solidFill>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1977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5F93C-F17C-12AB-E70B-2F3129697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CF209-222E-5081-75A0-84403D7CC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240DB-C137-DC10-1DB6-108A389E57FB}"/>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9F656452-C20D-D98E-D805-AA9CFA7AD047}"/>
              </a:ext>
            </a:extLst>
          </p:cNvPr>
          <p:cNvSpPr>
            <a:spLocks noGrp="1"/>
          </p:cNvSpPr>
          <p:nvPr>
            <p:ph type="dt" idx="1"/>
          </p:nvPr>
        </p:nvSpPr>
        <p:spPr/>
        <p:txBody>
          <a:bodyPr/>
          <a:lstStyle/>
          <a:p>
            <a:fld id="{3058B545-56C8-4AA0-8AB6-AAB503FD1A8F}" type="datetime1">
              <a:rPr lang="en-US" smtClean="0"/>
              <a:t>6/15/2025</a:t>
            </a:fld>
            <a:endParaRPr lang="en-US" dirty="0"/>
          </a:p>
        </p:txBody>
      </p:sp>
      <p:sp>
        <p:nvSpPr>
          <p:cNvPr id="5" name="Slide Number Placeholder 4">
            <a:extLst>
              <a:ext uri="{FF2B5EF4-FFF2-40B4-BE49-F238E27FC236}">
                <a16:creationId xmlns:a16="http://schemas.microsoft.com/office/drawing/2014/main" id="{B6806189-B14C-DA9F-C1A7-9C42AA565B8D}"/>
              </a:ext>
            </a:extLst>
          </p:cNvPr>
          <p:cNvSpPr>
            <a:spLocks noGrp="1"/>
          </p:cNvSpPr>
          <p:nvPr>
            <p:ph type="sldNum" sz="quarter" idx="5"/>
          </p:nvPr>
        </p:nvSpPr>
        <p:spPr/>
        <p:txBody>
          <a:bodyPr/>
          <a:lstStyle/>
          <a:p>
            <a:fld id="{9B8BB72F-B177-4733-AC69-EBD0223E536A}" type="slidenum">
              <a:rPr lang="en-US" smtClean="0"/>
              <a:pPr/>
              <a:t>12</a:t>
            </a:fld>
            <a:endParaRPr lang="en-US" dirty="0"/>
          </a:p>
        </p:txBody>
      </p:sp>
    </p:spTree>
    <p:extLst>
      <p:ext uri="{BB962C8B-B14F-4D97-AF65-F5344CB8AC3E}">
        <p14:creationId xmlns:p14="http://schemas.microsoft.com/office/powerpoint/2010/main" val="121860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3650-23BF-D9C7-CC6F-2850EF34D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63309-EF17-0AFF-9088-C817827DE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AAFEF-4A92-68AA-30EE-4B53F8F77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60BD54-A974-4388-6E11-114A09B70E9D}"/>
              </a:ext>
            </a:extLst>
          </p:cNvPr>
          <p:cNvSpPr>
            <a:spLocks noGrp="1"/>
          </p:cNvSpPr>
          <p:nvPr>
            <p:ph type="sldNum" sz="quarter" idx="5"/>
          </p:nvPr>
        </p:nvSpPr>
        <p:spPr/>
        <p:txBody>
          <a:bodyPr/>
          <a:lstStyle/>
          <a:p>
            <a:fld id="{E7565881-F0B8-4E6C-A384-5AD8E1E7066E}" type="slidenum">
              <a:rPr lang="en-US" smtClean="0"/>
              <a:t>13</a:t>
            </a:fld>
            <a:endParaRPr lang="en-US"/>
          </a:p>
        </p:txBody>
      </p:sp>
    </p:spTree>
    <p:extLst>
      <p:ext uri="{BB962C8B-B14F-4D97-AF65-F5344CB8AC3E}">
        <p14:creationId xmlns:p14="http://schemas.microsoft.com/office/powerpoint/2010/main" val="305401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dirty="0">
              <a:latin typeface="Arial" panose="020B0604020202020204" pitchFamily="34" charset="0"/>
            </a:endParaRPr>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Tahoma" panose="020B0604030504040204" pitchFamily="34" charset="0"/>
              </a:defRPr>
            </a:lvl1pPr>
            <a:lvl2pPr marL="742950" indent="-285750" defTabSz="915988">
              <a:defRPr>
                <a:solidFill>
                  <a:schemeClr val="tx1"/>
                </a:solidFill>
                <a:latin typeface="Tahoma" panose="020B0604030504040204" pitchFamily="34" charset="0"/>
              </a:defRPr>
            </a:lvl2pPr>
            <a:lvl3pPr marL="1143000" indent="-228600" defTabSz="915988">
              <a:defRPr>
                <a:solidFill>
                  <a:schemeClr val="tx1"/>
                </a:solidFill>
                <a:latin typeface="Tahoma" panose="020B0604030504040204" pitchFamily="34" charset="0"/>
              </a:defRPr>
            </a:lvl3pPr>
            <a:lvl4pPr marL="1600200" indent="-228600" defTabSz="915988">
              <a:defRPr>
                <a:solidFill>
                  <a:schemeClr val="tx1"/>
                </a:solidFill>
                <a:latin typeface="Tahoma" panose="020B0604030504040204" pitchFamily="34" charset="0"/>
              </a:defRPr>
            </a:lvl4pPr>
            <a:lvl5pPr marL="2057400" indent="-228600" defTabSz="915988">
              <a:defRPr>
                <a:solidFill>
                  <a:schemeClr val="tx1"/>
                </a:solidFill>
                <a:latin typeface="Tahoma" panose="020B0604030504040204" pitchFamily="34" charset="0"/>
              </a:defRPr>
            </a:lvl5pPr>
            <a:lvl6pPr marL="2514600" indent="-228600" defTabSz="915988" eaLnBrk="0" fontAlgn="base" hangingPunct="0">
              <a:spcBef>
                <a:spcPct val="0"/>
              </a:spcBef>
              <a:spcAft>
                <a:spcPct val="0"/>
              </a:spcAft>
              <a:defRPr>
                <a:solidFill>
                  <a:schemeClr val="tx1"/>
                </a:solidFill>
                <a:latin typeface="Tahoma" panose="020B0604030504040204" pitchFamily="34" charset="0"/>
              </a:defRPr>
            </a:lvl6pPr>
            <a:lvl7pPr marL="2971800" indent="-228600" defTabSz="915988" eaLnBrk="0" fontAlgn="base" hangingPunct="0">
              <a:spcBef>
                <a:spcPct val="0"/>
              </a:spcBef>
              <a:spcAft>
                <a:spcPct val="0"/>
              </a:spcAft>
              <a:defRPr>
                <a:solidFill>
                  <a:schemeClr val="tx1"/>
                </a:solidFill>
                <a:latin typeface="Tahoma" panose="020B0604030504040204" pitchFamily="34" charset="0"/>
              </a:defRPr>
            </a:lvl7pPr>
            <a:lvl8pPr marL="3429000" indent="-228600" defTabSz="915988" eaLnBrk="0" fontAlgn="base" hangingPunct="0">
              <a:spcBef>
                <a:spcPct val="0"/>
              </a:spcBef>
              <a:spcAft>
                <a:spcPct val="0"/>
              </a:spcAft>
              <a:defRPr>
                <a:solidFill>
                  <a:schemeClr val="tx1"/>
                </a:solidFill>
                <a:latin typeface="Tahoma" panose="020B0604030504040204" pitchFamily="34" charset="0"/>
              </a:defRPr>
            </a:lvl8pPr>
            <a:lvl9pPr marL="3886200" indent="-228600" defTabSz="915988" eaLnBrk="0" fontAlgn="base" hangingPunct="0">
              <a:spcBef>
                <a:spcPct val="0"/>
              </a:spcBef>
              <a:spcAft>
                <a:spcPct val="0"/>
              </a:spcAft>
              <a:defRPr>
                <a:solidFill>
                  <a:schemeClr val="tx1"/>
                </a:solidFill>
                <a:latin typeface="Tahoma" panose="020B0604030504040204" pitchFamily="34" charset="0"/>
              </a:defRPr>
            </a:lvl9pPr>
          </a:lstStyle>
          <a:p>
            <a:r>
              <a:rPr lang="en-US" altLang="en-US">
                <a:latin typeface="Arial" panose="020B0604020202020204" pitchFamily="34" charset="0"/>
              </a:rPr>
              <a:t>AutoSoft Dynamics (Pvt) Ltd</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a:solidFill>
                  <a:schemeClr val="tx1"/>
                </a:solidFill>
                <a:latin typeface="Tahoma" panose="020B0604030504040204" pitchFamily="34" charset="0"/>
              </a:defRPr>
            </a:lvl1pPr>
            <a:lvl2pPr marL="742950" indent="-285750" defTabSz="915988">
              <a:defRPr>
                <a:solidFill>
                  <a:schemeClr val="tx1"/>
                </a:solidFill>
                <a:latin typeface="Tahoma" panose="020B0604030504040204" pitchFamily="34" charset="0"/>
              </a:defRPr>
            </a:lvl2pPr>
            <a:lvl3pPr marL="1143000" indent="-228600" defTabSz="915988">
              <a:defRPr>
                <a:solidFill>
                  <a:schemeClr val="tx1"/>
                </a:solidFill>
                <a:latin typeface="Tahoma" panose="020B0604030504040204" pitchFamily="34" charset="0"/>
              </a:defRPr>
            </a:lvl3pPr>
            <a:lvl4pPr marL="1600200" indent="-228600" defTabSz="915988">
              <a:defRPr>
                <a:solidFill>
                  <a:schemeClr val="tx1"/>
                </a:solidFill>
                <a:latin typeface="Tahoma" panose="020B0604030504040204" pitchFamily="34" charset="0"/>
              </a:defRPr>
            </a:lvl4pPr>
            <a:lvl5pPr marL="2057400" indent="-228600" defTabSz="915988">
              <a:defRPr>
                <a:solidFill>
                  <a:schemeClr val="tx1"/>
                </a:solidFill>
                <a:latin typeface="Tahoma" panose="020B0604030504040204" pitchFamily="34" charset="0"/>
              </a:defRPr>
            </a:lvl5pPr>
            <a:lvl6pPr marL="2514600" indent="-228600" defTabSz="915988" eaLnBrk="0" fontAlgn="base" hangingPunct="0">
              <a:spcBef>
                <a:spcPct val="0"/>
              </a:spcBef>
              <a:spcAft>
                <a:spcPct val="0"/>
              </a:spcAft>
              <a:defRPr>
                <a:solidFill>
                  <a:schemeClr val="tx1"/>
                </a:solidFill>
                <a:latin typeface="Tahoma" panose="020B0604030504040204" pitchFamily="34" charset="0"/>
              </a:defRPr>
            </a:lvl6pPr>
            <a:lvl7pPr marL="2971800" indent="-228600" defTabSz="915988" eaLnBrk="0" fontAlgn="base" hangingPunct="0">
              <a:spcBef>
                <a:spcPct val="0"/>
              </a:spcBef>
              <a:spcAft>
                <a:spcPct val="0"/>
              </a:spcAft>
              <a:defRPr>
                <a:solidFill>
                  <a:schemeClr val="tx1"/>
                </a:solidFill>
                <a:latin typeface="Tahoma" panose="020B0604030504040204" pitchFamily="34" charset="0"/>
              </a:defRPr>
            </a:lvl7pPr>
            <a:lvl8pPr marL="3429000" indent="-228600" defTabSz="915988" eaLnBrk="0" fontAlgn="base" hangingPunct="0">
              <a:spcBef>
                <a:spcPct val="0"/>
              </a:spcBef>
              <a:spcAft>
                <a:spcPct val="0"/>
              </a:spcAft>
              <a:defRPr>
                <a:solidFill>
                  <a:schemeClr val="tx1"/>
                </a:solidFill>
                <a:latin typeface="Tahoma" panose="020B0604030504040204" pitchFamily="34" charset="0"/>
              </a:defRPr>
            </a:lvl8pPr>
            <a:lvl9pPr marL="3886200" indent="-228600" defTabSz="915988" eaLnBrk="0" fontAlgn="base" hangingPunct="0">
              <a:spcBef>
                <a:spcPct val="0"/>
              </a:spcBef>
              <a:spcAft>
                <a:spcPct val="0"/>
              </a:spcAft>
              <a:defRPr>
                <a:solidFill>
                  <a:schemeClr val="tx1"/>
                </a:solidFill>
                <a:latin typeface="Tahoma" panose="020B0604030504040204" pitchFamily="34" charset="0"/>
              </a:defRPr>
            </a:lvl9pPr>
          </a:lstStyle>
          <a:p>
            <a:fld id="{2CE96DAF-6986-4CDB-B7CA-82D5C4E1D73F}" type="slidenum">
              <a:rPr lang="en-US" altLang="en-US" smtClean="0">
                <a:latin typeface="Arial" panose="020B0604020202020204" pitchFamily="34" charset="0"/>
              </a:rPr>
              <a:pPr/>
              <a:t>14</a:t>
            </a:fld>
            <a:endParaRPr lang="en-US" altLang="en-US">
              <a:latin typeface="Arial" panose="020B0604020202020204" pitchFamily="34" charset="0"/>
            </a:endParaRPr>
          </a:p>
        </p:txBody>
      </p:sp>
    </p:spTree>
    <p:extLst>
      <p:ext uri="{BB962C8B-B14F-4D97-AF65-F5344CB8AC3E}">
        <p14:creationId xmlns:p14="http://schemas.microsoft.com/office/powerpoint/2010/main" val="2458486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0966-0477-D79B-CD8A-C55523FBC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7C506-F4F6-4515-0282-9BF845D95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841FB-EEA8-21EC-67F2-6574EBF680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1104DD-8441-8107-E952-DFA3D0E3AD6F}"/>
              </a:ext>
            </a:extLst>
          </p:cNvPr>
          <p:cNvSpPr>
            <a:spLocks noGrp="1"/>
          </p:cNvSpPr>
          <p:nvPr>
            <p:ph type="sldNum" sz="quarter" idx="5"/>
          </p:nvPr>
        </p:nvSpPr>
        <p:spPr/>
        <p:txBody>
          <a:bodyPr/>
          <a:lstStyle/>
          <a:p>
            <a:fld id="{E7565881-F0B8-4E6C-A384-5AD8E1E7066E}" type="slidenum">
              <a:rPr lang="en-US" smtClean="0"/>
              <a:t>15</a:t>
            </a:fld>
            <a:endParaRPr lang="en-US"/>
          </a:p>
        </p:txBody>
      </p:sp>
    </p:spTree>
    <p:extLst>
      <p:ext uri="{BB962C8B-B14F-4D97-AF65-F5344CB8AC3E}">
        <p14:creationId xmlns:p14="http://schemas.microsoft.com/office/powerpoint/2010/main" val="329492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565881-F0B8-4E6C-A384-5AD8E1E7066E}" type="slidenum">
              <a:rPr lang="en-US" smtClean="0"/>
              <a:t>17</a:t>
            </a:fld>
            <a:endParaRPr lang="en-US"/>
          </a:p>
        </p:txBody>
      </p:sp>
    </p:spTree>
    <p:extLst>
      <p:ext uri="{BB962C8B-B14F-4D97-AF65-F5344CB8AC3E}">
        <p14:creationId xmlns:p14="http://schemas.microsoft.com/office/powerpoint/2010/main" val="2647464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Correrct">
    <p:spTree>
      <p:nvGrpSpPr>
        <p:cNvPr id="1" name=""/>
        <p:cNvGrpSpPr/>
        <p:nvPr/>
      </p:nvGrpSpPr>
      <p:grpSpPr>
        <a:xfrm>
          <a:off x="0" y="0"/>
          <a:ext cx="0" cy="0"/>
          <a:chOff x="0" y="0"/>
          <a:chExt cx="0" cy="0"/>
        </a:xfrm>
      </p:grpSpPr>
      <p:sp>
        <p:nvSpPr>
          <p:cNvPr id="6" name="Title 1"/>
          <p:cNvSpPr>
            <a:spLocks noGrp="1"/>
          </p:cNvSpPr>
          <p:nvPr>
            <p:ph type="title"/>
          </p:nvPr>
        </p:nvSpPr>
        <p:spPr>
          <a:xfrm>
            <a:off x="162560" y="0"/>
            <a:ext cx="9997440" cy="868664"/>
          </a:xfrm>
          <a:prstGeom prst="rect">
            <a:avLst/>
          </a:prstGeom>
        </p:spPr>
        <p:txBody>
          <a:bodyPr/>
          <a:lstStyle>
            <a:lvl1pPr marL="53975" indent="0" algn="l">
              <a:defRPr sz="4000">
                <a:solidFill>
                  <a:schemeClr val="bg1">
                    <a:lumMod val="95000"/>
                  </a:schemeClr>
                </a:solidFill>
              </a:defRPr>
            </a:lvl1pPr>
            <a:extLst/>
          </a:lstStyle>
          <a:p>
            <a:r>
              <a:rPr lang="en-US"/>
              <a:t>Click to edit Master title style</a:t>
            </a:r>
            <a:endParaRPr lang="en-US" dirty="0"/>
          </a:p>
        </p:txBody>
      </p:sp>
      <p:sp>
        <p:nvSpPr>
          <p:cNvPr id="7" name="Content Placeholder 2"/>
          <p:cNvSpPr>
            <a:spLocks noGrp="1"/>
          </p:cNvSpPr>
          <p:nvPr>
            <p:ph idx="1"/>
          </p:nvPr>
        </p:nvSpPr>
        <p:spPr>
          <a:xfrm>
            <a:off x="285751" y="1285876"/>
            <a:ext cx="10858500" cy="4962525"/>
          </a:xfrm>
          <a:prstGeom prst="rect">
            <a:avLst/>
          </a:prstGeom>
        </p:spPr>
        <p:txBody>
          <a:bodyPr/>
          <a:lstStyle>
            <a:lvl1pPr>
              <a:buClr>
                <a:srgbClr val="AF0000"/>
              </a:buClr>
              <a:defRPr sz="3200">
                <a:solidFill>
                  <a:schemeClr val="accent1">
                    <a:lumMod val="75000"/>
                  </a:schemeClr>
                </a:solidFill>
              </a:defRPr>
            </a:lvl1pPr>
            <a:lvl2pPr>
              <a:buClr>
                <a:srgbClr val="AF0000"/>
              </a:buClr>
              <a:defRPr>
                <a:solidFill>
                  <a:schemeClr val="accent1">
                    <a:lumMod val="75000"/>
                  </a:schemeClr>
                </a:solidFill>
              </a:defRPr>
            </a:lvl2pPr>
            <a:lvl3pPr>
              <a:buClr>
                <a:srgbClr val="AF0000"/>
              </a:buClr>
              <a:defRPr>
                <a:solidFill>
                  <a:schemeClr val="accent1">
                    <a:lumMod val="75000"/>
                  </a:schemeClr>
                </a:solidFill>
              </a:defRPr>
            </a:lvl3pPr>
            <a:lvl4pPr>
              <a:buClr>
                <a:srgbClr val="AF0000"/>
              </a:buClr>
              <a:defRPr/>
            </a:lvl4pPr>
            <a:lvl5pPr>
              <a:buClr>
                <a:srgbClr val="AF0000"/>
              </a:buClr>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11589799" y="6553200"/>
            <a:ext cx="609599" cy="304800"/>
          </a:xfrm>
          <a:prstGeom prst="rect">
            <a:avLst/>
          </a:prstGeom>
        </p:spPr>
        <p:txBody>
          <a:bodyPr/>
          <a:lstStyle>
            <a:lvl1pPr>
              <a:defRPr sz="1200">
                <a:solidFill>
                  <a:schemeClr val="accent1">
                    <a:lumMod val="75000"/>
                  </a:schemeClr>
                </a:solidFill>
              </a:defRPr>
            </a:lvl1pPr>
          </a:lstStyle>
          <a:p>
            <a:fld id="{00CD7321-1AB8-499D-9F66-3889637534F7}"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p:cNvSpPr>
            <a:spLocks noGrp="1"/>
          </p:cNvSpPr>
          <p:nvPr>
            <p:ph type="title"/>
          </p:nvPr>
        </p:nvSpPr>
        <p:spPr>
          <a:xfrm>
            <a:off x="162560" y="0"/>
            <a:ext cx="9997440" cy="868664"/>
          </a:xfrm>
          <a:prstGeom prst="rect">
            <a:avLst/>
          </a:prstGeom>
        </p:spPr>
        <p:txBody>
          <a:bodyPr/>
          <a:lstStyle>
            <a:lvl1pPr marL="53975" indent="0" algn="l">
              <a:defRPr sz="4000">
                <a:solidFill>
                  <a:schemeClr val="bg1">
                    <a:lumMod val="95000"/>
                  </a:schemeClr>
                </a:solidFill>
              </a:defRPr>
            </a:lvl1pPr>
            <a:extLst/>
          </a:lstStyle>
          <a:p>
            <a:r>
              <a:rPr lang="en-US"/>
              <a:t>Click to edit Master title style</a:t>
            </a:r>
            <a:endParaRPr lang="en-US" dirty="0"/>
          </a:p>
        </p:txBody>
      </p:sp>
      <p:sp>
        <p:nvSpPr>
          <p:cNvPr id="8" name="Content Placeholder 2"/>
          <p:cNvSpPr>
            <a:spLocks noGrp="1"/>
          </p:cNvSpPr>
          <p:nvPr>
            <p:ph sz="half" idx="1"/>
          </p:nvPr>
        </p:nvSpPr>
        <p:spPr>
          <a:xfrm>
            <a:off x="711200" y="1447800"/>
            <a:ext cx="4876800" cy="4663440"/>
          </a:xfrm>
          <a:prstGeom prst="rect">
            <a:avLst/>
          </a:prstGeom>
        </p:spPr>
        <p:txBody>
          <a:bodyPr/>
          <a:lstStyle>
            <a:lvl1pPr>
              <a:buClr>
                <a:srgbClr val="AF0000"/>
              </a:buClr>
              <a:defRPr sz="2800"/>
            </a:lvl1pPr>
            <a:lvl2pPr>
              <a:buClr>
                <a:srgbClr val="AF0000"/>
              </a:buClr>
              <a:defRPr sz="2400"/>
            </a:lvl2pPr>
            <a:lvl3pPr>
              <a:buClr>
                <a:srgbClr val="AF0000"/>
              </a:buClr>
              <a:defRPr sz="2000"/>
            </a:lvl3pPr>
            <a:lvl4pPr>
              <a:buClr>
                <a:srgbClr val="AF0000"/>
              </a:buClr>
              <a:defRPr sz="1800"/>
            </a:lvl4pPr>
            <a:lvl5pPr>
              <a:buClr>
                <a:srgbClr val="AF0000"/>
              </a:buCl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2"/>
          </p:nvPr>
        </p:nvSpPr>
        <p:spPr>
          <a:xfrm>
            <a:off x="6299200" y="1447800"/>
            <a:ext cx="4876800" cy="4663440"/>
          </a:xfrm>
          <a:prstGeom prst="rect">
            <a:avLst/>
          </a:prstGeom>
        </p:spPr>
        <p:txBody>
          <a:bodyPr/>
          <a:lstStyle>
            <a:lvl1pPr>
              <a:buClr>
                <a:srgbClr val="AF0000"/>
              </a:buClr>
              <a:defRPr sz="2800"/>
            </a:lvl1pPr>
            <a:lvl2pPr>
              <a:buClr>
                <a:srgbClr val="AF0000"/>
              </a:buClr>
              <a:defRPr sz="2400"/>
            </a:lvl2pPr>
            <a:lvl3pPr>
              <a:buClr>
                <a:srgbClr val="AF0000"/>
              </a:buClr>
              <a:defRPr sz="2000"/>
            </a:lvl3pPr>
            <a:lvl4pPr>
              <a:buClr>
                <a:srgbClr val="AF0000"/>
              </a:buClr>
              <a:defRPr sz="1800"/>
            </a:lvl4pPr>
            <a:lvl5pPr>
              <a:buClr>
                <a:srgbClr val="AF0000"/>
              </a:buCl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8"/>
          <p:cNvSpPr>
            <a:spLocks noGrp="1"/>
          </p:cNvSpPr>
          <p:nvPr>
            <p:ph type="sldNum" sz="quarter" idx="4"/>
          </p:nvPr>
        </p:nvSpPr>
        <p:spPr>
          <a:xfrm>
            <a:off x="11578702" y="6553200"/>
            <a:ext cx="609599" cy="304800"/>
          </a:xfrm>
          <a:prstGeom prst="rect">
            <a:avLst/>
          </a:prstGeom>
        </p:spPr>
        <p:txBody>
          <a:bodyPr/>
          <a:lstStyle>
            <a:lvl1pPr>
              <a:defRPr sz="1200">
                <a:solidFill>
                  <a:schemeClr val="accent1">
                    <a:lumMod val="75000"/>
                  </a:schemeClr>
                </a:solidFill>
              </a:defRPr>
            </a:lvl1pPr>
          </a:lstStyle>
          <a:p>
            <a:fld id="{00CD7321-1AB8-499D-9F66-3889637534F7}"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62560" y="0"/>
            <a:ext cx="9997440" cy="762000"/>
          </a:xfrm>
          <a:prstGeom prst="rect">
            <a:avLst/>
          </a:prstGeom>
        </p:spPr>
        <p:txBody>
          <a:bodyPr/>
          <a:lstStyle>
            <a:lvl1pPr marL="53975" indent="0" algn="l">
              <a:defRPr sz="4000">
                <a:solidFill>
                  <a:schemeClr val="bg1">
                    <a:lumMod val="95000"/>
                  </a:schemeClr>
                </a:solidFill>
              </a:defRPr>
            </a:lvl1pPr>
            <a:extLst/>
          </a:lstStyle>
          <a:p>
            <a:r>
              <a:rPr lang="en-US"/>
              <a:t>Click to edit Master title style</a:t>
            </a:r>
            <a:endParaRPr lang="en-US" dirty="0"/>
          </a:p>
        </p:txBody>
      </p:sp>
      <p:sp>
        <p:nvSpPr>
          <p:cNvPr id="7" name="Slide Number Placeholder 8"/>
          <p:cNvSpPr>
            <a:spLocks noGrp="1"/>
          </p:cNvSpPr>
          <p:nvPr>
            <p:ph type="sldNum" sz="quarter" idx="4"/>
          </p:nvPr>
        </p:nvSpPr>
        <p:spPr>
          <a:xfrm>
            <a:off x="11582401" y="6553200"/>
            <a:ext cx="609599" cy="304800"/>
          </a:xfrm>
          <a:prstGeom prst="rect">
            <a:avLst/>
          </a:prstGeom>
        </p:spPr>
        <p:txBody>
          <a:bodyPr/>
          <a:lstStyle>
            <a:lvl1pPr>
              <a:defRPr sz="1200">
                <a:solidFill>
                  <a:schemeClr val="accent1">
                    <a:lumMod val="75000"/>
                  </a:schemeClr>
                </a:solidFill>
              </a:defRPr>
            </a:lvl1pPr>
          </a:lstStyle>
          <a:p>
            <a:fld id="{00CD7321-1AB8-499D-9F66-3889637534F7}"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711200" y="1447800"/>
            <a:ext cx="4876800" cy="4663440"/>
          </a:xfrm>
          <a:prstGeom prst="rect">
            <a:avLst/>
          </a:prstGeom>
        </p:spPr>
        <p:txBody>
          <a:bodyPr/>
          <a:lstStyle>
            <a:lvl1pPr>
              <a:buClr>
                <a:srgbClr val="385484"/>
              </a:buClr>
              <a:defRPr sz="2100">
                <a:solidFill>
                  <a:schemeClr val="tx1"/>
                </a:solidFill>
              </a:defRPr>
            </a:lvl1pPr>
            <a:lvl2pPr>
              <a:buClr>
                <a:srgbClr val="385484"/>
              </a:buClr>
              <a:defRPr sz="1800">
                <a:solidFill>
                  <a:schemeClr val="tx1"/>
                </a:solidFill>
              </a:defRPr>
            </a:lvl2pPr>
            <a:lvl3pPr>
              <a:buClr>
                <a:srgbClr val="385484"/>
              </a:buClr>
              <a:defRPr sz="1500">
                <a:solidFill>
                  <a:schemeClr val="tx1"/>
                </a:solidFill>
              </a:defRPr>
            </a:lvl3pPr>
            <a:lvl4pPr>
              <a:buClr>
                <a:srgbClr val="385484"/>
              </a:buClr>
              <a:defRPr sz="1350">
                <a:solidFill>
                  <a:schemeClr val="tx1"/>
                </a:solidFill>
              </a:defRPr>
            </a:lvl4pPr>
            <a:lvl5pPr>
              <a:buClr>
                <a:srgbClr val="385484"/>
              </a:buClr>
              <a:defRPr sz="1350">
                <a:solidFill>
                  <a:schemeClr val="tx1"/>
                </a:solidFill>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299200" y="1447800"/>
            <a:ext cx="4876800" cy="4663440"/>
          </a:xfrm>
          <a:prstGeom prst="rect">
            <a:avLst/>
          </a:prstGeom>
        </p:spPr>
        <p:txBody>
          <a:bodyPr/>
          <a:lstStyle>
            <a:lvl1pPr>
              <a:buClr>
                <a:srgbClr val="385484"/>
              </a:buClr>
              <a:defRPr sz="2100">
                <a:solidFill>
                  <a:schemeClr val="tx1"/>
                </a:solidFill>
              </a:defRPr>
            </a:lvl1pPr>
            <a:lvl2pPr>
              <a:buClr>
                <a:srgbClr val="385484"/>
              </a:buClr>
              <a:defRPr sz="1800">
                <a:solidFill>
                  <a:schemeClr val="tx1"/>
                </a:solidFill>
              </a:defRPr>
            </a:lvl2pPr>
            <a:lvl3pPr>
              <a:buClr>
                <a:srgbClr val="385484"/>
              </a:buClr>
              <a:defRPr sz="1500">
                <a:solidFill>
                  <a:schemeClr val="tx1"/>
                </a:solidFill>
              </a:defRPr>
            </a:lvl3pPr>
            <a:lvl4pPr>
              <a:buClr>
                <a:srgbClr val="385484"/>
              </a:buClr>
              <a:defRPr sz="1350">
                <a:solidFill>
                  <a:schemeClr val="tx1"/>
                </a:solidFill>
              </a:defRPr>
            </a:lvl4pPr>
            <a:lvl5pPr>
              <a:buClr>
                <a:srgbClr val="385484"/>
              </a:buClr>
              <a:defRPr sz="1350">
                <a:solidFill>
                  <a:schemeClr val="tx1"/>
                </a:solidFill>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8"/>
          <p:cNvSpPr>
            <a:spLocks noGrp="1"/>
          </p:cNvSpPr>
          <p:nvPr>
            <p:ph type="sldNum" sz="quarter" idx="4"/>
          </p:nvPr>
        </p:nvSpPr>
        <p:spPr>
          <a:xfrm>
            <a:off x="11575743" y="6553200"/>
            <a:ext cx="609599" cy="304800"/>
          </a:xfrm>
          <a:prstGeom prst="rect">
            <a:avLst/>
          </a:prstGeom>
        </p:spPr>
        <p:txBody>
          <a:bodyPr/>
          <a:lstStyle>
            <a:lvl1pPr>
              <a:defRPr sz="900">
                <a:solidFill>
                  <a:schemeClr val="accent1">
                    <a:lumMod val="75000"/>
                  </a:schemeClr>
                </a:solidFill>
              </a:defRPr>
            </a:lvl1pPr>
          </a:lstStyle>
          <a:p>
            <a:fld id="{00CD7321-1AB8-499D-9F66-3889637534F7}" type="slidenum">
              <a:rPr lang="en-US" smtClean="0"/>
              <a:pPr/>
              <a:t>‹#›</a:t>
            </a:fld>
            <a:endParaRPr lang="en-US" dirty="0"/>
          </a:p>
        </p:txBody>
      </p:sp>
    </p:spTree>
    <p:extLst>
      <p:ext uri="{BB962C8B-B14F-4D97-AF65-F5344CB8AC3E}">
        <p14:creationId xmlns:p14="http://schemas.microsoft.com/office/powerpoint/2010/main" val="30069342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itle 1"/>
          <p:cNvSpPr>
            <a:spLocks noGrp="1"/>
          </p:cNvSpPr>
          <p:nvPr>
            <p:ph type="title"/>
          </p:nvPr>
        </p:nvSpPr>
        <p:spPr>
          <a:xfrm>
            <a:off x="203200" y="0"/>
            <a:ext cx="9997440" cy="868664"/>
          </a:xfrm>
          <a:prstGeom prst="rect">
            <a:avLst/>
          </a:prstGeom>
        </p:spPr>
        <p:txBody>
          <a:bodyPr/>
          <a:lstStyle>
            <a:lvl1pPr>
              <a:defRPr lang="en-US" sz="4000" dirty="0">
                <a:solidFill>
                  <a:schemeClr val="bg1">
                    <a:lumMod val="95000"/>
                  </a:schemeClr>
                </a:solidFill>
              </a:defRPr>
            </a:lvl1pPr>
          </a:lstStyle>
          <a:p>
            <a:pPr marL="53975" lvl="0" indent="0"/>
            <a:r>
              <a:rPr lang="en-US" dirty="0"/>
              <a:t>Click to edit Master title style</a:t>
            </a:r>
          </a:p>
        </p:txBody>
      </p:sp>
    </p:spTree>
    <p:extLst>
      <p:ext uri="{BB962C8B-B14F-4D97-AF65-F5344CB8AC3E}">
        <p14:creationId xmlns:p14="http://schemas.microsoft.com/office/powerpoint/2010/main" val="354241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a:prstGeom prst="rect">
            <a:avLst/>
          </a:prstGeom>
        </p:spPr>
        <p:txBody>
          <a:bodyPr/>
          <a:lstStyle/>
          <a:p>
            <a:r>
              <a:rPr lang="en-US" dirty="0"/>
              <a:t>Click to edit Master title style</a:t>
            </a:r>
          </a:p>
        </p:txBody>
      </p:sp>
      <p:sp>
        <p:nvSpPr>
          <p:cNvPr id="3" name="Text Placeholder 2"/>
          <p:cNvSpPr>
            <a:spLocks noGrp="1"/>
          </p:cNvSpPr>
          <p:nvPr>
            <p:ph type="body" sz="half" idx="1"/>
          </p:nvPr>
        </p:nvSpPr>
        <p:spPr>
          <a:xfrm>
            <a:off x="609600" y="1905000"/>
            <a:ext cx="5384800" cy="4114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905000"/>
            <a:ext cx="5384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8"/>
          <p:cNvSpPr>
            <a:spLocks noGrp="1"/>
          </p:cNvSpPr>
          <p:nvPr>
            <p:ph type="sldNum" sz="quarter" idx="10"/>
          </p:nvPr>
        </p:nvSpPr>
        <p:spPr/>
        <p:txBody>
          <a:bodyPr/>
          <a:lstStyle>
            <a:lvl1pPr>
              <a:defRPr/>
            </a:lvl1pPr>
          </a:lstStyle>
          <a:p>
            <a:pPr>
              <a:defRPr/>
            </a:pPr>
            <a:fld id="{80375D87-21B1-421C-AA1D-3D538588AAB3}" type="slidenum">
              <a:rPr lang="en-US"/>
              <a:pPr>
                <a:defRPr/>
              </a:pPr>
              <a:t>‹#›</a:t>
            </a:fld>
            <a:endParaRPr lang="en-US"/>
          </a:p>
        </p:txBody>
      </p:sp>
    </p:spTree>
    <p:extLst>
      <p:ext uri="{BB962C8B-B14F-4D97-AF65-F5344CB8AC3E}">
        <p14:creationId xmlns:p14="http://schemas.microsoft.com/office/powerpoint/2010/main" val="14661261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13" name="Line 1030">
            <a:extLst>
              <a:ext uri="{FF2B5EF4-FFF2-40B4-BE49-F238E27FC236}">
                <a16:creationId xmlns:a16="http://schemas.microsoft.com/office/drawing/2014/main" id="{7B4ED9AB-DF86-CF05-AAB8-6C0DCBA9B4CC}"/>
              </a:ext>
            </a:extLst>
          </p:cNvPr>
          <p:cNvGrpSpPr>
            <a:grpSpLocks/>
          </p:cNvGrpSpPr>
          <p:nvPr userDrawn="1"/>
        </p:nvGrpSpPr>
        <p:grpSpPr bwMode="auto">
          <a:xfrm>
            <a:off x="1518256" y="6518276"/>
            <a:ext cx="10621433" cy="42863"/>
            <a:chOff x="707" y="4082"/>
            <a:chExt cx="1142293" cy="6493632"/>
          </a:xfrm>
        </p:grpSpPr>
        <p:pic>
          <p:nvPicPr>
            <p:cNvPr id="14" name="Line 1030">
              <a:extLst>
                <a:ext uri="{FF2B5EF4-FFF2-40B4-BE49-F238E27FC236}">
                  <a16:creationId xmlns:a16="http://schemas.microsoft.com/office/drawing/2014/main" id="{7E3DC395-F4B4-45FA-B52C-EDB7E9C37DC4}"/>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15" name="Text Box 15">
              <a:extLst>
                <a:ext uri="{FF2B5EF4-FFF2-40B4-BE49-F238E27FC236}">
                  <a16:creationId xmlns:a16="http://schemas.microsoft.com/office/drawing/2014/main" id="{EBE7EF0B-44C5-2434-ED68-98C1C44D023B}"/>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sp>
        <p:nvSpPr>
          <p:cNvPr id="16" name="Text Box 15">
            <a:extLst>
              <a:ext uri="{FF2B5EF4-FFF2-40B4-BE49-F238E27FC236}">
                <a16:creationId xmlns:a16="http://schemas.microsoft.com/office/drawing/2014/main" id="{C9935CB5-A81B-7B2F-9926-8B45E7F65CED}"/>
              </a:ext>
            </a:extLst>
          </p:cNvPr>
          <p:cNvSpPr txBox="1">
            <a:spLocks noChangeArrowheads="1" noChangeShapeType="1"/>
          </p:cNvSpPr>
          <p:nvPr userDrawn="1"/>
        </p:nvSpPr>
        <p:spPr bwMode="auto">
          <a:xfrm>
            <a:off x="31451" y="6491642"/>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nvGrpSpPr>
          <p:cNvPr id="17" name="Line 1030">
            <a:extLst>
              <a:ext uri="{FF2B5EF4-FFF2-40B4-BE49-F238E27FC236}">
                <a16:creationId xmlns:a16="http://schemas.microsoft.com/office/drawing/2014/main" id="{90587B69-6560-5AA3-58F3-DBBC14A00C3F}"/>
              </a:ext>
            </a:extLst>
          </p:cNvPr>
          <p:cNvGrpSpPr>
            <a:grpSpLocks/>
          </p:cNvGrpSpPr>
          <p:nvPr userDrawn="1"/>
        </p:nvGrpSpPr>
        <p:grpSpPr bwMode="auto">
          <a:xfrm>
            <a:off x="1517652" y="6518276"/>
            <a:ext cx="10621433" cy="42863"/>
            <a:chOff x="707" y="4082"/>
            <a:chExt cx="1142293" cy="6493632"/>
          </a:xfrm>
        </p:grpSpPr>
        <p:pic>
          <p:nvPicPr>
            <p:cNvPr id="18" name="Line 1030">
              <a:extLst>
                <a:ext uri="{FF2B5EF4-FFF2-40B4-BE49-F238E27FC236}">
                  <a16:creationId xmlns:a16="http://schemas.microsoft.com/office/drawing/2014/main" id="{1908A040-D095-BE5C-3807-E03AE2E4A217}"/>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19" name="Text Box 15">
              <a:extLst>
                <a:ext uri="{FF2B5EF4-FFF2-40B4-BE49-F238E27FC236}">
                  <a16:creationId xmlns:a16="http://schemas.microsoft.com/office/drawing/2014/main" id="{A99D212D-98EF-797E-296F-B204E903D95E}"/>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grpSp>
      <p:sp>
        <p:nvSpPr>
          <p:cNvPr id="20" name="Text Box 15">
            <a:extLst>
              <a:ext uri="{FF2B5EF4-FFF2-40B4-BE49-F238E27FC236}">
                <a16:creationId xmlns:a16="http://schemas.microsoft.com/office/drawing/2014/main" id="{5AA026A5-35F3-20EF-4DEB-C92D58381D18}"/>
              </a:ext>
            </a:extLst>
          </p:cNvPr>
          <p:cNvSpPr txBox="1">
            <a:spLocks noChangeArrowheads="1" noChangeShapeType="1"/>
          </p:cNvSpPr>
          <p:nvPr userDrawn="1"/>
        </p:nvSpPr>
        <p:spPr bwMode="auto">
          <a:xfrm>
            <a:off x="31751" y="6491288"/>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spTree>
    <p:extLst>
      <p:ext uri="{BB962C8B-B14F-4D97-AF65-F5344CB8AC3E}">
        <p14:creationId xmlns:p14="http://schemas.microsoft.com/office/powerpoint/2010/main" val="204447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13" name="Line 1030">
            <a:extLst>
              <a:ext uri="{FF2B5EF4-FFF2-40B4-BE49-F238E27FC236}">
                <a16:creationId xmlns:a16="http://schemas.microsoft.com/office/drawing/2014/main" id="{7B4ED9AB-DF86-CF05-AAB8-6C0DCBA9B4CC}"/>
              </a:ext>
            </a:extLst>
          </p:cNvPr>
          <p:cNvGrpSpPr>
            <a:grpSpLocks/>
          </p:cNvGrpSpPr>
          <p:nvPr userDrawn="1"/>
        </p:nvGrpSpPr>
        <p:grpSpPr bwMode="auto">
          <a:xfrm>
            <a:off x="1518256" y="6518276"/>
            <a:ext cx="10621433" cy="42863"/>
            <a:chOff x="707" y="4082"/>
            <a:chExt cx="1142293" cy="6493632"/>
          </a:xfrm>
        </p:grpSpPr>
        <p:pic>
          <p:nvPicPr>
            <p:cNvPr id="14" name="Line 1030">
              <a:extLst>
                <a:ext uri="{FF2B5EF4-FFF2-40B4-BE49-F238E27FC236}">
                  <a16:creationId xmlns:a16="http://schemas.microsoft.com/office/drawing/2014/main" id="{7E3DC395-F4B4-45FA-B52C-EDB7E9C37DC4}"/>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15" name="Text Box 15">
              <a:extLst>
                <a:ext uri="{FF2B5EF4-FFF2-40B4-BE49-F238E27FC236}">
                  <a16:creationId xmlns:a16="http://schemas.microsoft.com/office/drawing/2014/main" id="{EBE7EF0B-44C5-2434-ED68-98C1C44D023B}"/>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sp>
        <p:nvSpPr>
          <p:cNvPr id="16" name="Text Box 15">
            <a:extLst>
              <a:ext uri="{FF2B5EF4-FFF2-40B4-BE49-F238E27FC236}">
                <a16:creationId xmlns:a16="http://schemas.microsoft.com/office/drawing/2014/main" id="{C9935CB5-A81B-7B2F-9926-8B45E7F65CED}"/>
              </a:ext>
            </a:extLst>
          </p:cNvPr>
          <p:cNvSpPr txBox="1">
            <a:spLocks noChangeArrowheads="1" noChangeShapeType="1"/>
          </p:cNvSpPr>
          <p:nvPr userDrawn="1"/>
        </p:nvSpPr>
        <p:spPr bwMode="auto">
          <a:xfrm>
            <a:off x="31451" y="6491642"/>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nvGrpSpPr>
          <p:cNvPr id="17" name="Line 1030">
            <a:extLst>
              <a:ext uri="{FF2B5EF4-FFF2-40B4-BE49-F238E27FC236}">
                <a16:creationId xmlns:a16="http://schemas.microsoft.com/office/drawing/2014/main" id="{90587B69-6560-5AA3-58F3-DBBC14A00C3F}"/>
              </a:ext>
            </a:extLst>
          </p:cNvPr>
          <p:cNvGrpSpPr>
            <a:grpSpLocks/>
          </p:cNvGrpSpPr>
          <p:nvPr userDrawn="1"/>
        </p:nvGrpSpPr>
        <p:grpSpPr bwMode="auto">
          <a:xfrm>
            <a:off x="1517652" y="6518276"/>
            <a:ext cx="10621433" cy="42863"/>
            <a:chOff x="707" y="4082"/>
            <a:chExt cx="1142293" cy="6493632"/>
          </a:xfrm>
        </p:grpSpPr>
        <p:pic>
          <p:nvPicPr>
            <p:cNvPr id="18" name="Line 1030">
              <a:extLst>
                <a:ext uri="{FF2B5EF4-FFF2-40B4-BE49-F238E27FC236}">
                  <a16:creationId xmlns:a16="http://schemas.microsoft.com/office/drawing/2014/main" id="{1908A040-D095-BE5C-3807-E03AE2E4A217}"/>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19" name="Text Box 15">
              <a:extLst>
                <a:ext uri="{FF2B5EF4-FFF2-40B4-BE49-F238E27FC236}">
                  <a16:creationId xmlns:a16="http://schemas.microsoft.com/office/drawing/2014/main" id="{A99D212D-98EF-797E-296F-B204E903D95E}"/>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grpSp>
      <p:sp>
        <p:nvSpPr>
          <p:cNvPr id="20" name="Text Box 15">
            <a:extLst>
              <a:ext uri="{FF2B5EF4-FFF2-40B4-BE49-F238E27FC236}">
                <a16:creationId xmlns:a16="http://schemas.microsoft.com/office/drawing/2014/main" id="{5AA026A5-35F3-20EF-4DEB-C92D58381D18}"/>
              </a:ext>
            </a:extLst>
          </p:cNvPr>
          <p:cNvSpPr txBox="1">
            <a:spLocks noChangeArrowheads="1" noChangeShapeType="1"/>
          </p:cNvSpPr>
          <p:nvPr userDrawn="1"/>
        </p:nvSpPr>
        <p:spPr bwMode="auto">
          <a:xfrm>
            <a:off x="31751" y="6491288"/>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sp>
        <p:nvSpPr>
          <p:cNvPr id="2" name="Rectangle 3">
            <a:extLst>
              <a:ext uri="{FF2B5EF4-FFF2-40B4-BE49-F238E27FC236}">
                <a16:creationId xmlns:a16="http://schemas.microsoft.com/office/drawing/2014/main" id="{FE644BB8-79C6-E5F0-5764-8572FFB2D82A}"/>
              </a:ext>
            </a:extLst>
          </p:cNvPr>
          <p:cNvSpPr>
            <a:spLocks noChangeArrowheads="1"/>
          </p:cNvSpPr>
          <p:nvPr userDrawn="1"/>
        </p:nvSpPr>
        <p:spPr bwMode="auto">
          <a:xfrm>
            <a:off x="61384" y="31751"/>
            <a:ext cx="10225615" cy="676275"/>
          </a:xfrm>
          <a:prstGeom prst="rect">
            <a:avLst/>
          </a:prstGeom>
          <a:solidFill>
            <a:schemeClr val="accent1">
              <a:lumMod val="75000"/>
            </a:schemeClr>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chemeClr val="tx1"/>
              </a:solidFill>
              <a:latin typeface="Arial" pitchFamily="34" charset="0"/>
            </a:endParaRPr>
          </a:p>
        </p:txBody>
      </p:sp>
      <p:pic>
        <p:nvPicPr>
          <p:cNvPr id="3" name="Picture 2" descr="C:\Documents and Settings\Saadia\Desktop\Vcards\06-6B.gif">
            <a:hlinkClick r:id="" action="ppaction://hlinkshowjump?jump=firstslide"/>
            <a:extLst>
              <a:ext uri="{FF2B5EF4-FFF2-40B4-BE49-F238E27FC236}">
                <a16:creationId xmlns:a16="http://schemas.microsoft.com/office/drawing/2014/main" id="{B7293989-1BC5-E9A7-C910-1618273023CE}"/>
              </a:ext>
            </a:extLst>
          </p:cNvPr>
          <p:cNvPicPr/>
          <p:nvPr userDrawn="1"/>
        </p:nvPicPr>
        <p:blipFill>
          <a:blip r:embed="rId3" cstate="print"/>
          <a:srcRect l="3293" t="16350" r="3639" b="13308"/>
          <a:stretch>
            <a:fillRect/>
          </a:stretch>
        </p:blipFill>
        <p:spPr bwMode="auto">
          <a:xfrm>
            <a:off x="10363199" y="92076"/>
            <a:ext cx="1710267" cy="611186"/>
          </a:xfrm>
          <a:prstGeom prst="rect">
            <a:avLst/>
          </a:prstGeom>
          <a:noFill/>
          <a:ln w="9525">
            <a:noFill/>
            <a:miter lim="800000"/>
            <a:headEnd/>
            <a:tailEnd/>
          </a:ln>
        </p:spPr>
      </p:pic>
      <p:grpSp>
        <p:nvGrpSpPr>
          <p:cNvPr id="4" name="Line 1030">
            <a:extLst>
              <a:ext uri="{FF2B5EF4-FFF2-40B4-BE49-F238E27FC236}">
                <a16:creationId xmlns:a16="http://schemas.microsoft.com/office/drawing/2014/main" id="{59DADE34-2068-2A23-1E76-827EE4A52B51}"/>
              </a:ext>
            </a:extLst>
          </p:cNvPr>
          <p:cNvGrpSpPr>
            <a:grpSpLocks/>
          </p:cNvGrpSpPr>
          <p:nvPr userDrawn="1"/>
        </p:nvGrpSpPr>
        <p:grpSpPr bwMode="auto">
          <a:xfrm>
            <a:off x="61988" y="6457240"/>
            <a:ext cx="10621433" cy="42863"/>
            <a:chOff x="707" y="4082"/>
            <a:chExt cx="1142293" cy="6493632"/>
          </a:xfrm>
        </p:grpSpPr>
        <p:pic>
          <p:nvPicPr>
            <p:cNvPr id="5" name="Line 1030">
              <a:extLst>
                <a:ext uri="{FF2B5EF4-FFF2-40B4-BE49-F238E27FC236}">
                  <a16:creationId xmlns:a16="http://schemas.microsoft.com/office/drawing/2014/main" id="{1F9059B9-5E86-1210-054F-7D34E9417A65}"/>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6" name="Text Box 15">
              <a:extLst>
                <a:ext uri="{FF2B5EF4-FFF2-40B4-BE49-F238E27FC236}">
                  <a16:creationId xmlns:a16="http://schemas.microsoft.com/office/drawing/2014/main" id="{EF2B4E7C-82C1-191A-4A59-F4F2558F9A9C}"/>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sp>
        <p:nvSpPr>
          <p:cNvPr id="7" name="Slide Number Placeholder 8">
            <a:extLst>
              <a:ext uri="{FF2B5EF4-FFF2-40B4-BE49-F238E27FC236}">
                <a16:creationId xmlns:a16="http://schemas.microsoft.com/office/drawing/2014/main" id="{9F31B2BC-2CEB-96D0-BECB-F3F8E025D2F9}"/>
              </a:ext>
            </a:extLst>
          </p:cNvPr>
          <p:cNvSpPr>
            <a:spLocks noGrp="1"/>
          </p:cNvSpPr>
          <p:nvPr>
            <p:ph type="sldNum" sz="quarter" idx="4"/>
          </p:nvPr>
        </p:nvSpPr>
        <p:spPr>
          <a:xfrm>
            <a:off x="10126132" y="6480174"/>
            <a:ext cx="609599" cy="304800"/>
          </a:xfrm>
          <a:prstGeom prst="rect">
            <a:avLst/>
          </a:prstGeom>
        </p:spPr>
        <p:txBody>
          <a:bodyPr/>
          <a:lstStyle>
            <a:lvl1pPr>
              <a:defRPr sz="1200">
                <a:solidFill>
                  <a:schemeClr val="accent1">
                    <a:lumMod val="75000"/>
                  </a:schemeClr>
                </a:solidFill>
              </a:defRPr>
            </a:lvl1pPr>
          </a:lstStyle>
          <a:p>
            <a:fld id="{00CD7321-1AB8-499D-9F66-3889637534F7}" type="slidenum">
              <a:rPr lang="en-US" smtClean="0"/>
              <a:pPr/>
              <a:t>‹#›</a:t>
            </a:fld>
            <a:endParaRPr lang="en-US" dirty="0"/>
          </a:p>
        </p:txBody>
      </p:sp>
      <p:grpSp>
        <p:nvGrpSpPr>
          <p:cNvPr id="8" name="Line 1030">
            <a:extLst>
              <a:ext uri="{FF2B5EF4-FFF2-40B4-BE49-F238E27FC236}">
                <a16:creationId xmlns:a16="http://schemas.microsoft.com/office/drawing/2014/main" id="{8EEE013E-2041-F556-9081-E13C08A07A29}"/>
              </a:ext>
            </a:extLst>
          </p:cNvPr>
          <p:cNvGrpSpPr>
            <a:grpSpLocks/>
          </p:cNvGrpSpPr>
          <p:nvPr userDrawn="1"/>
        </p:nvGrpSpPr>
        <p:grpSpPr bwMode="auto">
          <a:xfrm>
            <a:off x="61384" y="6457240"/>
            <a:ext cx="10621433" cy="42863"/>
            <a:chOff x="707" y="4082"/>
            <a:chExt cx="1142293" cy="6493632"/>
          </a:xfrm>
        </p:grpSpPr>
        <p:pic>
          <p:nvPicPr>
            <p:cNvPr id="9" name="Line 1030">
              <a:extLst>
                <a:ext uri="{FF2B5EF4-FFF2-40B4-BE49-F238E27FC236}">
                  <a16:creationId xmlns:a16="http://schemas.microsoft.com/office/drawing/2014/main" id="{44AB2F96-7DCA-3170-FA8E-2CC70D94DA0D}"/>
                </a:ext>
              </a:extLst>
            </p:cNvPr>
            <p:cNvPicPr>
              <a:picLocks noChangeArrowheads="1"/>
            </p:cNvPicPr>
            <p:nvPr userDrawn="1"/>
          </p:nvPicPr>
          <p:blipFill>
            <a:blip r:embed="rId2"/>
            <a:srcRect/>
            <a:stretch>
              <a:fillRect/>
            </a:stretch>
          </p:blipFill>
          <p:spPr bwMode="auto">
            <a:xfrm>
              <a:off x="707" y="4082"/>
              <a:ext cx="5018" cy="27"/>
            </a:xfrm>
            <a:prstGeom prst="rect">
              <a:avLst/>
            </a:prstGeom>
            <a:noFill/>
            <a:ln w="9525">
              <a:noFill/>
              <a:miter lim="800000"/>
              <a:headEnd/>
              <a:tailEnd/>
            </a:ln>
          </p:spPr>
        </p:pic>
        <p:sp>
          <p:nvSpPr>
            <p:cNvPr id="10" name="Text Box 15">
              <a:extLst>
                <a:ext uri="{FF2B5EF4-FFF2-40B4-BE49-F238E27FC236}">
                  <a16:creationId xmlns:a16="http://schemas.microsoft.com/office/drawing/2014/main" id="{52033F03-F56A-396E-E353-CB27A1D3C506}"/>
                </a:ext>
              </a:extLst>
            </p:cNvPr>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grpSp>
      <p:sp>
        <p:nvSpPr>
          <p:cNvPr id="11" name="Rectangle 10">
            <a:extLst>
              <a:ext uri="{FF2B5EF4-FFF2-40B4-BE49-F238E27FC236}">
                <a16:creationId xmlns:a16="http://schemas.microsoft.com/office/drawing/2014/main" id="{E169A41F-4270-968D-1931-1C1239FE54C0}"/>
              </a:ext>
            </a:extLst>
          </p:cNvPr>
          <p:cNvSpPr/>
          <p:nvPr userDrawn="1"/>
        </p:nvSpPr>
        <p:spPr>
          <a:xfrm>
            <a:off x="3458632" y="6480174"/>
            <a:ext cx="2362200" cy="246221"/>
          </a:xfrm>
          <a:prstGeom prst="rect">
            <a:avLst/>
          </a:prstGeom>
        </p:spPr>
        <p:txBody>
          <a:bodyPr wrap="square">
            <a:spAutoFit/>
          </a:bodyPr>
          <a:lstStyle/>
          <a:p>
            <a:pPr algn="l" eaLnBrk="0" hangingPunct="0">
              <a:defRPr/>
            </a:pPr>
            <a:r>
              <a:rPr lang="en-US" sz="1000" dirty="0" err="1">
                <a:solidFill>
                  <a:schemeClr val="accent1">
                    <a:lumMod val="75000"/>
                  </a:schemeClr>
                </a:solidFill>
                <a:latin typeface="Gill Sans MT" pitchFamily="34" charset="0"/>
              </a:rPr>
              <a:t>AutoSoft</a:t>
            </a:r>
            <a:r>
              <a:rPr lang="en-US" sz="1000" dirty="0">
                <a:solidFill>
                  <a:schemeClr val="accent1">
                    <a:lumMod val="75000"/>
                  </a:schemeClr>
                </a:solidFill>
                <a:latin typeface="Gill Sans MT" pitchFamily="34" charset="0"/>
              </a:rPr>
              <a:t> Presentation Copyright </a:t>
            </a:r>
            <a:r>
              <a:rPr lang="en-US" sz="1000" kern="1200" dirty="0">
                <a:solidFill>
                  <a:schemeClr val="accent1">
                    <a:lumMod val="75000"/>
                  </a:schemeClr>
                </a:solidFill>
                <a:latin typeface="Gill Sans MT" pitchFamily="34" charset="0"/>
                <a:ea typeface="+mn-ea"/>
                <a:cs typeface="+mn-cs"/>
              </a:rPr>
              <a:t>©</a:t>
            </a:r>
            <a:r>
              <a:rPr lang="en-US" sz="1000" dirty="0">
                <a:solidFill>
                  <a:schemeClr val="accent1">
                    <a:lumMod val="75000"/>
                  </a:schemeClr>
                </a:solidFill>
                <a:latin typeface="Gill Sans MT" pitchFamily="34" charset="0"/>
              </a:rPr>
              <a:t> 2024</a:t>
            </a:r>
          </a:p>
        </p:txBody>
      </p:sp>
      <p:cxnSp>
        <p:nvCxnSpPr>
          <p:cNvPr id="12" name="Straight Connector 11">
            <a:extLst>
              <a:ext uri="{FF2B5EF4-FFF2-40B4-BE49-F238E27FC236}">
                <a16:creationId xmlns:a16="http://schemas.microsoft.com/office/drawing/2014/main" id="{7110569C-EDC7-F426-0590-F1A04733FC97}"/>
              </a:ext>
            </a:extLst>
          </p:cNvPr>
          <p:cNvCxnSpPr/>
          <p:nvPr userDrawn="1"/>
        </p:nvCxnSpPr>
        <p:spPr>
          <a:xfrm>
            <a:off x="0" y="6455652"/>
            <a:ext cx="12192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703DB35-A9A8-5B3D-1800-3ED967A7B4ED}"/>
              </a:ext>
            </a:extLst>
          </p:cNvPr>
          <p:cNvSpPr/>
          <p:nvPr userDrawn="1"/>
        </p:nvSpPr>
        <p:spPr>
          <a:xfrm>
            <a:off x="61384" y="6541210"/>
            <a:ext cx="3139016" cy="246221"/>
          </a:xfrm>
          <a:prstGeom prst="rect">
            <a:avLst/>
          </a:prstGeom>
        </p:spPr>
        <p:txBody>
          <a:bodyPr wrap="square">
            <a:spAutoFit/>
          </a:bodyPr>
          <a:lstStyle/>
          <a:p>
            <a:pPr marL="0" marR="0" indent="0" algn="l" defTabSz="914400" rtl="0" eaLnBrk="0" fontAlgn="base" latinLnBrk="0" hangingPunct="0">
              <a:lnSpc>
                <a:spcPct val="100000"/>
              </a:lnSpc>
              <a:spcBef>
                <a:spcPct val="0"/>
              </a:spcBef>
              <a:spcAft>
                <a:spcPts val="200"/>
              </a:spcAft>
              <a:buClrTx/>
              <a:buSzTx/>
              <a:buFontTx/>
              <a:buNone/>
              <a:tabLst/>
              <a:defRPr/>
            </a:pPr>
            <a:r>
              <a:rPr lang="en-US" sz="1000" dirty="0">
                <a:solidFill>
                  <a:schemeClr val="accent1">
                    <a:lumMod val="75000"/>
                  </a:schemeClr>
                </a:solidFill>
                <a:latin typeface="Gill Sans MT" pitchFamily="34" charset="0"/>
              </a:rPr>
              <a:t>Confidential - Do not Copy</a:t>
            </a:r>
          </a:p>
        </p:txBody>
      </p:sp>
      <p:sp>
        <p:nvSpPr>
          <p:cNvPr id="22" name="Title 1">
            <a:extLst>
              <a:ext uri="{FF2B5EF4-FFF2-40B4-BE49-F238E27FC236}">
                <a16:creationId xmlns:a16="http://schemas.microsoft.com/office/drawing/2014/main" id="{49766FA0-8F84-F84F-B1FF-F35363CA9FEB}"/>
              </a:ext>
            </a:extLst>
          </p:cNvPr>
          <p:cNvSpPr>
            <a:spLocks noGrp="1"/>
          </p:cNvSpPr>
          <p:nvPr>
            <p:ph type="title"/>
          </p:nvPr>
        </p:nvSpPr>
        <p:spPr>
          <a:xfrm>
            <a:off x="213360" y="7382"/>
            <a:ext cx="9997440" cy="762000"/>
          </a:xfrm>
          <a:prstGeom prst="rect">
            <a:avLst/>
          </a:prstGeom>
        </p:spPr>
        <p:txBody>
          <a:bodyPr/>
          <a:lstStyle>
            <a:lvl1pPr marL="53975" indent="0" algn="l">
              <a:defRPr sz="4000">
                <a:solidFill>
                  <a:schemeClr val="bg1">
                    <a:lumMod val="95000"/>
                  </a:schemeClr>
                </a:solidFill>
              </a:defRPr>
            </a:lvl1pPr>
            <a:extLst/>
          </a:lstStyle>
          <a:p>
            <a:r>
              <a:rPr lang="en-US" dirty="0"/>
              <a:t>Click to edit Master title style</a:t>
            </a:r>
          </a:p>
        </p:txBody>
      </p:sp>
    </p:spTree>
    <p:extLst>
      <p:ext uri="{BB962C8B-B14F-4D97-AF65-F5344CB8AC3E}">
        <p14:creationId xmlns:p14="http://schemas.microsoft.com/office/powerpoint/2010/main" val="1679940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62560" y="0"/>
            <a:ext cx="9997440" cy="762000"/>
          </a:xfrm>
          <a:prstGeom prst="rect">
            <a:avLst/>
          </a:prstGeom>
        </p:spPr>
        <p:txBody>
          <a:bodyPr/>
          <a:lstStyle>
            <a:lvl1pPr marL="53975" indent="0" algn="l">
              <a:defRPr sz="4000">
                <a:solidFill>
                  <a:schemeClr val="bg1">
                    <a:lumMod val="95000"/>
                  </a:schemeClr>
                </a:solidFill>
              </a:defRPr>
            </a:lvl1pPr>
            <a:extLst/>
          </a:lstStyle>
          <a:p>
            <a:r>
              <a:rPr lang="en-US" dirty="0"/>
              <a:t>Click to edit Master title style</a:t>
            </a:r>
          </a:p>
        </p:txBody>
      </p:sp>
      <p:sp>
        <p:nvSpPr>
          <p:cNvPr id="8" name="Slide Number Placeholder 8"/>
          <p:cNvSpPr>
            <a:spLocks noGrp="1"/>
          </p:cNvSpPr>
          <p:nvPr>
            <p:ph type="sldNum" sz="quarter" idx="10"/>
          </p:nvPr>
        </p:nvSpPr>
        <p:spPr>
          <a:xfrm>
            <a:off x="11480800" y="6435725"/>
            <a:ext cx="609600" cy="304800"/>
          </a:xfrm>
          <a:prstGeom prst="rect">
            <a:avLst/>
          </a:prstGeom>
        </p:spPr>
        <p:txBody>
          <a:bodyPr/>
          <a:lstStyle>
            <a:lvl1pPr>
              <a:defRPr/>
            </a:lvl1pPr>
          </a:lstStyle>
          <a:p>
            <a:pPr>
              <a:defRPr/>
            </a:pPr>
            <a:fld id="{990C5F44-90ED-4284-AED5-5ADA73FC15D9}" type="slidenum">
              <a:rPr lang="en-US"/>
              <a:pPr>
                <a:defRPr/>
              </a:pPr>
              <a:t>‹#›</a:t>
            </a:fld>
            <a:endParaRPr lang="en-US" dirty="0"/>
          </a:p>
        </p:txBody>
      </p:sp>
    </p:spTree>
    <p:extLst>
      <p:ext uri="{BB962C8B-B14F-4D97-AF65-F5344CB8AC3E}">
        <p14:creationId xmlns:p14="http://schemas.microsoft.com/office/powerpoint/2010/main" val="610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Line 1030"/>
          <p:cNvGrpSpPr>
            <a:grpSpLocks/>
          </p:cNvGrpSpPr>
          <p:nvPr userDrawn="1"/>
        </p:nvGrpSpPr>
        <p:grpSpPr bwMode="auto">
          <a:xfrm>
            <a:off x="1518256" y="6518276"/>
            <a:ext cx="10621433" cy="42863"/>
            <a:chOff x="707" y="4082"/>
            <a:chExt cx="1142293" cy="6493632"/>
          </a:xfrm>
        </p:grpSpPr>
        <p:pic>
          <p:nvPicPr>
            <p:cNvPr id="54" name="Line 1030"/>
            <p:cNvPicPr>
              <a:picLocks noChangeArrowheads="1"/>
            </p:cNvPicPr>
            <p:nvPr userDrawn="1"/>
          </p:nvPicPr>
          <p:blipFill>
            <a:blip r:embed="rId11"/>
            <a:srcRect/>
            <a:stretch>
              <a:fillRect/>
            </a:stretch>
          </p:blipFill>
          <p:spPr bwMode="auto">
            <a:xfrm>
              <a:off x="707" y="4082"/>
              <a:ext cx="5018" cy="27"/>
            </a:xfrm>
            <a:prstGeom prst="rect">
              <a:avLst/>
            </a:prstGeom>
            <a:noFill/>
            <a:ln w="9525">
              <a:noFill/>
              <a:miter lim="800000"/>
              <a:headEnd/>
              <a:tailEnd/>
            </a:ln>
          </p:spPr>
        </p:pic>
        <p:sp>
          <p:nvSpPr>
            <p:cNvPr id="55" name="Text Box 15"/>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grpSp>
      <p:sp>
        <p:nvSpPr>
          <p:cNvPr id="56" name="Text Box 15"/>
          <p:cNvSpPr txBox="1">
            <a:spLocks noChangeArrowheads="1" noChangeShapeType="1"/>
          </p:cNvSpPr>
          <p:nvPr userDrawn="1"/>
        </p:nvSpPr>
        <p:spPr bwMode="auto">
          <a:xfrm>
            <a:off x="31451" y="6491642"/>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dirty="0">
              <a:latin typeface="Gill Sans MT" pitchFamily="34" charset="0"/>
            </a:endParaRPr>
          </a:p>
        </p:txBody>
      </p:sp>
      <p:cxnSp>
        <p:nvCxnSpPr>
          <p:cNvPr id="61" name="Straight Connector 60"/>
          <p:cNvCxnSpPr/>
          <p:nvPr userDrawn="1"/>
        </p:nvCxnSpPr>
        <p:spPr>
          <a:xfrm>
            <a:off x="-20664" y="6513512"/>
            <a:ext cx="12192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6" name="Slide Number Placeholder 8"/>
          <p:cNvSpPr>
            <a:spLocks noGrp="1"/>
          </p:cNvSpPr>
          <p:nvPr>
            <p:ph type="sldNum" sz="quarter" idx="4"/>
          </p:nvPr>
        </p:nvSpPr>
        <p:spPr>
          <a:xfrm>
            <a:off x="11582400" y="6541210"/>
            <a:ext cx="609599" cy="304800"/>
          </a:xfrm>
          <a:prstGeom prst="rect">
            <a:avLst/>
          </a:prstGeom>
        </p:spPr>
        <p:txBody>
          <a:bodyPr/>
          <a:lstStyle>
            <a:lvl1pPr>
              <a:defRPr sz="1200">
                <a:solidFill>
                  <a:schemeClr val="accent1">
                    <a:lumMod val="75000"/>
                  </a:schemeClr>
                </a:solidFill>
              </a:defRPr>
            </a:lvl1pPr>
          </a:lstStyle>
          <a:p>
            <a:fld id="{00CD7321-1AB8-499D-9F66-3889637534F7}" type="slidenum">
              <a:rPr lang="en-US" smtClean="0"/>
              <a:pPr/>
              <a:t>‹#›</a:t>
            </a:fld>
            <a:endParaRPr lang="en-US" dirty="0"/>
          </a:p>
        </p:txBody>
      </p:sp>
      <p:grpSp>
        <p:nvGrpSpPr>
          <p:cNvPr id="67" name="Line 1030"/>
          <p:cNvGrpSpPr>
            <a:grpSpLocks/>
          </p:cNvGrpSpPr>
          <p:nvPr userDrawn="1"/>
        </p:nvGrpSpPr>
        <p:grpSpPr bwMode="auto">
          <a:xfrm>
            <a:off x="1517652" y="6518276"/>
            <a:ext cx="10621433" cy="42863"/>
            <a:chOff x="707" y="4082"/>
            <a:chExt cx="1142293" cy="6493632"/>
          </a:xfrm>
        </p:grpSpPr>
        <p:pic>
          <p:nvPicPr>
            <p:cNvPr id="68" name="Line 1030"/>
            <p:cNvPicPr>
              <a:picLocks noChangeArrowheads="1"/>
            </p:cNvPicPr>
            <p:nvPr userDrawn="1"/>
          </p:nvPicPr>
          <p:blipFill>
            <a:blip r:embed="rId11"/>
            <a:srcRect/>
            <a:stretch>
              <a:fillRect/>
            </a:stretch>
          </p:blipFill>
          <p:spPr bwMode="auto">
            <a:xfrm>
              <a:off x="707" y="4082"/>
              <a:ext cx="5018" cy="27"/>
            </a:xfrm>
            <a:prstGeom prst="rect">
              <a:avLst/>
            </a:prstGeom>
            <a:noFill/>
            <a:ln w="9525">
              <a:noFill/>
              <a:miter lim="800000"/>
              <a:headEnd/>
              <a:tailEnd/>
            </a:ln>
          </p:spPr>
        </p:pic>
        <p:sp>
          <p:nvSpPr>
            <p:cNvPr id="69" name="Text Box 15"/>
            <p:cNvSpPr txBox="1">
              <a:spLocks noChangeArrowheads="1" noChangeShapeType="1"/>
            </p:cNvSpPr>
            <p:nvPr/>
          </p:nvSpPr>
          <p:spPr bwMode="auto">
            <a:xfrm>
              <a:off x="1143000" y="6497714"/>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grpSp>
      <p:sp>
        <p:nvSpPr>
          <p:cNvPr id="70" name="Text Box 15"/>
          <p:cNvSpPr txBox="1">
            <a:spLocks noChangeArrowheads="1" noChangeShapeType="1"/>
          </p:cNvSpPr>
          <p:nvPr userDrawn="1"/>
        </p:nvSpPr>
        <p:spPr bwMode="auto">
          <a:xfrm>
            <a:off x="31751" y="6491288"/>
            <a:ext cx="0" cy="0"/>
          </a:xfrm>
          <a:prstGeom prst="rect">
            <a:avLst/>
          </a:prstGeom>
          <a:noFill/>
          <a:ln w="9525">
            <a:noFill/>
            <a:miter lim="800000"/>
            <a:headEnd/>
            <a:tailEnd/>
          </a:ln>
        </p:spPr>
        <p:txBody>
          <a:bodyPr lIns="92075" tIns="46038" rIns="92075" bIns="46038" anchor="ctr" anchorCtr="1"/>
          <a:lstStyle/>
          <a:p>
            <a:pPr algn="ctr" eaLnBrk="0" hangingPunct="0">
              <a:defRPr/>
            </a:pPr>
            <a:endParaRPr lang="en-GB" sz="1800">
              <a:latin typeface="Gill Sans MT" pitchFamily="34" charset="0"/>
            </a:endParaRPr>
          </a:p>
        </p:txBody>
      </p:sp>
      <p:sp>
        <p:nvSpPr>
          <p:cNvPr id="72" name="Rectangle 3"/>
          <p:cNvSpPr>
            <a:spLocks noChangeArrowheads="1"/>
          </p:cNvSpPr>
          <p:nvPr userDrawn="1"/>
        </p:nvSpPr>
        <p:spPr bwMode="auto">
          <a:xfrm>
            <a:off x="61384" y="31751"/>
            <a:ext cx="10225615" cy="676275"/>
          </a:xfrm>
          <a:prstGeom prst="rect">
            <a:avLst/>
          </a:prstGeom>
          <a:solidFill>
            <a:schemeClr val="accent1">
              <a:lumMod val="75000"/>
            </a:schemeClr>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schemeClr val="tx1"/>
              </a:solidFill>
              <a:latin typeface="Arial" pitchFamily="34" charset="0"/>
            </a:endParaRPr>
          </a:p>
        </p:txBody>
      </p:sp>
      <p:pic>
        <p:nvPicPr>
          <p:cNvPr id="74" name="Picture 73" descr="C:\Documents and Settings\Saadia\Desktop\Vcards\06-6B.gif">
            <a:hlinkClick r:id="" action="ppaction://hlinkshowjump?jump=firstslide"/>
          </p:cNvPr>
          <p:cNvPicPr/>
          <p:nvPr userDrawn="1"/>
        </p:nvPicPr>
        <p:blipFill>
          <a:blip r:embed="rId12" cstate="print"/>
          <a:srcRect l="3293" t="16350" r="3639" b="13308"/>
          <a:stretch>
            <a:fillRect/>
          </a:stretch>
        </p:blipFill>
        <p:spPr bwMode="auto">
          <a:xfrm>
            <a:off x="10363199" y="92076"/>
            <a:ext cx="1710267" cy="611186"/>
          </a:xfrm>
          <a:prstGeom prst="rect">
            <a:avLst/>
          </a:prstGeom>
          <a:noFill/>
          <a:ln w="9525">
            <a:noFill/>
            <a:miter lim="800000"/>
            <a:headEnd/>
            <a:tailEnd/>
          </a:ln>
        </p:spPr>
      </p:pic>
      <p:sp>
        <p:nvSpPr>
          <p:cNvPr id="80" name="Rectangle 79"/>
          <p:cNvSpPr/>
          <p:nvPr userDrawn="1"/>
        </p:nvSpPr>
        <p:spPr>
          <a:xfrm>
            <a:off x="61384" y="6541210"/>
            <a:ext cx="3139016" cy="246221"/>
          </a:xfrm>
          <a:prstGeom prst="rect">
            <a:avLst/>
          </a:prstGeom>
        </p:spPr>
        <p:txBody>
          <a:bodyPr wrap="square">
            <a:spAutoFit/>
          </a:bodyPr>
          <a:lstStyle/>
          <a:p>
            <a:pPr marL="0" marR="0" indent="0" algn="l" defTabSz="914400" rtl="0" eaLnBrk="0" fontAlgn="base" latinLnBrk="0" hangingPunct="0">
              <a:lnSpc>
                <a:spcPct val="100000"/>
              </a:lnSpc>
              <a:spcBef>
                <a:spcPct val="0"/>
              </a:spcBef>
              <a:spcAft>
                <a:spcPts val="200"/>
              </a:spcAft>
              <a:buClrTx/>
              <a:buSzTx/>
              <a:buFontTx/>
              <a:buNone/>
              <a:tabLst/>
              <a:defRPr/>
            </a:pPr>
            <a:r>
              <a:rPr lang="en-US" sz="1000" dirty="0">
                <a:solidFill>
                  <a:schemeClr val="accent1">
                    <a:lumMod val="75000"/>
                  </a:schemeClr>
                </a:solidFill>
                <a:latin typeface="Gill Sans MT" pitchFamily="34" charset="0"/>
              </a:rPr>
              <a:t>Confidential - Do not Copy</a:t>
            </a:r>
          </a:p>
        </p:txBody>
      </p:sp>
      <p:sp>
        <p:nvSpPr>
          <p:cNvPr id="2" name="Rectangle 1">
            <a:extLst>
              <a:ext uri="{FF2B5EF4-FFF2-40B4-BE49-F238E27FC236}">
                <a16:creationId xmlns:a16="http://schemas.microsoft.com/office/drawing/2014/main" id="{B3C7852A-574D-55B7-310B-CD148D43844A}"/>
              </a:ext>
            </a:extLst>
          </p:cNvPr>
          <p:cNvSpPr/>
          <p:nvPr userDrawn="1"/>
        </p:nvSpPr>
        <p:spPr>
          <a:xfrm>
            <a:off x="4914900" y="6541210"/>
            <a:ext cx="2362200" cy="246221"/>
          </a:xfrm>
          <a:prstGeom prst="rect">
            <a:avLst/>
          </a:prstGeom>
        </p:spPr>
        <p:txBody>
          <a:bodyPr wrap="square">
            <a:spAutoFit/>
          </a:bodyPr>
          <a:lstStyle/>
          <a:p>
            <a:pPr algn="l" eaLnBrk="0" hangingPunct="0">
              <a:defRPr/>
            </a:pPr>
            <a:r>
              <a:rPr lang="en-US" sz="1000" dirty="0">
                <a:solidFill>
                  <a:schemeClr val="accent1">
                    <a:lumMod val="75000"/>
                  </a:schemeClr>
                </a:solidFill>
                <a:latin typeface="Gill Sans MT" pitchFamily="34" charset="0"/>
              </a:rPr>
              <a:t>AutoSoft Presentation Copyright </a:t>
            </a:r>
            <a:r>
              <a:rPr lang="en-US" sz="1000" kern="1200" dirty="0">
                <a:solidFill>
                  <a:schemeClr val="accent1">
                    <a:lumMod val="75000"/>
                  </a:schemeClr>
                </a:solidFill>
                <a:latin typeface="Gill Sans MT" pitchFamily="34" charset="0"/>
                <a:ea typeface="+mn-ea"/>
                <a:cs typeface="+mn-cs"/>
              </a:rPr>
              <a:t>©</a:t>
            </a:r>
            <a:r>
              <a:rPr lang="en-US" sz="1000" dirty="0">
                <a:solidFill>
                  <a:schemeClr val="accent1">
                    <a:lumMod val="75000"/>
                  </a:schemeClr>
                </a:solidFill>
                <a:latin typeface="Gill Sans MT" pitchFamily="34" charset="0"/>
              </a:rPr>
              <a:t> 2025</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0" r:id="rId4"/>
    <p:sldLayoutId id="2147483671" r:id="rId5"/>
    <p:sldLayoutId id="2147483672" r:id="rId6"/>
    <p:sldLayoutId id="2147483673" r:id="rId7"/>
    <p:sldLayoutId id="2147483674" r:id="rId8"/>
    <p:sldLayoutId id="2147483675" r:id="rId9"/>
  </p:sldLayoutIdLst>
  <p:transition/>
  <p:hf hdr="0" dt="0"/>
  <p:txStyles>
    <p:titleStyle>
      <a:lvl1pPr algn="l" rtl="0" eaLnBrk="1" fontAlgn="base" hangingPunct="1">
        <a:spcBef>
          <a:spcPct val="0"/>
        </a:spcBef>
        <a:spcAft>
          <a:spcPct val="0"/>
        </a:spcAft>
        <a:defRPr sz="4300" kern="1200">
          <a:solidFill>
            <a:srgbClr val="542478"/>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42478"/>
          </a:solidFill>
          <a:latin typeface="Gill Sans MT" pitchFamily="34" charset="0"/>
        </a:defRPr>
      </a:lvl2pPr>
      <a:lvl3pPr algn="l" rtl="0" eaLnBrk="1" fontAlgn="base" hangingPunct="1">
        <a:spcBef>
          <a:spcPct val="0"/>
        </a:spcBef>
        <a:spcAft>
          <a:spcPct val="0"/>
        </a:spcAft>
        <a:defRPr sz="4300">
          <a:solidFill>
            <a:srgbClr val="542478"/>
          </a:solidFill>
          <a:latin typeface="Gill Sans MT" pitchFamily="34" charset="0"/>
        </a:defRPr>
      </a:lvl3pPr>
      <a:lvl4pPr algn="l" rtl="0" eaLnBrk="1" fontAlgn="base" hangingPunct="1">
        <a:spcBef>
          <a:spcPct val="0"/>
        </a:spcBef>
        <a:spcAft>
          <a:spcPct val="0"/>
        </a:spcAft>
        <a:defRPr sz="4300">
          <a:solidFill>
            <a:srgbClr val="542478"/>
          </a:solidFill>
          <a:latin typeface="Gill Sans MT" pitchFamily="34" charset="0"/>
        </a:defRPr>
      </a:lvl4pPr>
      <a:lvl5pPr algn="l" rtl="0" eaLnBrk="1" fontAlgn="base" hangingPunct="1">
        <a:spcBef>
          <a:spcPct val="0"/>
        </a:spcBef>
        <a:spcAft>
          <a:spcPct val="0"/>
        </a:spcAft>
        <a:defRPr sz="4300">
          <a:solidFill>
            <a:srgbClr val="542478"/>
          </a:solidFill>
          <a:latin typeface="Gill Sans MT" pitchFamily="34" charset="0"/>
        </a:defRPr>
      </a:lvl5pPr>
      <a:lvl6pPr marL="457200" algn="l" rtl="0" eaLnBrk="1" fontAlgn="base" hangingPunct="1">
        <a:spcBef>
          <a:spcPct val="0"/>
        </a:spcBef>
        <a:spcAft>
          <a:spcPct val="0"/>
        </a:spcAft>
        <a:defRPr sz="4300">
          <a:solidFill>
            <a:srgbClr val="721FB1"/>
          </a:solidFill>
          <a:latin typeface="Gill Sans MT" pitchFamily="34" charset="0"/>
        </a:defRPr>
      </a:lvl6pPr>
      <a:lvl7pPr marL="914400" algn="l" rtl="0" eaLnBrk="1" fontAlgn="base" hangingPunct="1">
        <a:spcBef>
          <a:spcPct val="0"/>
        </a:spcBef>
        <a:spcAft>
          <a:spcPct val="0"/>
        </a:spcAft>
        <a:defRPr sz="4300">
          <a:solidFill>
            <a:srgbClr val="721FB1"/>
          </a:solidFill>
          <a:latin typeface="Gill Sans MT" pitchFamily="34" charset="0"/>
        </a:defRPr>
      </a:lvl7pPr>
      <a:lvl8pPr marL="1371600" algn="l" rtl="0" eaLnBrk="1" fontAlgn="base" hangingPunct="1">
        <a:spcBef>
          <a:spcPct val="0"/>
        </a:spcBef>
        <a:spcAft>
          <a:spcPct val="0"/>
        </a:spcAft>
        <a:defRPr sz="4300">
          <a:solidFill>
            <a:srgbClr val="721FB1"/>
          </a:solidFill>
          <a:latin typeface="Gill Sans MT" pitchFamily="34" charset="0"/>
        </a:defRPr>
      </a:lvl8pPr>
      <a:lvl9pPr marL="1828800" algn="l" rtl="0" eaLnBrk="1" fontAlgn="base" hangingPunct="1">
        <a:spcBef>
          <a:spcPct val="0"/>
        </a:spcBef>
        <a:spcAft>
          <a:spcPct val="0"/>
        </a:spcAft>
        <a:defRPr sz="4300">
          <a:solidFill>
            <a:srgbClr val="721FB1"/>
          </a:solidFill>
          <a:latin typeface="Gill Sans MT" pitchFamily="34" charset="0"/>
        </a:defRPr>
      </a:lvl9pPr>
      <a:extLst/>
    </p:titleStyle>
    <p:bodyStyle>
      <a:lvl1pPr marL="365125" indent="-282575" algn="l" rtl="0" eaLnBrk="1" fontAlgn="base" hangingPunct="1">
        <a:spcBef>
          <a:spcPts val="600"/>
        </a:spcBef>
        <a:spcAft>
          <a:spcPct val="0"/>
        </a:spcAft>
        <a:buClr>
          <a:srgbClr val="AF0000"/>
        </a:buClr>
        <a:buSzPct val="80000"/>
        <a:buFont typeface="Wingdings" pitchFamily="2" charset="2"/>
        <a:buChar char="§"/>
        <a:defRPr lang="en-US" sz="3200" kern="1200" dirty="0" smtClean="0">
          <a:solidFill>
            <a:schemeClr val="accent1">
              <a:lumMod val="75000"/>
            </a:schemeClr>
          </a:solidFill>
          <a:latin typeface="+mn-lt"/>
          <a:ea typeface="+mn-ea"/>
          <a:cs typeface="+mn-cs"/>
        </a:defRPr>
      </a:lvl1pPr>
      <a:lvl2pPr marL="639763" indent="-236538" algn="l" rtl="0" eaLnBrk="1" fontAlgn="base" hangingPunct="1">
        <a:spcBef>
          <a:spcPts val="550"/>
        </a:spcBef>
        <a:spcAft>
          <a:spcPct val="0"/>
        </a:spcAft>
        <a:buClr>
          <a:srgbClr val="AF0000"/>
        </a:buClr>
        <a:buFont typeface="Wingdings" pitchFamily="2" charset="2"/>
        <a:buChar char="§"/>
        <a:defRPr lang="en-US" sz="2800" kern="1200" dirty="0" smtClean="0">
          <a:solidFill>
            <a:schemeClr val="accent1">
              <a:lumMod val="75000"/>
            </a:schemeClr>
          </a:solidFill>
          <a:latin typeface="+mn-lt"/>
          <a:ea typeface="+mn-ea"/>
          <a:cs typeface="+mn-cs"/>
        </a:defRPr>
      </a:lvl2pPr>
      <a:lvl3pPr marL="885825" indent="-227013" algn="l" rtl="0" eaLnBrk="1" fontAlgn="base" hangingPunct="1">
        <a:spcBef>
          <a:spcPct val="20000"/>
        </a:spcBef>
        <a:spcAft>
          <a:spcPct val="0"/>
        </a:spcAft>
        <a:buClr>
          <a:srgbClr val="AF0000"/>
        </a:buClr>
        <a:buFont typeface="Wingdings" pitchFamily="2" charset="2"/>
        <a:buChar char="§"/>
        <a:defRPr lang="en-US" sz="2400" kern="1200" dirty="0" smtClean="0">
          <a:solidFill>
            <a:schemeClr val="accent1">
              <a:lumMod val="75000"/>
            </a:schemeClr>
          </a:solidFill>
          <a:latin typeface="+mn-lt"/>
          <a:ea typeface="+mn-ea"/>
          <a:cs typeface="+mn-cs"/>
        </a:defRPr>
      </a:lvl3pPr>
      <a:lvl4pPr marL="1096963" indent="-173038" algn="l" rtl="0" eaLnBrk="1" fontAlgn="base" hangingPunct="1">
        <a:spcBef>
          <a:spcPct val="20000"/>
        </a:spcBef>
        <a:spcAft>
          <a:spcPct val="0"/>
        </a:spcAft>
        <a:buClr>
          <a:srgbClr val="AF0000"/>
        </a:buClr>
        <a:buFont typeface="Wingdings" pitchFamily="2" charset="2"/>
        <a:buChar char="§"/>
        <a:defRPr lang="en-US" sz="2000" kern="1200" dirty="0" smtClean="0">
          <a:solidFill>
            <a:schemeClr val="tx1"/>
          </a:solidFill>
          <a:latin typeface="+mn-lt"/>
          <a:ea typeface="+mn-ea"/>
          <a:cs typeface="+mn-cs"/>
        </a:defRPr>
      </a:lvl4pPr>
      <a:lvl5pPr marL="1296988" indent="-182563" algn="l" rtl="0" eaLnBrk="1" fontAlgn="base" hangingPunct="1">
        <a:spcBef>
          <a:spcPct val="20000"/>
        </a:spcBef>
        <a:spcAft>
          <a:spcPct val="0"/>
        </a:spcAft>
        <a:buClr>
          <a:srgbClr val="AF0000"/>
        </a:buClr>
        <a:buFont typeface="Wingdings" pitchFamily="2" charset="2"/>
        <a:buChar char="§"/>
        <a:defRPr lang="en-US" sz="2000" kern="1200" dirty="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0.png"/><Relationship Id="rId12" Type="http://schemas.microsoft.com/office/2007/relationships/hdphoto" Target="../media/hdphoto3.wdp"/><Relationship Id="rId2" Type="http://schemas.openxmlformats.org/officeDocument/2006/relationships/notesSlide" Target="../notesSlides/notesSlide13.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5.png"/><Relationship Id="rId10" Type="http://schemas.microsoft.com/office/2007/relationships/hdphoto" Target="../media/hdphoto2.wdp"/><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3.tiff"/><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8.jpeg"/><Relationship Id="rId21" Type="http://schemas.openxmlformats.org/officeDocument/2006/relationships/image" Target="../media/image96.png"/><Relationship Id="rId7" Type="http://schemas.openxmlformats.org/officeDocument/2006/relationships/image" Target="../media/image82.tiff"/><Relationship Id="rId12" Type="http://schemas.openxmlformats.org/officeDocument/2006/relationships/image" Target="../media/image87.jpe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notesSlide" Target="../notesSlides/notesSlide16.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9.xml"/><Relationship Id="rId6" Type="http://schemas.openxmlformats.org/officeDocument/2006/relationships/image" Target="../media/image81.tiff"/><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tiff"/><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tiff"/><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tiff"/><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linkedin.com/company/constellation-software-inc./" TargetMode="External"/><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linkedin.com/company/brand-financ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png"/></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39.sv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29.svg"/><Relationship Id="rId20" Type="http://schemas.openxmlformats.org/officeDocument/2006/relationships/image" Target="../media/image33.svg"/><Relationship Id="rId29" Type="http://schemas.openxmlformats.org/officeDocument/2006/relationships/diagramQuickStyle" Target="../diagrams/quickStyle1.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diagramLayout" Target="../diagrams/layout1.xml"/><Relationship Id="rId10" Type="http://schemas.openxmlformats.org/officeDocument/2006/relationships/image" Target="../media/image23.svg"/><Relationship Id="rId19" Type="http://schemas.openxmlformats.org/officeDocument/2006/relationships/image" Target="../media/image32.png"/><Relationship Id="rId31" Type="http://schemas.microsoft.com/office/2007/relationships/diagramDrawing" Target="../diagrams/drawing1.xml"/><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 Id="rId27" Type="http://schemas.openxmlformats.org/officeDocument/2006/relationships/diagramData" Target="../diagrams/data1.xml"/><Relationship Id="rId30"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0.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2.xml"/><Relationship Id="rId11" Type="http://schemas.openxmlformats.org/officeDocument/2006/relationships/image" Target="../media/image43.png"/><Relationship Id="rId5" Type="http://schemas.openxmlformats.org/officeDocument/2006/relationships/diagramLayout" Target="../diagrams/layout2.xml"/><Relationship Id="rId10" Type="http://schemas.openxmlformats.org/officeDocument/2006/relationships/image" Target="../media/image42.png"/><Relationship Id="rId4" Type="http://schemas.openxmlformats.org/officeDocument/2006/relationships/diagramData" Target="../diagrams/data2.xml"/><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4909-D625-8463-7FE0-7D3EB15D861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C192219-1D59-69EA-419B-0A71DAD92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45" t="54443" r="44922" b="11112"/>
          <a:stretch>
            <a:fillRect/>
          </a:stretch>
        </p:blipFill>
        <p:spPr bwMode="auto">
          <a:xfrm>
            <a:off x="10329265" y="3952220"/>
            <a:ext cx="1710335" cy="2524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44C4F4-9211-A02C-09E9-1A3F494694EA}"/>
              </a:ext>
            </a:extLst>
          </p:cNvPr>
          <p:cNvPicPr>
            <a:picLocks noChangeAspect="1"/>
          </p:cNvPicPr>
          <p:nvPr/>
        </p:nvPicPr>
        <p:blipFill>
          <a:blip r:embed="rId4"/>
          <a:srcRect b="24361"/>
          <a:stretch>
            <a:fillRect/>
          </a:stretch>
        </p:blipFill>
        <p:spPr>
          <a:xfrm>
            <a:off x="76200" y="5638800"/>
            <a:ext cx="3172480" cy="914400"/>
          </a:xfrm>
          <a:prstGeom prst="rect">
            <a:avLst/>
          </a:prstGeom>
        </p:spPr>
      </p:pic>
      <p:pic>
        <p:nvPicPr>
          <p:cNvPr id="2" name="Picture 1">
            <a:extLst>
              <a:ext uri="{FF2B5EF4-FFF2-40B4-BE49-F238E27FC236}">
                <a16:creationId xmlns:a16="http://schemas.microsoft.com/office/drawing/2014/main" id="{BFB8A79B-E0B5-017A-2E9B-2DF953D88EFE}"/>
              </a:ext>
            </a:extLst>
          </p:cNvPr>
          <p:cNvPicPr>
            <a:picLocks noChangeAspect="1"/>
          </p:cNvPicPr>
          <p:nvPr/>
        </p:nvPicPr>
        <p:blipFill>
          <a:blip r:embed="rId5"/>
          <a:srcRect b="51931"/>
          <a:stretch>
            <a:fillRect/>
          </a:stretch>
        </p:blipFill>
        <p:spPr>
          <a:xfrm>
            <a:off x="-1023" y="-76200"/>
            <a:ext cx="12192000" cy="2512988"/>
          </a:xfrm>
          <a:prstGeom prst="rect">
            <a:avLst/>
          </a:prstGeom>
        </p:spPr>
      </p:pic>
      <p:sp>
        <p:nvSpPr>
          <p:cNvPr id="13" name="TextBox 12">
            <a:extLst>
              <a:ext uri="{FF2B5EF4-FFF2-40B4-BE49-F238E27FC236}">
                <a16:creationId xmlns:a16="http://schemas.microsoft.com/office/drawing/2014/main" id="{FB109EC9-044C-EF52-810C-EF33C983C2AC}"/>
              </a:ext>
            </a:extLst>
          </p:cNvPr>
          <p:cNvSpPr txBox="1"/>
          <p:nvPr/>
        </p:nvSpPr>
        <p:spPr>
          <a:xfrm>
            <a:off x="-152400" y="2885258"/>
            <a:ext cx="12192000" cy="2308324"/>
          </a:xfrm>
          <a:prstGeom prst="rect">
            <a:avLst/>
          </a:prstGeom>
          <a:noFill/>
        </p:spPr>
        <p:txBody>
          <a:bodyPr wrap="square" rtlCol="0">
            <a:spAutoFit/>
          </a:bodyPr>
          <a:lstStyle/>
          <a:p>
            <a:pPr algn="ctr"/>
            <a:r>
              <a:rPr lang="en-US" sz="4800" dirty="0">
                <a:solidFill>
                  <a:schemeClr val="tx2">
                    <a:lumMod val="75000"/>
                  </a:schemeClr>
                </a:solidFill>
                <a:latin typeface="+mj-lt"/>
              </a:rPr>
              <a:t>Company Introduction </a:t>
            </a:r>
          </a:p>
          <a:p>
            <a:pPr algn="ctr"/>
            <a:r>
              <a:rPr lang="en-US" sz="4800" dirty="0">
                <a:solidFill>
                  <a:schemeClr val="tx2">
                    <a:lumMod val="75000"/>
                  </a:schemeClr>
                </a:solidFill>
                <a:latin typeface="+mj-lt"/>
              </a:rPr>
              <a:t>&amp; </a:t>
            </a:r>
          </a:p>
          <a:p>
            <a:pPr algn="ctr"/>
            <a:r>
              <a:rPr lang="en-US" sz="4800" dirty="0">
                <a:solidFill>
                  <a:schemeClr val="tx2">
                    <a:lumMod val="75000"/>
                  </a:schemeClr>
                </a:solidFill>
                <a:latin typeface="+mj-lt"/>
              </a:rPr>
              <a:t>Product Overview</a:t>
            </a:r>
          </a:p>
        </p:txBody>
      </p:sp>
      <p:pic>
        <p:nvPicPr>
          <p:cNvPr id="3" name="Picture 2">
            <a:extLst>
              <a:ext uri="{FF2B5EF4-FFF2-40B4-BE49-F238E27FC236}">
                <a16:creationId xmlns:a16="http://schemas.microsoft.com/office/drawing/2014/main" id="{22254D31-AF4C-33B2-205E-206727F7B4CA}"/>
              </a:ext>
            </a:extLst>
          </p:cNvPr>
          <p:cNvPicPr>
            <a:picLocks noChangeAspect="1"/>
          </p:cNvPicPr>
          <p:nvPr/>
        </p:nvPicPr>
        <p:blipFill>
          <a:blip r:embed="rId5"/>
          <a:srcRect t="46611" b="51931"/>
          <a:stretch>
            <a:fillRect/>
          </a:stretch>
        </p:blipFill>
        <p:spPr>
          <a:xfrm flipV="1">
            <a:off x="0" y="2453898"/>
            <a:ext cx="12192000" cy="51190"/>
          </a:xfrm>
          <a:prstGeom prst="rect">
            <a:avLst/>
          </a:prstGeom>
        </p:spPr>
      </p:pic>
      <p:pic>
        <p:nvPicPr>
          <p:cNvPr id="6" name="Picture 5">
            <a:extLst>
              <a:ext uri="{FF2B5EF4-FFF2-40B4-BE49-F238E27FC236}">
                <a16:creationId xmlns:a16="http://schemas.microsoft.com/office/drawing/2014/main" id="{73052601-DB7B-2999-9468-7AEDE9FA4CCA}"/>
              </a:ext>
            </a:extLst>
          </p:cNvPr>
          <p:cNvPicPr>
            <a:picLocks noChangeAspect="1"/>
          </p:cNvPicPr>
          <p:nvPr/>
        </p:nvPicPr>
        <p:blipFill>
          <a:blip r:embed="rId5"/>
          <a:srcRect t="46611" b="51931"/>
          <a:stretch>
            <a:fillRect/>
          </a:stretch>
        </p:blipFill>
        <p:spPr>
          <a:xfrm flipV="1">
            <a:off x="-1023" y="2524417"/>
            <a:ext cx="12192000" cy="45719"/>
          </a:xfrm>
          <a:prstGeom prst="rect">
            <a:avLst/>
          </a:prstGeom>
        </p:spPr>
      </p:pic>
    </p:spTree>
    <p:extLst>
      <p:ext uri="{BB962C8B-B14F-4D97-AF65-F5344CB8AC3E}">
        <p14:creationId xmlns:p14="http://schemas.microsoft.com/office/powerpoint/2010/main" val="6906188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1CF6-DD47-DB5D-528D-5AD4BE025E4F}"/>
              </a:ext>
            </a:extLst>
          </p:cNvPr>
          <p:cNvSpPr>
            <a:spLocks noGrp="1"/>
          </p:cNvSpPr>
          <p:nvPr>
            <p:ph type="title"/>
          </p:nvPr>
        </p:nvSpPr>
        <p:spPr/>
        <p:txBody>
          <a:bodyPr/>
          <a:lstStyle/>
          <a:p>
            <a:r>
              <a:rPr lang="en-US" dirty="0"/>
              <a:t>Islamic Banking Journey</a:t>
            </a:r>
          </a:p>
        </p:txBody>
      </p:sp>
      <p:sp>
        <p:nvSpPr>
          <p:cNvPr id="5" name="Slide Number Placeholder 4">
            <a:extLst>
              <a:ext uri="{FF2B5EF4-FFF2-40B4-BE49-F238E27FC236}">
                <a16:creationId xmlns:a16="http://schemas.microsoft.com/office/drawing/2014/main" id="{C13A6D76-2028-1A9D-7A86-98829CEDE030}"/>
              </a:ext>
            </a:extLst>
          </p:cNvPr>
          <p:cNvSpPr>
            <a:spLocks noGrp="1"/>
          </p:cNvSpPr>
          <p:nvPr>
            <p:ph type="sldNum" sz="quarter" idx="4"/>
          </p:nvPr>
        </p:nvSpPr>
        <p:spPr/>
        <p:txBody>
          <a:bodyPr>
            <a:normAutofit/>
          </a:bodyPr>
          <a:lstStyle/>
          <a:p>
            <a:pPr>
              <a:spcAft>
                <a:spcPts val="600"/>
              </a:spcAft>
            </a:pPr>
            <a:fld id="{00CD7321-1AB8-499D-9F66-3889637534F7}" type="slidenum">
              <a:rPr lang="en-US" smtClean="0"/>
              <a:pPr>
                <a:spcAft>
                  <a:spcPts val="600"/>
                </a:spcAft>
              </a:pPr>
              <a:t>10</a:t>
            </a:fld>
            <a:endParaRPr lang="en-US" dirty="0"/>
          </a:p>
        </p:txBody>
      </p:sp>
      <p:graphicFrame>
        <p:nvGraphicFramePr>
          <p:cNvPr id="17" name="Content Placeholder 5">
            <a:extLst>
              <a:ext uri="{FF2B5EF4-FFF2-40B4-BE49-F238E27FC236}">
                <a16:creationId xmlns:a16="http://schemas.microsoft.com/office/drawing/2014/main" id="{5DB09C26-D2E3-6331-BF26-5DC3C4434CA6}"/>
              </a:ext>
            </a:extLst>
          </p:cNvPr>
          <p:cNvGraphicFramePr/>
          <p:nvPr/>
        </p:nvGraphicFramePr>
        <p:xfrm>
          <a:off x="457200" y="1432560"/>
          <a:ext cx="10820399" cy="4739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71876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61B9-59FA-B353-CC1F-D6A743D437EE}"/>
              </a:ext>
            </a:extLst>
          </p:cNvPr>
          <p:cNvSpPr>
            <a:spLocks noGrp="1"/>
          </p:cNvSpPr>
          <p:nvPr>
            <p:ph type="title"/>
          </p:nvPr>
        </p:nvSpPr>
        <p:spPr>
          <a:xfrm>
            <a:off x="162560" y="0"/>
            <a:ext cx="9997440" cy="762000"/>
          </a:xfrm>
        </p:spPr>
        <p:txBody>
          <a:bodyPr/>
          <a:lstStyle/>
          <a:p>
            <a:r>
              <a:rPr lang="en-US" sz="3600" dirty="0"/>
              <a:t>AutoIBANKER – Islamic Core Banking System</a:t>
            </a:r>
            <a:endParaRPr lang="en-US" sz="4400" dirty="0"/>
          </a:p>
        </p:txBody>
      </p:sp>
      <p:sp>
        <p:nvSpPr>
          <p:cNvPr id="3" name="Slide Number Placeholder 2">
            <a:extLst>
              <a:ext uri="{FF2B5EF4-FFF2-40B4-BE49-F238E27FC236}">
                <a16:creationId xmlns:a16="http://schemas.microsoft.com/office/drawing/2014/main" id="{F483C99A-28D4-1EAB-15FD-3DEA239D0B92}"/>
              </a:ext>
            </a:extLst>
          </p:cNvPr>
          <p:cNvSpPr>
            <a:spLocks noGrp="1"/>
          </p:cNvSpPr>
          <p:nvPr>
            <p:ph type="sldNum" sz="quarter" idx="4"/>
          </p:nvPr>
        </p:nvSpPr>
        <p:spPr>
          <a:xfrm>
            <a:off x="11887201" y="6629400"/>
            <a:ext cx="609599" cy="304800"/>
          </a:xfrm>
        </p:spPr>
        <p:txBody>
          <a:bodyPr/>
          <a:lstStyle/>
          <a:p>
            <a:fld id="{00CD7321-1AB8-499D-9F66-3889637534F7}" type="slidenum">
              <a:rPr lang="en-US" smtClean="0"/>
              <a:pPr/>
              <a:t>11</a:t>
            </a:fld>
            <a:endParaRPr lang="en-US" dirty="0"/>
          </a:p>
        </p:txBody>
      </p:sp>
      <p:pic>
        <p:nvPicPr>
          <p:cNvPr id="6" name="Picture 5" descr="autoi.jpg"/>
          <p:cNvPicPr>
            <a:picLocks noChangeAspect="1"/>
          </p:cNvPicPr>
          <p:nvPr/>
        </p:nvPicPr>
        <p:blipFill>
          <a:blip r:embed="rId2" cstate="print"/>
          <a:stretch>
            <a:fillRect/>
          </a:stretch>
        </p:blipFill>
        <p:spPr>
          <a:xfrm>
            <a:off x="76200" y="1371600"/>
            <a:ext cx="6177017" cy="4771004"/>
          </a:xfrm>
          <a:prstGeom prst="rect">
            <a:avLst/>
          </a:prstGeom>
        </p:spPr>
      </p:pic>
      <p:sp>
        <p:nvSpPr>
          <p:cNvPr id="9" name="TextBox 8">
            <a:extLst>
              <a:ext uri="{FF2B5EF4-FFF2-40B4-BE49-F238E27FC236}">
                <a16:creationId xmlns:a16="http://schemas.microsoft.com/office/drawing/2014/main" id="{583913EE-1831-34BB-5A52-4C72F0A67911}"/>
              </a:ext>
            </a:extLst>
          </p:cNvPr>
          <p:cNvSpPr txBox="1"/>
          <p:nvPr/>
        </p:nvSpPr>
        <p:spPr>
          <a:xfrm>
            <a:off x="6477000" y="3352800"/>
            <a:ext cx="5562600" cy="25908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1451" tIns="13970" rIns="78232" bIns="13970" numCol="2" spcCol="1270" anchor="t" anchorCtr="0">
            <a:noAutofit/>
          </a:bodyPr>
          <a:lstStyle/>
          <a:p>
            <a:pPr marL="57150" lvl="1" indent="-57150" algn="l" defTabSz="488950">
              <a:lnSpc>
                <a:spcPct val="90000"/>
              </a:lnSpc>
              <a:spcBef>
                <a:spcPct val="0"/>
              </a:spcBef>
              <a:spcAft>
                <a:spcPct val="20000"/>
              </a:spcAft>
              <a:buChar char="•"/>
            </a:pPr>
            <a:r>
              <a:rPr lang="en-US" sz="1400" kern="1200" dirty="0"/>
              <a:t>Account Management</a:t>
            </a:r>
          </a:p>
          <a:p>
            <a:pPr marL="114300" lvl="2" indent="-57150" algn="l" defTabSz="488950">
              <a:lnSpc>
                <a:spcPct val="90000"/>
              </a:lnSpc>
              <a:spcBef>
                <a:spcPct val="0"/>
              </a:spcBef>
              <a:spcAft>
                <a:spcPct val="20000"/>
              </a:spcAft>
              <a:buChar char="•"/>
            </a:pPr>
            <a:r>
              <a:rPr lang="en-US" sz="1400" kern="1200" dirty="0"/>
              <a:t>Savings </a:t>
            </a:r>
          </a:p>
          <a:p>
            <a:pPr marL="114300" lvl="2" indent="-57150" algn="l" defTabSz="488950">
              <a:lnSpc>
                <a:spcPct val="90000"/>
              </a:lnSpc>
              <a:spcBef>
                <a:spcPct val="0"/>
              </a:spcBef>
              <a:spcAft>
                <a:spcPct val="20000"/>
              </a:spcAft>
              <a:buChar char="•"/>
            </a:pPr>
            <a:r>
              <a:rPr lang="en-US" sz="1400" kern="1200" dirty="0"/>
              <a:t>Current</a:t>
            </a:r>
          </a:p>
          <a:p>
            <a:pPr marL="57150" lvl="1" indent="-57150" algn="l" defTabSz="488950">
              <a:lnSpc>
                <a:spcPct val="90000"/>
              </a:lnSpc>
              <a:spcBef>
                <a:spcPct val="0"/>
              </a:spcBef>
              <a:spcAft>
                <a:spcPct val="20000"/>
              </a:spcAft>
              <a:buChar char="•"/>
            </a:pPr>
            <a:r>
              <a:rPr lang="en-US" sz="1400" kern="1200" dirty="0"/>
              <a:t>Business Partner / Customer Management </a:t>
            </a:r>
          </a:p>
          <a:p>
            <a:pPr marL="57150" lvl="1" indent="-57150" algn="l" defTabSz="488950">
              <a:lnSpc>
                <a:spcPct val="90000"/>
              </a:lnSpc>
              <a:spcBef>
                <a:spcPct val="0"/>
              </a:spcBef>
              <a:spcAft>
                <a:spcPct val="20000"/>
              </a:spcAft>
              <a:buChar char="•"/>
            </a:pPr>
            <a:r>
              <a:rPr lang="en-US" sz="1400" kern="1200" dirty="0"/>
              <a:t>Instrument / Stock Management</a:t>
            </a:r>
          </a:p>
          <a:p>
            <a:pPr marL="57150" lvl="1" indent="-57150" algn="l" defTabSz="488950">
              <a:lnSpc>
                <a:spcPct val="90000"/>
              </a:lnSpc>
              <a:spcBef>
                <a:spcPct val="0"/>
              </a:spcBef>
              <a:spcAft>
                <a:spcPct val="20000"/>
              </a:spcAft>
              <a:buChar char="•"/>
            </a:pPr>
            <a:r>
              <a:rPr lang="en-US" sz="1400" kern="1200" dirty="0"/>
              <a:t>Cheque Management</a:t>
            </a:r>
          </a:p>
          <a:p>
            <a:pPr marL="57150" lvl="1" indent="-57150" algn="l" defTabSz="488950">
              <a:lnSpc>
                <a:spcPct val="90000"/>
              </a:lnSpc>
              <a:spcBef>
                <a:spcPct val="0"/>
              </a:spcBef>
              <a:spcAft>
                <a:spcPct val="20000"/>
              </a:spcAft>
              <a:buChar char="•"/>
            </a:pPr>
            <a:r>
              <a:rPr lang="en-US" sz="1400" kern="1200" dirty="0"/>
              <a:t>Transactions </a:t>
            </a:r>
          </a:p>
          <a:p>
            <a:pPr marL="57150" lvl="1" indent="-57150" algn="l" defTabSz="488950">
              <a:lnSpc>
                <a:spcPct val="90000"/>
              </a:lnSpc>
              <a:spcBef>
                <a:spcPct val="0"/>
              </a:spcBef>
              <a:spcAft>
                <a:spcPct val="20000"/>
              </a:spcAft>
              <a:buChar char="•"/>
            </a:pPr>
            <a:r>
              <a:rPr lang="en-US" sz="1400" kern="1200" dirty="0"/>
              <a:t>Transaction workflow engine</a:t>
            </a:r>
          </a:p>
          <a:p>
            <a:pPr marL="57150" lvl="1" indent="-57150" algn="l" defTabSz="488950">
              <a:lnSpc>
                <a:spcPct val="90000"/>
              </a:lnSpc>
              <a:spcBef>
                <a:spcPct val="0"/>
              </a:spcBef>
              <a:spcAft>
                <a:spcPct val="20000"/>
              </a:spcAft>
              <a:buChar char="•"/>
            </a:pPr>
            <a:r>
              <a:rPr lang="en-US" sz="1400" kern="1200" dirty="0"/>
              <a:t>Clearing</a:t>
            </a:r>
          </a:p>
          <a:p>
            <a:pPr marL="57150" lvl="1" indent="-57150" algn="l" defTabSz="488950">
              <a:lnSpc>
                <a:spcPct val="90000"/>
              </a:lnSpc>
              <a:spcBef>
                <a:spcPct val="0"/>
              </a:spcBef>
              <a:spcAft>
                <a:spcPct val="20000"/>
              </a:spcAft>
              <a:buChar char="•"/>
            </a:pPr>
            <a:r>
              <a:rPr lang="en-US" sz="1400" kern="1200" dirty="0"/>
              <a:t>Islamic Term Deposit</a:t>
            </a:r>
          </a:p>
          <a:p>
            <a:pPr marL="57150" lvl="1" indent="-57150" algn="l" defTabSz="488950">
              <a:lnSpc>
                <a:spcPct val="90000"/>
              </a:lnSpc>
              <a:spcBef>
                <a:spcPct val="0"/>
              </a:spcBef>
              <a:spcAft>
                <a:spcPct val="20000"/>
              </a:spcAft>
              <a:buChar char="•"/>
            </a:pPr>
            <a:r>
              <a:rPr lang="en-US" sz="1400" kern="1200" dirty="0"/>
              <a:t>Vault management system</a:t>
            </a:r>
          </a:p>
          <a:p>
            <a:pPr marL="57150" lvl="1" indent="-57150" algn="l" defTabSz="488950">
              <a:lnSpc>
                <a:spcPct val="90000"/>
              </a:lnSpc>
              <a:spcBef>
                <a:spcPct val="0"/>
              </a:spcBef>
              <a:spcAft>
                <a:spcPct val="20000"/>
              </a:spcAft>
              <a:buChar char="•"/>
            </a:pPr>
            <a:r>
              <a:rPr lang="en-US" sz="1400" kern="1200" dirty="0"/>
              <a:t>AutoTELLER &amp; AutoSIGN </a:t>
            </a:r>
          </a:p>
          <a:p>
            <a:pPr marL="57150" lvl="1" indent="-57150" algn="l" defTabSz="488950">
              <a:lnSpc>
                <a:spcPct val="90000"/>
              </a:lnSpc>
              <a:spcBef>
                <a:spcPct val="0"/>
              </a:spcBef>
              <a:spcAft>
                <a:spcPct val="20000"/>
              </a:spcAft>
              <a:buChar char="•"/>
            </a:pPr>
            <a:r>
              <a:rPr lang="en-US" sz="1400" kern="1200" dirty="0"/>
              <a:t>AutoREMIT </a:t>
            </a:r>
          </a:p>
          <a:p>
            <a:pPr marL="57150" lvl="1" indent="-57150" algn="l" defTabSz="488950">
              <a:lnSpc>
                <a:spcPct val="90000"/>
              </a:lnSpc>
              <a:spcBef>
                <a:spcPct val="0"/>
              </a:spcBef>
              <a:spcAft>
                <a:spcPct val="20000"/>
              </a:spcAft>
              <a:buChar char="•"/>
            </a:pPr>
            <a:r>
              <a:rPr lang="en-US" sz="1400" kern="1200" dirty="0"/>
              <a:t>AutoLOCKER</a:t>
            </a:r>
          </a:p>
          <a:p>
            <a:pPr marL="57150" lvl="1" indent="-57150" algn="l" defTabSz="488950">
              <a:lnSpc>
                <a:spcPct val="90000"/>
              </a:lnSpc>
              <a:spcBef>
                <a:spcPct val="0"/>
              </a:spcBef>
              <a:spcAft>
                <a:spcPct val="20000"/>
              </a:spcAft>
              <a:buChar char="•"/>
            </a:pPr>
            <a:r>
              <a:rPr lang="en-US" sz="1400" kern="1200" dirty="0"/>
              <a:t>AutoBIOMETRIC</a:t>
            </a:r>
          </a:p>
          <a:p>
            <a:pPr marL="57150" lvl="1" indent="-57150" algn="l" defTabSz="488950">
              <a:lnSpc>
                <a:spcPct val="90000"/>
              </a:lnSpc>
              <a:spcBef>
                <a:spcPct val="0"/>
              </a:spcBef>
              <a:spcAft>
                <a:spcPct val="20000"/>
              </a:spcAft>
              <a:buChar char="•"/>
            </a:pPr>
            <a:r>
              <a:rPr lang="en-US" sz="1400" kern="1200" dirty="0"/>
              <a:t>ATM</a:t>
            </a:r>
          </a:p>
          <a:p>
            <a:pPr marL="57150" lvl="1" indent="-57150" algn="l" defTabSz="488950">
              <a:lnSpc>
                <a:spcPct val="90000"/>
              </a:lnSpc>
              <a:spcBef>
                <a:spcPct val="0"/>
              </a:spcBef>
              <a:spcAft>
                <a:spcPct val="20000"/>
              </a:spcAft>
              <a:buChar char="•"/>
            </a:pPr>
            <a:r>
              <a:rPr lang="en-US" sz="1400" kern="1200" dirty="0"/>
              <a:t>Cash Management</a:t>
            </a:r>
          </a:p>
          <a:p>
            <a:pPr marL="57150" lvl="1" indent="-57150" algn="l" defTabSz="488950">
              <a:lnSpc>
                <a:spcPct val="90000"/>
              </a:lnSpc>
              <a:spcBef>
                <a:spcPct val="0"/>
              </a:spcBef>
              <a:spcAft>
                <a:spcPct val="20000"/>
              </a:spcAft>
              <a:buChar char="•"/>
            </a:pPr>
            <a:r>
              <a:rPr lang="en-US" sz="1400" kern="1200" dirty="0"/>
              <a:t>EDCM (Electronic Document Management System)</a:t>
            </a:r>
          </a:p>
          <a:p>
            <a:pPr marL="57150" lvl="1" indent="-57150" algn="l" defTabSz="488950">
              <a:lnSpc>
                <a:spcPct val="90000"/>
              </a:lnSpc>
              <a:spcBef>
                <a:spcPct val="0"/>
              </a:spcBef>
              <a:spcAft>
                <a:spcPct val="20000"/>
              </a:spcAft>
              <a:buChar char="•"/>
            </a:pPr>
            <a:r>
              <a:rPr lang="en-US" sz="1400" kern="1200" dirty="0"/>
              <a:t>Audit Trail</a:t>
            </a:r>
          </a:p>
        </p:txBody>
      </p:sp>
      <p:graphicFrame>
        <p:nvGraphicFramePr>
          <p:cNvPr id="8" name="Table 7">
            <a:extLst>
              <a:ext uri="{FF2B5EF4-FFF2-40B4-BE49-F238E27FC236}">
                <a16:creationId xmlns:a16="http://schemas.microsoft.com/office/drawing/2014/main" id="{90ACF4F6-6E2F-6AB4-9C24-FA2072B0CDF2}"/>
              </a:ext>
            </a:extLst>
          </p:cNvPr>
          <p:cNvGraphicFramePr>
            <a:graphicFrameLocks noGrp="1"/>
          </p:cNvGraphicFramePr>
          <p:nvPr/>
        </p:nvGraphicFramePr>
        <p:xfrm>
          <a:off x="6459828" y="1066800"/>
          <a:ext cx="5486400" cy="1613536"/>
        </p:xfrm>
        <a:graphic>
          <a:graphicData uri="http://schemas.openxmlformats.org/drawingml/2006/table">
            <a:tbl>
              <a:tblPr firstRow="1" firstCol="1" bandRow="1">
                <a:tableStyleId>{8799B23B-EC83-4686-B30A-512413B5E67A}</a:tableStyleId>
              </a:tblPr>
              <a:tblGrid>
                <a:gridCol w="5486400">
                  <a:extLst>
                    <a:ext uri="{9D8B030D-6E8A-4147-A177-3AD203B41FA5}">
                      <a16:colId xmlns:a16="http://schemas.microsoft.com/office/drawing/2014/main" val="1050376541"/>
                    </a:ext>
                  </a:extLst>
                </a:gridCol>
              </a:tblGrid>
              <a:tr h="1172910">
                <a:tc>
                  <a:txBody>
                    <a:bodyPr/>
                    <a:lstStyle/>
                    <a:p>
                      <a:pPr marL="0" marR="0" algn="just">
                        <a:spcBef>
                          <a:spcPts val="0"/>
                        </a:spcBef>
                        <a:spcAft>
                          <a:spcPts val="0"/>
                        </a:spcAft>
                      </a:pPr>
                      <a:r>
                        <a:rPr lang="en-US" sz="1500" b="1" dirty="0">
                          <a:effectLst/>
                        </a:rPr>
                        <a:t>AutoIBANKER  </a:t>
                      </a:r>
                      <a:r>
                        <a:rPr lang="en-US" sz="1500" b="0" dirty="0">
                          <a:effectLst/>
                        </a:rPr>
                        <a:t>Islamic Core Banking System: </a:t>
                      </a:r>
                    </a:p>
                    <a:p>
                      <a:pPr marL="0" marR="0" algn="just">
                        <a:spcBef>
                          <a:spcPts val="0"/>
                        </a:spcBef>
                        <a:spcAft>
                          <a:spcPts val="0"/>
                        </a:spcAft>
                      </a:pPr>
                      <a:endParaRPr lang="en-US" sz="1500" b="0" dirty="0">
                        <a:effectLst/>
                      </a:endParaRPr>
                    </a:p>
                    <a:p>
                      <a:pPr marL="0" marR="0" algn="just">
                        <a:spcBef>
                          <a:spcPts val="0"/>
                        </a:spcBef>
                        <a:spcAft>
                          <a:spcPts val="0"/>
                        </a:spcAft>
                      </a:pPr>
                      <a:r>
                        <a:rPr lang="en-GB" sz="1500" b="0" dirty="0">
                          <a:effectLst/>
                        </a:rPr>
                        <a:t>Shariah-compliant Islamic banking system which caters for the requirements of Islamic banking via its customizable parameter setup, enabling banks to offer a competitive range of Islamic financial products providing online and real time synchronized banking business automation. </a:t>
                      </a:r>
                    </a:p>
                  </a:txBody>
                  <a:tcPr marL="54769" marR="54769" marT="6668" marB="6668">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98604691"/>
                  </a:ext>
                </a:extLst>
              </a:tr>
            </a:tbl>
          </a:graphicData>
        </a:graphic>
      </p:graphicFrame>
    </p:spTree>
    <p:extLst>
      <p:ext uri="{BB962C8B-B14F-4D97-AF65-F5344CB8AC3E}">
        <p14:creationId xmlns:p14="http://schemas.microsoft.com/office/powerpoint/2010/main" val="452008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6853D-2DAD-939B-61B9-EE2BF840690F}"/>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6D27C56A-090B-A042-3496-7A07CB8D1E56}"/>
              </a:ext>
            </a:extLst>
          </p:cNvPr>
          <p:cNvGrpSpPr/>
          <p:nvPr/>
        </p:nvGrpSpPr>
        <p:grpSpPr>
          <a:xfrm>
            <a:off x="431934" y="1646607"/>
            <a:ext cx="11302866" cy="172123"/>
            <a:chOff x="355251" y="2770006"/>
            <a:chExt cx="11241977" cy="157661"/>
          </a:xfrm>
        </p:grpSpPr>
        <p:cxnSp>
          <p:nvCxnSpPr>
            <p:cNvPr id="26" name="Straight Connector 25">
              <a:extLst>
                <a:ext uri="{FF2B5EF4-FFF2-40B4-BE49-F238E27FC236}">
                  <a16:creationId xmlns:a16="http://schemas.microsoft.com/office/drawing/2014/main" id="{AD010820-D008-659F-62AE-85D681ED3D27}"/>
                </a:ext>
              </a:extLst>
            </p:cNvPr>
            <p:cNvCxnSpPr/>
            <p:nvPr/>
          </p:nvCxnSpPr>
          <p:spPr>
            <a:xfrm>
              <a:off x="381000" y="2848836"/>
              <a:ext cx="11216228"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8AE883BA-B130-05D8-4E86-75499F3178BB}"/>
                </a:ext>
              </a:extLst>
            </p:cNvPr>
            <p:cNvSpPr/>
            <p:nvPr/>
          </p:nvSpPr>
          <p:spPr>
            <a:xfrm>
              <a:off x="355251" y="2770006"/>
              <a:ext cx="182880" cy="157661"/>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a:extLst>
              <a:ext uri="{FF2B5EF4-FFF2-40B4-BE49-F238E27FC236}">
                <a16:creationId xmlns:a16="http://schemas.microsoft.com/office/drawing/2014/main" id="{D24C0F41-A3B9-9C41-8BD2-9675C51B6055}"/>
              </a:ext>
            </a:extLst>
          </p:cNvPr>
          <p:cNvSpPr txBox="1"/>
          <p:nvPr/>
        </p:nvSpPr>
        <p:spPr>
          <a:xfrm>
            <a:off x="425329" y="1316771"/>
            <a:ext cx="2241671" cy="307777"/>
          </a:xfrm>
          <a:prstGeom prst="rect">
            <a:avLst/>
          </a:prstGeom>
          <a:noFill/>
        </p:spPr>
        <p:txBody>
          <a:bodyPr wrap="square" rtlCol="0">
            <a:spAutoFit/>
          </a:bodyPr>
          <a:lstStyle/>
          <a:p>
            <a:pPr algn="ctr"/>
            <a:r>
              <a:rPr lang="en-US" sz="1400" dirty="0">
                <a:solidFill>
                  <a:schemeClr val="tx1">
                    <a:lumMod val="65000"/>
                    <a:lumOff val="35000"/>
                  </a:schemeClr>
                </a:solidFill>
              </a:rPr>
              <a:t>DIGITAL ONBOARDING</a:t>
            </a:r>
          </a:p>
        </p:txBody>
      </p:sp>
      <p:sp>
        <p:nvSpPr>
          <p:cNvPr id="34" name="TextBox 33">
            <a:extLst>
              <a:ext uri="{FF2B5EF4-FFF2-40B4-BE49-F238E27FC236}">
                <a16:creationId xmlns:a16="http://schemas.microsoft.com/office/drawing/2014/main" id="{253D512F-E23E-ED4C-66E9-7FCF4C45F4D8}"/>
              </a:ext>
            </a:extLst>
          </p:cNvPr>
          <p:cNvSpPr txBox="1"/>
          <p:nvPr/>
        </p:nvSpPr>
        <p:spPr>
          <a:xfrm>
            <a:off x="2263498" y="1321954"/>
            <a:ext cx="2988560" cy="307777"/>
          </a:xfrm>
          <a:prstGeom prst="rect">
            <a:avLst/>
          </a:prstGeom>
          <a:noFill/>
        </p:spPr>
        <p:txBody>
          <a:bodyPr wrap="square" rtlCol="0">
            <a:spAutoFit/>
          </a:bodyPr>
          <a:lstStyle/>
          <a:p>
            <a:pPr algn="ctr"/>
            <a:r>
              <a:rPr lang="en-US" sz="1400" dirty="0">
                <a:solidFill>
                  <a:schemeClr val="tx1">
                    <a:lumMod val="65000"/>
                    <a:lumOff val="35000"/>
                  </a:schemeClr>
                </a:solidFill>
              </a:rPr>
              <a:t>LOAN ORIGINATION</a:t>
            </a:r>
          </a:p>
        </p:txBody>
      </p:sp>
      <p:sp>
        <p:nvSpPr>
          <p:cNvPr id="35" name="TextBox 34">
            <a:extLst>
              <a:ext uri="{FF2B5EF4-FFF2-40B4-BE49-F238E27FC236}">
                <a16:creationId xmlns:a16="http://schemas.microsoft.com/office/drawing/2014/main" id="{1DFC29DD-68BF-C91E-2C1A-9C62B11B597E}"/>
              </a:ext>
            </a:extLst>
          </p:cNvPr>
          <p:cNvSpPr txBox="1"/>
          <p:nvPr/>
        </p:nvSpPr>
        <p:spPr>
          <a:xfrm>
            <a:off x="5855772" y="1307740"/>
            <a:ext cx="2438400" cy="307777"/>
          </a:xfrm>
          <a:prstGeom prst="rect">
            <a:avLst/>
          </a:prstGeom>
          <a:noFill/>
        </p:spPr>
        <p:txBody>
          <a:bodyPr wrap="square" rtlCol="0">
            <a:spAutoFit/>
          </a:bodyPr>
          <a:lstStyle/>
          <a:p>
            <a:pPr algn="ctr"/>
            <a:r>
              <a:rPr lang="en-US" sz="1400" dirty="0">
                <a:solidFill>
                  <a:schemeClr val="tx1">
                    <a:lumMod val="65000"/>
                    <a:lumOff val="35000"/>
                  </a:schemeClr>
                </a:solidFill>
              </a:rPr>
              <a:t>LOAN MANAGEMENT</a:t>
            </a:r>
          </a:p>
        </p:txBody>
      </p:sp>
      <p:sp>
        <p:nvSpPr>
          <p:cNvPr id="36" name="TextBox 35">
            <a:extLst>
              <a:ext uri="{FF2B5EF4-FFF2-40B4-BE49-F238E27FC236}">
                <a16:creationId xmlns:a16="http://schemas.microsoft.com/office/drawing/2014/main" id="{2C989C56-5445-F05B-8D3A-EF6E27FC9A6E}"/>
              </a:ext>
            </a:extLst>
          </p:cNvPr>
          <p:cNvSpPr txBox="1"/>
          <p:nvPr/>
        </p:nvSpPr>
        <p:spPr>
          <a:xfrm>
            <a:off x="9753600" y="1295400"/>
            <a:ext cx="1524000" cy="307777"/>
          </a:xfrm>
          <a:prstGeom prst="rect">
            <a:avLst/>
          </a:prstGeom>
          <a:noFill/>
        </p:spPr>
        <p:txBody>
          <a:bodyPr wrap="square" rtlCol="0">
            <a:spAutoFit/>
          </a:bodyPr>
          <a:lstStyle/>
          <a:p>
            <a:r>
              <a:rPr lang="en-US" sz="1400" dirty="0">
                <a:solidFill>
                  <a:schemeClr val="tx1">
                    <a:lumMod val="65000"/>
                    <a:lumOff val="35000"/>
                  </a:schemeClr>
                </a:solidFill>
              </a:rPr>
              <a:t>COLLECTION</a:t>
            </a:r>
          </a:p>
        </p:txBody>
      </p:sp>
      <p:sp>
        <p:nvSpPr>
          <p:cNvPr id="6" name="Flowchart: Connector 5">
            <a:extLst>
              <a:ext uri="{FF2B5EF4-FFF2-40B4-BE49-F238E27FC236}">
                <a16:creationId xmlns:a16="http://schemas.microsoft.com/office/drawing/2014/main" id="{48690EE7-607F-503C-2609-128492B7A086}"/>
              </a:ext>
            </a:extLst>
          </p:cNvPr>
          <p:cNvSpPr/>
          <p:nvPr/>
        </p:nvSpPr>
        <p:spPr>
          <a:xfrm>
            <a:off x="5230754" y="1652362"/>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07AC924A-6CA3-B81C-58E9-BD54BB74B3BA}"/>
              </a:ext>
            </a:extLst>
          </p:cNvPr>
          <p:cNvSpPr/>
          <p:nvPr/>
        </p:nvSpPr>
        <p:spPr>
          <a:xfrm>
            <a:off x="8610600" y="1620120"/>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F689BB75-F0B6-F8F5-825E-5B9A7FCEEB42}"/>
              </a:ext>
            </a:extLst>
          </p:cNvPr>
          <p:cNvSpPr/>
          <p:nvPr/>
        </p:nvSpPr>
        <p:spPr>
          <a:xfrm>
            <a:off x="11625927" y="1624548"/>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7F65C9B4-D3BF-E899-7FED-D19D979EE8A2}"/>
              </a:ext>
            </a:extLst>
          </p:cNvPr>
          <p:cNvSpPr/>
          <p:nvPr/>
        </p:nvSpPr>
        <p:spPr>
          <a:xfrm>
            <a:off x="2286000" y="2332025"/>
            <a:ext cx="2743200" cy="3200400"/>
          </a:xfrm>
          <a:custGeom>
            <a:avLst/>
            <a:gdLst>
              <a:gd name="connsiteX0" fmla="*/ 0 w 4250692"/>
              <a:gd name="connsiteY0" fmla="*/ 407652 h 4076520"/>
              <a:gd name="connsiteX1" fmla="*/ 407652 w 4250692"/>
              <a:gd name="connsiteY1" fmla="*/ 0 h 4076520"/>
              <a:gd name="connsiteX2" fmla="*/ 3843040 w 4250692"/>
              <a:gd name="connsiteY2" fmla="*/ 0 h 4076520"/>
              <a:gd name="connsiteX3" fmla="*/ 4250692 w 4250692"/>
              <a:gd name="connsiteY3" fmla="*/ 407652 h 4076520"/>
              <a:gd name="connsiteX4" fmla="*/ 4250692 w 4250692"/>
              <a:gd name="connsiteY4" fmla="*/ 3668868 h 4076520"/>
              <a:gd name="connsiteX5" fmla="*/ 3843040 w 4250692"/>
              <a:gd name="connsiteY5" fmla="*/ 4076520 h 4076520"/>
              <a:gd name="connsiteX6" fmla="*/ 407652 w 4250692"/>
              <a:gd name="connsiteY6" fmla="*/ 4076520 h 4076520"/>
              <a:gd name="connsiteX7" fmla="*/ 0 w 4250692"/>
              <a:gd name="connsiteY7" fmla="*/ 3668868 h 4076520"/>
              <a:gd name="connsiteX8" fmla="*/ 0 w 4250692"/>
              <a:gd name="connsiteY8" fmla="*/ 407652 h 40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0692" h="4076520">
                <a:moveTo>
                  <a:pt x="0" y="407652"/>
                </a:moveTo>
                <a:cubicBezTo>
                  <a:pt x="0" y="182512"/>
                  <a:pt x="182512" y="0"/>
                  <a:pt x="407652" y="0"/>
                </a:cubicBezTo>
                <a:lnTo>
                  <a:pt x="3843040" y="0"/>
                </a:lnTo>
                <a:cubicBezTo>
                  <a:pt x="4068180" y="0"/>
                  <a:pt x="4250692" y="182512"/>
                  <a:pt x="4250692" y="407652"/>
                </a:cubicBezTo>
                <a:lnTo>
                  <a:pt x="4250692" y="3668868"/>
                </a:lnTo>
                <a:cubicBezTo>
                  <a:pt x="4250692" y="3894008"/>
                  <a:pt x="4068180" y="4076520"/>
                  <a:pt x="3843040" y="4076520"/>
                </a:cubicBezTo>
                <a:lnTo>
                  <a:pt x="407652" y="4076520"/>
                </a:lnTo>
                <a:cubicBezTo>
                  <a:pt x="182512" y="4076520"/>
                  <a:pt x="0" y="3894008"/>
                  <a:pt x="0" y="3668868"/>
                </a:cubicBezTo>
                <a:lnTo>
                  <a:pt x="0" y="407652"/>
                </a:lnTo>
                <a:close/>
              </a:path>
            </a:pathLst>
          </a:custGeom>
          <a:noFill/>
          <a:ln>
            <a:solidFill>
              <a:srgbClr val="CFB9E5"/>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8674" tIns="1281630" rIns="58674" bIns="670152" numCol="1" spcCol="1270" anchor="ctr" anchorCtr="0">
            <a:noAutofit/>
          </a:bodyPr>
          <a:lstStyle/>
          <a:p>
            <a:pPr defTabSz="366713">
              <a:spcBef>
                <a:spcPct val="0"/>
              </a:spcBef>
            </a:pPr>
            <a:endParaRPr lang="en-US" sz="850" dirty="0">
              <a:ln w="0"/>
              <a:solidFill>
                <a:schemeClr val="tx1"/>
              </a:solidFill>
              <a:effectLst>
                <a:outerShdw blurRad="38100" dist="19050" dir="2700000" algn="tl" rotWithShape="0">
                  <a:schemeClr val="dk1">
                    <a:alpha val="40000"/>
                  </a:schemeClr>
                </a:outerShdw>
              </a:effectLst>
            </a:endParaRPr>
          </a:p>
        </p:txBody>
      </p:sp>
      <p:sp>
        <p:nvSpPr>
          <p:cNvPr id="49" name="Freeform: Shape 48">
            <a:extLst>
              <a:ext uri="{FF2B5EF4-FFF2-40B4-BE49-F238E27FC236}">
                <a16:creationId xmlns:a16="http://schemas.microsoft.com/office/drawing/2014/main" id="{5673221B-FC70-C264-C0CF-18B5CDCE6C73}"/>
              </a:ext>
            </a:extLst>
          </p:cNvPr>
          <p:cNvSpPr/>
          <p:nvPr/>
        </p:nvSpPr>
        <p:spPr>
          <a:xfrm>
            <a:off x="5638800" y="2332025"/>
            <a:ext cx="2743200" cy="3200400"/>
          </a:xfrm>
          <a:custGeom>
            <a:avLst/>
            <a:gdLst>
              <a:gd name="connsiteX0" fmla="*/ 0 w 4216474"/>
              <a:gd name="connsiteY0" fmla="*/ 411922 h 4119216"/>
              <a:gd name="connsiteX1" fmla="*/ 411922 w 4216474"/>
              <a:gd name="connsiteY1" fmla="*/ 0 h 4119216"/>
              <a:gd name="connsiteX2" fmla="*/ 3804552 w 4216474"/>
              <a:gd name="connsiteY2" fmla="*/ 0 h 4119216"/>
              <a:gd name="connsiteX3" fmla="*/ 4216474 w 4216474"/>
              <a:gd name="connsiteY3" fmla="*/ 411922 h 4119216"/>
              <a:gd name="connsiteX4" fmla="*/ 4216474 w 4216474"/>
              <a:gd name="connsiteY4" fmla="*/ 3707294 h 4119216"/>
              <a:gd name="connsiteX5" fmla="*/ 3804552 w 4216474"/>
              <a:gd name="connsiteY5" fmla="*/ 4119216 h 4119216"/>
              <a:gd name="connsiteX6" fmla="*/ 411922 w 4216474"/>
              <a:gd name="connsiteY6" fmla="*/ 4119216 h 4119216"/>
              <a:gd name="connsiteX7" fmla="*/ 0 w 4216474"/>
              <a:gd name="connsiteY7" fmla="*/ 3707294 h 4119216"/>
              <a:gd name="connsiteX8" fmla="*/ 0 w 4216474"/>
              <a:gd name="connsiteY8" fmla="*/ 411922 h 411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6474" h="4119216">
                <a:moveTo>
                  <a:pt x="0" y="411922"/>
                </a:moveTo>
                <a:cubicBezTo>
                  <a:pt x="0" y="184424"/>
                  <a:pt x="184424" y="0"/>
                  <a:pt x="411922" y="0"/>
                </a:cubicBezTo>
                <a:lnTo>
                  <a:pt x="3804552" y="0"/>
                </a:lnTo>
                <a:cubicBezTo>
                  <a:pt x="4032050" y="0"/>
                  <a:pt x="4216474" y="184424"/>
                  <a:pt x="4216474" y="411922"/>
                </a:cubicBezTo>
                <a:lnTo>
                  <a:pt x="4216474" y="3707294"/>
                </a:lnTo>
                <a:cubicBezTo>
                  <a:pt x="4216474" y="3934792"/>
                  <a:pt x="4032050" y="4119216"/>
                  <a:pt x="3804552" y="4119216"/>
                </a:cubicBezTo>
                <a:lnTo>
                  <a:pt x="411922" y="4119216"/>
                </a:lnTo>
                <a:cubicBezTo>
                  <a:pt x="184424" y="4119216"/>
                  <a:pt x="0" y="3934792"/>
                  <a:pt x="0" y="3707294"/>
                </a:cubicBezTo>
                <a:lnTo>
                  <a:pt x="0" y="411922"/>
                </a:lnTo>
                <a:close/>
              </a:path>
            </a:pathLst>
          </a:custGeom>
          <a:noFill/>
          <a:ln>
            <a:solidFill>
              <a:schemeClr val="accent3">
                <a:lumMod val="60000"/>
                <a:lumOff val="40000"/>
              </a:schemeClr>
            </a:solidFill>
          </a:ln>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58674" tIns="1294439" rIns="58674" bIns="676557" numCol="1" spcCol="1270" anchor="ctr" anchorCtr="0">
            <a:noAutofit/>
          </a:bodyPr>
          <a:lstStyle/>
          <a:p>
            <a:pPr defTabSz="366713">
              <a:spcBef>
                <a:spcPct val="0"/>
              </a:spcBef>
            </a:pPr>
            <a:endParaRPr lang="en-US" sz="850" dirty="0">
              <a:ln w="0"/>
              <a:solidFill>
                <a:schemeClr val="tx1"/>
              </a:solidFill>
              <a:effectLst>
                <a:outerShdw blurRad="38100" dist="19050" dir="2700000" algn="tl" rotWithShape="0">
                  <a:schemeClr val="dk1">
                    <a:alpha val="40000"/>
                  </a:schemeClr>
                </a:outerShdw>
              </a:effectLst>
            </a:endParaRPr>
          </a:p>
        </p:txBody>
      </p:sp>
      <p:sp>
        <p:nvSpPr>
          <p:cNvPr id="53" name="TextBox 52">
            <a:extLst>
              <a:ext uri="{FF2B5EF4-FFF2-40B4-BE49-F238E27FC236}">
                <a16:creationId xmlns:a16="http://schemas.microsoft.com/office/drawing/2014/main" id="{1DFB19B4-1360-1172-E3A1-752EC47BEA9B}"/>
              </a:ext>
            </a:extLst>
          </p:cNvPr>
          <p:cNvSpPr txBox="1"/>
          <p:nvPr/>
        </p:nvSpPr>
        <p:spPr>
          <a:xfrm>
            <a:off x="2313303" y="2690491"/>
            <a:ext cx="2715895" cy="2685351"/>
          </a:xfrm>
          <a:prstGeom prst="rect">
            <a:avLst/>
          </a:prstGeom>
          <a:noFill/>
        </p:spPr>
        <p:txBody>
          <a:bodyPr wrap="square" rtlCol="0">
            <a:spAutoFit/>
          </a:bodyPr>
          <a:lstStyle/>
          <a:p>
            <a:pPr marL="214313" indent="-214313" algn="just" defTabSz="366713">
              <a:spcBef>
                <a:spcPct val="0"/>
              </a:spcBef>
              <a:buFont typeface="Arial" panose="020B0604020202020204" pitchFamily="34" charset="0"/>
              <a:buChar char="•"/>
            </a:pPr>
            <a:endParaRPr lang="en-US" sz="850" dirty="0">
              <a:ln w="0"/>
            </a:endParaRPr>
          </a:p>
          <a:p>
            <a:pPr marL="214313" indent="-214313" algn="just" defTabSz="366713">
              <a:spcBef>
                <a:spcPct val="0"/>
              </a:spcBef>
              <a:buFont typeface="Arial" panose="020B0604020202020204" pitchFamily="34" charset="0"/>
              <a:buChar char="•"/>
            </a:pPr>
            <a:r>
              <a:rPr lang="en-US" sz="850" dirty="0">
                <a:ln w="0"/>
              </a:rPr>
              <a:t>Initiation Process</a:t>
            </a:r>
          </a:p>
          <a:p>
            <a:pPr marL="214313" indent="-214313" algn="just" defTabSz="366713">
              <a:spcBef>
                <a:spcPct val="0"/>
              </a:spcBef>
              <a:buFont typeface="Arial" panose="020B0604020202020204" pitchFamily="34" charset="0"/>
              <a:buChar char="•"/>
            </a:pPr>
            <a:r>
              <a:rPr lang="en-US" sz="850" dirty="0">
                <a:ln w="0"/>
              </a:rPr>
              <a:t>Credit Application (Loan Application Form)</a:t>
            </a:r>
          </a:p>
          <a:p>
            <a:pPr marL="214313" indent="-214313" algn="just" defTabSz="366713">
              <a:spcBef>
                <a:spcPct val="0"/>
              </a:spcBef>
              <a:buFont typeface="Arial" panose="020B0604020202020204" pitchFamily="34" charset="0"/>
              <a:buChar char="•"/>
            </a:pPr>
            <a:r>
              <a:rPr lang="en-US" sz="850" dirty="0">
                <a:ln w="0"/>
              </a:rPr>
              <a:t>Support for both Islamic &amp; Conventional Products including Credit Card</a:t>
            </a:r>
          </a:p>
          <a:p>
            <a:pPr marL="214313" indent="-214313" algn="just" defTabSz="366713">
              <a:spcBef>
                <a:spcPct val="0"/>
              </a:spcBef>
              <a:buFont typeface="Arial" panose="020B0604020202020204" pitchFamily="34" charset="0"/>
              <a:buChar char="•"/>
            </a:pPr>
            <a:r>
              <a:rPr lang="en-US" sz="850" dirty="0">
                <a:ln w="0"/>
              </a:rPr>
              <a:t>Sales Hierarchy Structure</a:t>
            </a:r>
          </a:p>
          <a:p>
            <a:pPr marL="214313" indent="-214313" algn="just" defTabSz="366713">
              <a:spcBef>
                <a:spcPct val="0"/>
              </a:spcBef>
              <a:buFont typeface="Arial" panose="020B0604020202020204" pitchFamily="34" charset="0"/>
              <a:buChar char="•"/>
            </a:pPr>
            <a:r>
              <a:rPr lang="en-US" sz="850" dirty="0">
                <a:ln w="0"/>
              </a:rPr>
              <a:t>Rule based Credit Policy &amp; Segment-Wise Capping</a:t>
            </a:r>
          </a:p>
          <a:p>
            <a:pPr marL="214313" indent="-214313" algn="just" defTabSz="366713">
              <a:spcBef>
                <a:spcPct val="0"/>
              </a:spcBef>
              <a:buFont typeface="Arial" panose="020B0604020202020204" pitchFamily="34" charset="0"/>
              <a:buChar char="•"/>
            </a:pPr>
            <a:r>
              <a:rPr lang="en-US" sz="850" dirty="0">
                <a:ln w="0"/>
              </a:rPr>
              <a:t>Discrepancies, Deviations, Deferrals, Rejections</a:t>
            </a:r>
          </a:p>
          <a:p>
            <a:pPr marL="214313" indent="-214313" algn="just" defTabSz="366713">
              <a:spcBef>
                <a:spcPct val="0"/>
              </a:spcBef>
              <a:buFont typeface="Arial" panose="020B0604020202020204" pitchFamily="34" charset="0"/>
              <a:buChar char="•"/>
            </a:pPr>
            <a:r>
              <a:rPr lang="en-US" sz="850" dirty="0">
                <a:ln w="0"/>
              </a:rPr>
              <a:t>Asset &amp; Collateral Management</a:t>
            </a:r>
          </a:p>
          <a:p>
            <a:pPr marL="214313" indent="-214313" algn="just" defTabSz="366713">
              <a:spcBef>
                <a:spcPct val="0"/>
              </a:spcBef>
              <a:buFont typeface="Arial" panose="020B0604020202020204" pitchFamily="34" charset="0"/>
              <a:buChar char="•"/>
            </a:pPr>
            <a:r>
              <a:rPr lang="en-US" sz="850" dirty="0">
                <a:ln w="0"/>
              </a:rPr>
              <a:t>Appraisals &amp; Legal opinion</a:t>
            </a:r>
          </a:p>
          <a:p>
            <a:pPr marL="214313" indent="-214313" algn="just" defTabSz="366713">
              <a:spcBef>
                <a:spcPct val="0"/>
              </a:spcBef>
              <a:buFont typeface="Arial" panose="020B0604020202020204" pitchFamily="34" charset="0"/>
              <a:buChar char="•"/>
            </a:pPr>
            <a:r>
              <a:rPr lang="en-US" sz="850" dirty="0">
                <a:ln w="0"/>
              </a:rPr>
              <a:t>Income Estimations &amp; DBR</a:t>
            </a:r>
          </a:p>
          <a:p>
            <a:pPr marL="214313" indent="-214313" algn="just" defTabSz="366713">
              <a:spcBef>
                <a:spcPct val="0"/>
              </a:spcBef>
              <a:buFont typeface="Arial" panose="020B0604020202020204" pitchFamily="34" charset="0"/>
              <a:buChar char="•"/>
            </a:pPr>
            <a:r>
              <a:rPr lang="en-US" sz="850" dirty="0">
                <a:ln w="0"/>
              </a:rPr>
              <a:t>Integrations </a:t>
            </a:r>
            <a:r>
              <a:rPr lang="en-US" sz="700" i="1" dirty="0">
                <a:ln w="0"/>
                <a:solidFill>
                  <a:schemeClr val="tx1">
                    <a:lumMod val="65000"/>
                    <a:lumOff val="35000"/>
                  </a:schemeClr>
                </a:solidFill>
              </a:rPr>
              <a:t>ECIB / Data Check / Compliance / Call Center /A Score/NADRA/OCTR/Title Fetch)</a:t>
            </a:r>
            <a:endParaRPr lang="en-US" sz="800" i="1" dirty="0">
              <a:ln w="0"/>
              <a:solidFill>
                <a:schemeClr val="tx1">
                  <a:lumMod val="65000"/>
                  <a:lumOff val="35000"/>
                </a:schemeClr>
              </a:solidFill>
            </a:endParaRPr>
          </a:p>
          <a:p>
            <a:pPr marL="214313" indent="-214313" algn="just" defTabSz="366713">
              <a:spcBef>
                <a:spcPct val="0"/>
              </a:spcBef>
              <a:buFont typeface="Arial" panose="020B0604020202020204" pitchFamily="34" charset="0"/>
              <a:buChar char="•"/>
            </a:pPr>
            <a:r>
              <a:rPr lang="en-US" sz="850" dirty="0">
                <a:ln w="0"/>
              </a:rPr>
              <a:t>Documentation checklist</a:t>
            </a:r>
          </a:p>
          <a:p>
            <a:pPr marL="214313" indent="-214313" algn="just" defTabSz="366713">
              <a:spcBef>
                <a:spcPct val="0"/>
              </a:spcBef>
              <a:buFont typeface="Arial" panose="020B0604020202020204" pitchFamily="34" charset="0"/>
              <a:buChar char="•"/>
            </a:pPr>
            <a:r>
              <a:rPr lang="en-US" sz="850" dirty="0">
                <a:ln w="0"/>
              </a:rPr>
              <a:t>Mult Level Verifications </a:t>
            </a:r>
          </a:p>
          <a:p>
            <a:pPr algn="just" defTabSz="366713">
              <a:spcBef>
                <a:spcPct val="0"/>
              </a:spcBef>
            </a:pPr>
            <a:r>
              <a:rPr lang="en-US" sz="850" i="1" dirty="0">
                <a:ln w="0"/>
                <a:solidFill>
                  <a:schemeClr val="tx1">
                    <a:lumMod val="65000"/>
                    <a:lumOff val="35000"/>
                  </a:schemeClr>
                </a:solidFill>
              </a:rPr>
              <a:t>        </a:t>
            </a:r>
            <a:r>
              <a:rPr lang="en-US" sz="700" i="1" dirty="0">
                <a:ln w="0"/>
                <a:solidFill>
                  <a:schemeClr val="tx1">
                    <a:lumMod val="65000"/>
                    <a:lumOff val="35000"/>
                  </a:schemeClr>
                </a:solidFill>
              </a:rPr>
              <a:t>(Interdepartmental &amp; External Vendors)</a:t>
            </a:r>
            <a:endParaRPr lang="en-US" sz="850" i="1" dirty="0">
              <a:ln w="0"/>
              <a:solidFill>
                <a:schemeClr val="tx1">
                  <a:lumMod val="65000"/>
                  <a:lumOff val="35000"/>
                </a:schemeClr>
              </a:solidFill>
            </a:endParaRPr>
          </a:p>
          <a:p>
            <a:pPr marL="214313" indent="-214313" algn="just" defTabSz="366713">
              <a:spcBef>
                <a:spcPct val="0"/>
              </a:spcBef>
              <a:buFont typeface="Arial" panose="020B0604020202020204" pitchFamily="34" charset="0"/>
              <a:buChar char="•"/>
            </a:pPr>
            <a:r>
              <a:rPr lang="en-US" sz="850" dirty="0">
                <a:ln w="0"/>
              </a:rPr>
              <a:t>Configurable Workflows and Queues</a:t>
            </a:r>
          </a:p>
          <a:p>
            <a:pPr marL="214313" indent="-214313" algn="just" defTabSz="366713">
              <a:spcBef>
                <a:spcPct val="0"/>
              </a:spcBef>
              <a:buFont typeface="Arial" panose="020B0604020202020204" pitchFamily="34" charset="0"/>
              <a:buChar char="•"/>
            </a:pPr>
            <a:r>
              <a:rPr lang="en-US" sz="850" dirty="0">
                <a:ln w="0"/>
              </a:rPr>
              <a:t>Escalation Matrix</a:t>
            </a:r>
          </a:p>
          <a:p>
            <a:pPr marL="214313" indent="-214313" algn="just" defTabSz="366713">
              <a:spcBef>
                <a:spcPct val="0"/>
              </a:spcBef>
              <a:buFont typeface="Arial" panose="020B0604020202020204" pitchFamily="34" charset="0"/>
              <a:buChar char="•"/>
            </a:pPr>
            <a:r>
              <a:rPr lang="en-US" sz="850" dirty="0">
                <a:ln w="0"/>
              </a:rPr>
              <a:t>Approval/ Decisioning Hierarchies based on Limit</a:t>
            </a:r>
          </a:p>
          <a:p>
            <a:pPr marL="214313" indent="-214313" algn="just" defTabSz="366713">
              <a:spcBef>
                <a:spcPct val="0"/>
              </a:spcBef>
              <a:buFont typeface="Arial" panose="020B0604020202020204" pitchFamily="34" charset="0"/>
              <a:buChar char="•"/>
            </a:pPr>
            <a:r>
              <a:rPr lang="en-US" sz="850" dirty="0">
                <a:ln w="0"/>
              </a:rPr>
              <a:t>Delegation &amp; Deviation Matrices</a:t>
            </a:r>
          </a:p>
        </p:txBody>
      </p:sp>
      <p:sp>
        <p:nvSpPr>
          <p:cNvPr id="54" name="TextBox 53">
            <a:extLst>
              <a:ext uri="{FF2B5EF4-FFF2-40B4-BE49-F238E27FC236}">
                <a16:creationId xmlns:a16="http://schemas.microsoft.com/office/drawing/2014/main" id="{40A3CB3C-5FB8-8EC8-98D9-F3EACE549397}"/>
              </a:ext>
            </a:extLst>
          </p:cNvPr>
          <p:cNvSpPr txBox="1"/>
          <p:nvPr/>
        </p:nvSpPr>
        <p:spPr>
          <a:xfrm>
            <a:off x="5705665" y="2922086"/>
            <a:ext cx="2676335" cy="2185214"/>
          </a:xfrm>
          <a:prstGeom prst="rect">
            <a:avLst/>
          </a:prstGeom>
          <a:noFill/>
        </p:spPr>
        <p:txBody>
          <a:bodyPr wrap="square" rtlCol="0">
            <a:spAutoFit/>
          </a:bodyPr>
          <a:lstStyle/>
          <a:p>
            <a:pPr marL="214313" indent="-214313" algn="just" defTabSz="366713">
              <a:spcBef>
                <a:spcPct val="0"/>
              </a:spcBef>
              <a:buFont typeface="Arial" panose="020B0604020202020204" pitchFamily="34" charset="0"/>
              <a:buChar char="•"/>
            </a:pPr>
            <a:r>
              <a:rPr lang="en-US" sz="850" dirty="0"/>
              <a:t>Collateral / Asset Management</a:t>
            </a:r>
          </a:p>
          <a:p>
            <a:pPr marL="214313" indent="-214313" algn="just" defTabSz="366713">
              <a:spcBef>
                <a:spcPct val="0"/>
              </a:spcBef>
              <a:buFont typeface="Arial" panose="020B0604020202020204" pitchFamily="34" charset="0"/>
              <a:buChar char="•"/>
            </a:pPr>
            <a:r>
              <a:rPr lang="en-US" sz="850" dirty="0"/>
              <a:t>Credit Administration (CAD) Processing </a:t>
            </a:r>
            <a:r>
              <a:rPr lang="en-US" sz="700" i="1" dirty="0">
                <a:solidFill>
                  <a:schemeClr val="tx1">
                    <a:lumMod val="65000"/>
                    <a:lumOff val="35000"/>
                  </a:schemeClr>
                </a:solidFill>
              </a:rPr>
              <a:t>(Purchase Order, Delivery Acceptance, Advance Booking)</a:t>
            </a:r>
            <a:endParaRPr lang="en-US" sz="800" i="1" dirty="0">
              <a:solidFill>
                <a:schemeClr val="tx1">
                  <a:lumMod val="65000"/>
                  <a:lumOff val="35000"/>
                </a:schemeClr>
              </a:solidFill>
            </a:endParaRPr>
          </a:p>
          <a:p>
            <a:pPr marL="214313" indent="-214313" algn="just" defTabSz="366713">
              <a:spcBef>
                <a:spcPct val="0"/>
              </a:spcBef>
              <a:buFont typeface="Arial" panose="020B0604020202020204" pitchFamily="34" charset="0"/>
              <a:buChar char="•"/>
            </a:pPr>
            <a:r>
              <a:rPr lang="en-US" sz="850" dirty="0"/>
              <a:t>Account opening</a:t>
            </a:r>
          </a:p>
          <a:p>
            <a:pPr marL="214313" indent="-214313" algn="just" defTabSz="366713">
              <a:spcBef>
                <a:spcPct val="0"/>
              </a:spcBef>
              <a:buFont typeface="Arial" panose="020B0604020202020204" pitchFamily="34" charset="0"/>
              <a:buChar char="•"/>
            </a:pPr>
            <a:r>
              <a:rPr lang="en-US" sz="850" dirty="0"/>
              <a:t>Transaction Initiation &amp; Authorization</a:t>
            </a:r>
          </a:p>
          <a:p>
            <a:pPr marL="214313" indent="-214313" algn="just" defTabSz="366713">
              <a:spcBef>
                <a:spcPct val="0"/>
              </a:spcBef>
              <a:buFont typeface="Arial" panose="020B0604020202020204" pitchFamily="34" charset="0"/>
              <a:buChar char="•"/>
            </a:pPr>
            <a:r>
              <a:rPr lang="en-US" sz="850" dirty="0"/>
              <a:t>Stationery printing</a:t>
            </a:r>
          </a:p>
          <a:p>
            <a:pPr marL="214313" indent="-214313" algn="just" defTabSz="366713">
              <a:spcBef>
                <a:spcPct val="0"/>
              </a:spcBef>
              <a:buFont typeface="Arial" panose="020B0604020202020204" pitchFamily="34" charset="0"/>
              <a:buChar char="•"/>
            </a:pPr>
            <a:r>
              <a:rPr lang="en-US" sz="850" dirty="0"/>
              <a:t>Disbursements</a:t>
            </a:r>
          </a:p>
          <a:p>
            <a:pPr marL="214313" indent="-214313" algn="just" defTabSz="366713">
              <a:spcBef>
                <a:spcPct val="0"/>
              </a:spcBef>
              <a:buFont typeface="Arial" panose="020B0604020202020204" pitchFamily="34" charset="0"/>
              <a:buChar char="•"/>
            </a:pPr>
            <a:r>
              <a:rPr lang="en-US" sz="850" dirty="0"/>
              <a:t>Restructuring / Repricing</a:t>
            </a:r>
          </a:p>
          <a:p>
            <a:pPr marL="214313" indent="-214313" algn="just" defTabSz="366713">
              <a:spcBef>
                <a:spcPct val="0"/>
              </a:spcBef>
              <a:buFont typeface="Arial" panose="020B0604020202020204" pitchFamily="34" charset="0"/>
              <a:buChar char="•"/>
            </a:pPr>
            <a:r>
              <a:rPr lang="en-US" sz="850" dirty="0"/>
              <a:t>Provision for partial &amp; full recoveries</a:t>
            </a:r>
          </a:p>
          <a:p>
            <a:pPr marL="214313" indent="-214313" algn="just" defTabSz="366713">
              <a:spcBef>
                <a:spcPct val="0"/>
              </a:spcBef>
              <a:buFont typeface="Arial" panose="020B0604020202020204" pitchFamily="34" charset="0"/>
              <a:buChar char="•"/>
            </a:pPr>
            <a:r>
              <a:rPr lang="en-GB" sz="850" dirty="0"/>
              <a:t>Classification based criteria</a:t>
            </a:r>
            <a:endParaRPr lang="en-US" sz="850" dirty="0"/>
          </a:p>
          <a:p>
            <a:pPr marL="557213" lvl="2" indent="-214313" algn="just" defTabSz="366713">
              <a:spcBef>
                <a:spcPct val="0"/>
              </a:spcBef>
              <a:buFont typeface="Arial" panose="020B0604020202020204" pitchFamily="34" charset="0"/>
              <a:buChar char="•"/>
            </a:pPr>
            <a:r>
              <a:rPr lang="en-GB" sz="850" dirty="0"/>
              <a:t>Regular conduct</a:t>
            </a:r>
            <a:endParaRPr lang="en-US" sz="850" dirty="0"/>
          </a:p>
          <a:p>
            <a:pPr marL="557213" lvl="2" indent="-214313" algn="just" defTabSz="366713">
              <a:spcBef>
                <a:spcPct val="0"/>
              </a:spcBef>
              <a:buFont typeface="Arial" panose="020B0604020202020204" pitchFamily="34" charset="0"/>
              <a:buChar char="•"/>
            </a:pPr>
            <a:r>
              <a:rPr lang="en-GB" sz="850" dirty="0"/>
              <a:t>Suspense mark-up booking</a:t>
            </a:r>
            <a:endParaRPr lang="en-US" sz="850" dirty="0"/>
          </a:p>
          <a:p>
            <a:pPr marL="557213" lvl="2" indent="-214313" algn="just" defTabSz="366713">
              <a:spcBef>
                <a:spcPct val="0"/>
              </a:spcBef>
              <a:buFont typeface="Arial" panose="020B0604020202020204" pitchFamily="34" charset="0"/>
              <a:buChar char="•"/>
            </a:pPr>
            <a:r>
              <a:rPr lang="en-GB" sz="850" dirty="0"/>
              <a:t>No accrual</a:t>
            </a:r>
            <a:endParaRPr lang="en-US" sz="850" dirty="0"/>
          </a:p>
          <a:p>
            <a:pPr marL="557213" lvl="2" indent="-214313" algn="just" defTabSz="366713">
              <a:spcBef>
                <a:spcPct val="0"/>
              </a:spcBef>
              <a:buFont typeface="Arial" panose="020B0604020202020204" pitchFamily="34" charset="0"/>
              <a:buChar char="•"/>
            </a:pPr>
            <a:r>
              <a:rPr lang="en-GB" sz="850" dirty="0"/>
              <a:t>Write off</a:t>
            </a:r>
            <a:endParaRPr lang="en-US" sz="850" dirty="0"/>
          </a:p>
          <a:p>
            <a:pPr marL="214313" indent="-214313" algn="just" defTabSz="366713">
              <a:spcBef>
                <a:spcPct val="0"/>
              </a:spcBef>
              <a:buFont typeface="Arial" panose="020B0604020202020204" pitchFamily="34" charset="0"/>
              <a:buChar char="•"/>
            </a:pPr>
            <a:r>
              <a:rPr lang="en-GB" sz="850" dirty="0"/>
              <a:t>Flexible accounting treatment</a:t>
            </a:r>
            <a:endParaRPr lang="en-US" sz="850" dirty="0"/>
          </a:p>
          <a:p>
            <a:pPr marL="214313" indent="-214313" algn="just" defTabSz="366713">
              <a:spcBef>
                <a:spcPct val="0"/>
              </a:spcBef>
              <a:buFont typeface="Arial" panose="020B0604020202020204" pitchFamily="34" charset="0"/>
              <a:buChar char="•"/>
            </a:pPr>
            <a:r>
              <a:rPr lang="en-US" sz="850" dirty="0"/>
              <a:t>Booking / suspension of income</a:t>
            </a:r>
          </a:p>
        </p:txBody>
      </p:sp>
      <p:sp>
        <p:nvSpPr>
          <p:cNvPr id="55" name="Freeform: Shape 54">
            <a:extLst>
              <a:ext uri="{FF2B5EF4-FFF2-40B4-BE49-F238E27FC236}">
                <a16:creationId xmlns:a16="http://schemas.microsoft.com/office/drawing/2014/main" id="{11C2C366-D956-6AA0-7CB2-EBB8FE812B85}"/>
              </a:ext>
            </a:extLst>
          </p:cNvPr>
          <p:cNvSpPr/>
          <p:nvPr/>
        </p:nvSpPr>
        <p:spPr>
          <a:xfrm>
            <a:off x="8991600" y="2332025"/>
            <a:ext cx="2743200" cy="3200400"/>
          </a:xfrm>
          <a:custGeom>
            <a:avLst/>
            <a:gdLst>
              <a:gd name="connsiteX0" fmla="*/ 0 w 4250692"/>
              <a:gd name="connsiteY0" fmla="*/ 407652 h 4076520"/>
              <a:gd name="connsiteX1" fmla="*/ 407652 w 4250692"/>
              <a:gd name="connsiteY1" fmla="*/ 0 h 4076520"/>
              <a:gd name="connsiteX2" fmla="*/ 3843040 w 4250692"/>
              <a:gd name="connsiteY2" fmla="*/ 0 h 4076520"/>
              <a:gd name="connsiteX3" fmla="*/ 4250692 w 4250692"/>
              <a:gd name="connsiteY3" fmla="*/ 407652 h 4076520"/>
              <a:gd name="connsiteX4" fmla="*/ 4250692 w 4250692"/>
              <a:gd name="connsiteY4" fmla="*/ 3668868 h 4076520"/>
              <a:gd name="connsiteX5" fmla="*/ 3843040 w 4250692"/>
              <a:gd name="connsiteY5" fmla="*/ 4076520 h 4076520"/>
              <a:gd name="connsiteX6" fmla="*/ 407652 w 4250692"/>
              <a:gd name="connsiteY6" fmla="*/ 4076520 h 4076520"/>
              <a:gd name="connsiteX7" fmla="*/ 0 w 4250692"/>
              <a:gd name="connsiteY7" fmla="*/ 3668868 h 4076520"/>
              <a:gd name="connsiteX8" fmla="*/ 0 w 4250692"/>
              <a:gd name="connsiteY8" fmla="*/ 407652 h 40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0692" h="4076520">
                <a:moveTo>
                  <a:pt x="0" y="407652"/>
                </a:moveTo>
                <a:cubicBezTo>
                  <a:pt x="0" y="182512"/>
                  <a:pt x="182512" y="0"/>
                  <a:pt x="407652" y="0"/>
                </a:cubicBezTo>
                <a:lnTo>
                  <a:pt x="3843040" y="0"/>
                </a:lnTo>
                <a:cubicBezTo>
                  <a:pt x="4068180" y="0"/>
                  <a:pt x="4250692" y="182512"/>
                  <a:pt x="4250692" y="407652"/>
                </a:cubicBezTo>
                <a:lnTo>
                  <a:pt x="4250692" y="3668868"/>
                </a:lnTo>
                <a:cubicBezTo>
                  <a:pt x="4250692" y="3894008"/>
                  <a:pt x="4068180" y="4076520"/>
                  <a:pt x="3843040" y="4076520"/>
                </a:cubicBezTo>
                <a:lnTo>
                  <a:pt x="407652" y="4076520"/>
                </a:lnTo>
                <a:cubicBezTo>
                  <a:pt x="182512" y="4076520"/>
                  <a:pt x="0" y="3894008"/>
                  <a:pt x="0" y="3668868"/>
                </a:cubicBezTo>
                <a:lnTo>
                  <a:pt x="0" y="407652"/>
                </a:lnTo>
                <a:close/>
              </a:path>
            </a:pathLst>
          </a:custGeom>
          <a:noFill/>
          <a:ln>
            <a:solidFill>
              <a:schemeClr val="accent5">
                <a:lumMod val="60000"/>
                <a:lumOff val="4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8674" tIns="1281630" rIns="58674" bIns="670152" numCol="1" spcCol="1270" anchor="ctr" anchorCtr="0">
            <a:noAutofit/>
          </a:bodyPr>
          <a:lstStyle/>
          <a:p>
            <a:pPr defTabSz="366713">
              <a:spcBef>
                <a:spcPct val="0"/>
              </a:spcBef>
            </a:pPr>
            <a:endParaRPr lang="en-US" sz="850" dirty="0">
              <a:ln w="0"/>
              <a:solidFill>
                <a:schemeClr val="tx1"/>
              </a:solidFill>
              <a:effectLst>
                <a:outerShdw blurRad="38100" dist="19050" dir="2700000" algn="tl" rotWithShape="0">
                  <a:schemeClr val="dk1">
                    <a:alpha val="40000"/>
                  </a:schemeClr>
                </a:outerShdw>
              </a:effectLst>
            </a:endParaRPr>
          </a:p>
        </p:txBody>
      </p:sp>
      <p:sp>
        <p:nvSpPr>
          <p:cNvPr id="62" name="TextBox 61">
            <a:extLst>
              <a:ext uri="{FF2B5EF4-FFF2-40B4-BE49-F238E27FC236}">
                <a16:creationId xmlns:a16="http://schemas.microsoft.com/office/drawing/2014/main" id="{3B621965-3688-4137-EC71-74F51939817F}"/>
              </a:ext>
            </a:extLst>
          </p:cNvPr>
          <p:cNvSpPr txBox="1"/>
          <p:nvPr/>
        </p:nvSpPr>
        <p:spPr>
          <a:xfrm>
            <a:off x="9067800" y="2810596"/>
            <a:ext cx="2451566" cy="1007968"/>
          </a:xfrm>
          <a:prstGeom prst="rect">
            <a:avLst/>
          </a:prstGeom>
          <a:noFill/>
        </p:spPr>
        <p:txBody>
          <a:bodyPr wrap="square" rtlCol="0">
            <a:spAutoFit/>
          </a:bodyPr>
          <a:lstStyle/>
          <a:p>
            <a:pPr marL="214313" indent="-214313" algn="just" defTabSz="366713">
              <a:spcBef>
                <a:spcPct val="0"/>
              </a:spcBef>
              <a:buFont typeface="Arial" panose="020B0604020202020204" pitchFamily="34" charset="0"/>
              <a:buChar char="•"/>
            </a:pPr>
            <a:r>
              <a:rPr lang="en-US" sz="850" dirty="0"/>
              <a:t>Recovery Team Setup</a:t>
            </a:r>
          </a:p>
          <a:p>
            <a:pPr marL="214313" indent="-214313" algn="just" defTabSz="366713">
              <a:spcBef>
                <a:spcPct val="0"/>
              </a:spcBef>
              <a:buFont typeface="Arial" panose="020B0604020202020204" pitchFamily="34" charset="0"/>
              <a:buChar char="•"/>
            </a:pPr>
            <a:r>
              <a:rPr lang="en-US" sz="850" dirty="0"/>
              <a:t>Case assignment to staff</a:t>
            </a:r>
          </a:p>
          <a:p>
            <a:pPr marL="214313" indent="-214313" algn="just" defTabSz="366713">
              <a:spcBef>
                <a:spcPct val="0"/>
              </a:spcBef>
              <a:buFont typeface="Arial" panose="020B0604020202020204" pitchFamily="34" charset="0"/>
              <a:buChar char="•"/>
            </a:pPr>
            <a:r>
              <a:rPr lang="en-US" sz="850" dirty="0"/>
              <a:t>Record Collection Call details &amp; promises</a:t>
            </a:r>
          </a:p>
          <a:p>
            <a:pPr marL="214313" indent="-214313" algn="just" defTabSz="366713">
              <a:spcBef>
                <a:spcPct val="0"/>
              </a:spcBef>
              <a:buFont typeface="Arial" panose="020B0604020202020204" pitchFamily="34" charset="0"/>
              <a:buChar char="•"/>
            </a:pPr>
            <a:r>
              <a:rPr lang="en-GB" sz="850" dirty="0"/>
              <a:t>Notices and reminders</a:t>
            </a:r>
            <a:endParaRPr lang="en-US" sz="850" dirty="0"/>
          </a:p>
          <a:p>
            <a:pPr marL="214313" indent="-214313" algn="just" defTabSz="366713">
              <a:spcBef>
                <a:spcPct val="0"/>
              </a:spcBef>
              <a:buFont typeface="Arial" panose="020B0604020202020204" pitchFamily="34" charset="0"/>
              <a:buChar char="•"/>
            </a:pPr>
            <a:r>
              <a:rPr lang="en-GB" sz="850" dirty="0"/>
              <a:t>Follow ups</a:t>
            </a:r>
          </a:p>
          <a:p>
            <a:pPr marL="214313" indent="-214313" algn="just" defTabSz="366713">
              <a:spcBef>
                <a:spcPct val="0"/>
              </a:spcBef>
              <a:buFont typeface="Arial" panose="020B0604020202020204" pitchFamily="34" charset="0"/>
              <a:buChar char="•"/>
            </a:pPr>
            <a:r>
              <a:rPr lang="en-GB" sz="850" dirty="0"/>
              <a:t>Litigation details by proposal</a:t>
            </a:r>
          </a:p>
          <a:p>
            <a:pPr marL="214313" indent="-214313" algn="just" defTabSz="366713">
              <a:spcBef>
                <a:spcPct val="0"/>
              </a:spcBef>
              <a:buFont typeface="Arial" panose="020B0604020202020204" pitchFamily="34" charset="0"/>
              <a:buChar char="•"/>
            </a:pPr>
            <a:r>
              <a:rPr lang="en-GB" sz="850" dirty="0"/>
              <a:t>Dispute resolution</a:t>
            </a:r>
            <a:endParaRPr lang="en-US" sz="850" dirty="0"/>
          </a:p>
        </p:txBody>
      </p:sp>
      <p:sp>
        <p:nvSpPr>
          <p:cNvPr id="1026" name="TextBox 1025">
            <a:extLst>
              <a:ext uri="{FF2B5EF4-FFF2-40B4-BE49-F238E27FC236}">
                <a16:creationId xmlns:a16="http://schemas.microsoft.com/office/drawing/2014/main" id="{8D8588B8-ABE3-4D6B-FE0C-1B9BECD7400E}"/>
              </a:ext>
            </a:extLst>
          </p:cNvPr>
          <p:cNvSpPr txBox="1"/>
          <p:nvPr/>
        </p:nvSpPr>
        <p:spPr>
          <a:xfrm>
            <a:off x="661228" y="3490080"/>
            <a:ext cx="597890" cy="300082"/>
          </a:xfrm>
          <a:prstGeom prst="rect">
            <a:avLst/>
          </a:prstGeom>
          <a:noFill/>
        </p:spPr>
        <p:txBody>
          <a:bodyPr wrap="square">
            <a:spAutoFit/>
          </a:bodyPr>
          <a:lstStyle/>
          <a:p>
            <a:pPr algn="ctr"/>
            <a:r>
              <a:rPr lang="en-US" sz="1350" b="1" dirty="0">
                <a:solidFill>
                  <a:schemeClr val="tx1">
                    <a:lumMod val="65000"/>
                    <a:lumOff val="35000"/>
                  </a:schemeClr>
                </a:solidFill>
              </a:rPr>
              <a:t>Self</a:t>
            </a:r>
          </a:p>
        </p:txBody>
      </p:sp>
      <p:pic>
        <p:nvPicPr>
          <p:cNvPr id="2050" name="Picture 2" descr="Online self service blue gradient concept icon | Premium Vector">
            <a:extLst>
              <a:ext uri="{FF2B5EF4-FFF2-40B4-BE49-F238E27FC236}">
                <a16:creationId xmlns:a16="http://schemas.microsoft.com/office/drawing/2014/main" id="{3C206970-B185-A6BE-ECA1-5F4A21818A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08" t="9638" r="19678" b="29318"/>
          <a:stretch>
            <a:fillRect/>
          </a:stretch>
        </p:blipFill>
        <p:spPr bwMode="auto">
          <a:xfrm>
            <a:off x="3193010" y="1874825"/>
            <a:ext cx="8914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tomer Onboarding Blue Gradient ...">
            <a:extLst>
              <a:ext uri="{FF2B5EF4-FFF2-40B4-BE49-F238E27FC236}">
                <a16:creationId xmlns:a16="http://schemas.microsoft.com/office/drawing/2014/main" id="{7E1A8B7C-E175-A8F5-5A9A-89C29BB59E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29" t="7214" r="17771" b="24699"/>
          <a:stretch>
            <a:fillRect/>
          </a:stretch>
        </p:blipFill>
        <p:spPr bwMode="auto">
          <a:xfrm>
            <a:off x="6599258" y="1874825"/>
            <a:ext cx="8595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ubmit Vector Art, Icons, and Graphics for Free Download">
            <a:extLst>
              <a:ext uri="{FF2B5EF4-FFF2-40B4-BE49-F238E27FC236}">
                <a16:creationId xmlns:a16="http://schemas.microsoft.com/office/drawing/2014/main" id="{F48DE4EC-A477-4D86-0CD6-AD99040813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67" t="12804" r="16689" b="28882"/>
          <a:stretch>
            <a:fillRect/>
          </a:stretch>
        </p:blipFill>
        <p:spPr bwMode="auto">
          <a:xfrm>
            <a:off x="10015570" y="1874825"/>
            <a:ext cx="95723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lect items concept icon Royalty Free Vector Image">
            <a:extLst>
              <a:ext uri="{FF2B5EF4-FFF2-40B4-BE49-F238E27FC236}">
                <a16:creationId xmlns:a16="http://schemas.microsoft.com/office/drawing/2014/main" id="{E41FA170-9C02-A67E-97D4-CA1AC035ED7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49" t="13334" r="15200" b="27778"/>
          <a:stretch>
            <a:fillRect/>
          </a:stretch>
        </p:blipFill>
        <p:spPr bwMode="auto">
          <a:xfrm>
            <a:off x="535547" y="2636825"/>
            <a:ext cx="957973" cy="9294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all Service Vector Illustration Style | Premium Vector">
            <a:extLst>
              <a:ext uri="{FF2B5EF4-FFF2-40B4-BE49-F238E27FC236}">
                <a16:creationId xmlns:a16="http://schemas.microsoft.com/office/drawing/2014/main" id="{28DA9D37-FB86-31CA-5F41-8B03C3C8AE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657" y="4094962"/>
            <a:ext cx="877031" cy="8770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7E6751-716D-E323-32CB-37AFC9ED7B3A}"/>
              </a:ext>
            </a:extLst>
          </p:cNvPr>
          <p:cNvSpPr txBox="1"/>
          <p:nvPr/>
        </p:nvSpPr>
        <p:spPr>
          <a:xfrm>
            <a:off x="458986" y="4861680"/>
            <a:ext cx="1044800" cy="300082"/>
          </a:xfrm>
          <a:prstGeom prst="rect">
            <a:avLst/>
          </a:prstGeom>
          <a:noFill/>
        </p:spPr>
        <p:txBody>
          <a:bodyPr wrap="square">
            <a:spAutoFit/>
          </a:bodyPr>
          <a:lstStyle/>
          <a:p>
            <a:pPr algn="ctr"/>
            <a:r>
              <a:rPr lang="en-US" sz="1350" b="1" dirty="0">
                <a:solidFill>
                  <a:schemeClr val="tx1">
                    <a:lumMod val="65000"/>
                    <a:lumOff val="35000"/>
                  </a:schemeClr>
                </a:solidFill>
              </a:rPr>
              <a:t>Agent</a:t>
            </a:r>
          </a:p>
        </p:txBody>
      </p:sp>
      <p:cxnSp>
        <p:nvCxnSpPr>
          <p:cNvPr id="11" name="Straight Arrow Connector 10">
            <a:extLst>
              <a:ext uri="{FF2B5EF4-FFF2-40B4-BE49-F238E27FC236}">
                <a16:creationId xmlns:a16="http://schemas.microsoft.com/office/drawing/2014/main" id="{12C0E67F-5E89-722B-7710-08485E685BAA}"/>
              </a:ext>
            </a:extLst>
          </p:cNvPr>
          <p:cNvCxnSpPr>
            <a:cxnSpLocks/>
          </p:cNvCxnSpPr>
          <p:nvPr/>
        </p:nvCxnSpPr>
        <p:spPr>
          <a:xfrm>
            <a:off x="1676400" y="3177753"/>
            <a:ext cx="457200" cy="2809"/>
          </a:xfrm>
          <a:prstGeom prst="straightConnector1">
            <a:avLst/>
          </a:prstGeom>
          <a:ln w="38100">
            <a:solidFill>
              <a:srgbClr val="F59B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AC7450D-320A-3F78-0F74-D2686E0E2E8F}"/>
              </a:ext>
            </a:extLst>
          </p:cNvPr>
          <p:cNvCxnSpPr>
            <a:cxnSpLocks/>
          </p:cNvCxnSpPr>
          <p:nvPr/>
        </p:nvCxnSpPr>
        <p:spPr>
          <a:xfrm>
            <a:off x="1665951" y="4861680"/>
            <a:ext cx="457200" cy="2809"/>
          </a:xfrm>
          <a:prstGeom prst="straightConnector1">
            <a:avLst/>
          </a:prstGeom>
          <a:ln w="38100">
            <a:solidFill>
              <a:srgbClr val="F59B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C9217D8-1A07-6069-D8BA-ACCA301F1C59}"/>
              </a:ext>
            </a:extLst>
          </p:cNvPr>
          <p:cNvCxnSpPr>
            <a:cxnSpLocks/>
          </p:cNvCxnSpPr>
          <p:nvPr/>
        </p:nvCxnSpPr>
        <p:spPr>
          <a:xfrm>
            <a:off x="5105400" y="3856025"/>
            <a:ext cx="457200" cy="2809"/>
          </a:xfrm>
          <a:prstGeom prst="straightConnector1">
            <a:avLst/>
          </a:prstGeom>
          <a:ln w="38100">
            <a:solidFill>
              <a:srgbClr val="F59B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349F9C-06D6-95D1-304A-1BA62A56D6BA}"/>
              </a:ext>
            </a:extLst>
          </p:cNvPr>
          <p:cNvCxnSpPr>
            <a:cxnSpLocks/>
          </p:cNvCxnSpPr>
          <p:nvPr/>
        </p:nvCxnSpPr>
        <p:spPr>
          <a:xfrm>
            <a:off x="8458200" y="3817159"/>
            <a:ext cx="457200" cy="2809"/>
          </a:xfrm>
          <a:prstGeom prst="straightConnector1">
            <a:avLst/>
          </a:prstGeom>
          <a:ln w="38100">
            <a:solidFill>
              <a:srgbClr val="F59BFF"/>
            </a:solidFill>
            <a:tailEnd type="triangle"/>
          </a:ln>
        </p:spPr>
        <p:style>
          <a:lnRef idx="1">
            <a:schemeClr val="accent1"/>
          </a:lnRef>
          <a:fillRef idx="0">
            <a:schemeClr val="accent1"/>
          </a:fillRef>
          <a:effectRef idx="0">
            <a:schemeClr val="accent1"/>
          </a:effectRef>
          <a:fontRef idx="minor">
            <a:schemeClr val="tx1"/>
          </a:fontRef>
        </p:style>
      </p:cxnSp>
      <p:sp>
        <p:nvSpPr>
          <p:cNvPr id="2" name="Right Arrow 11">
            <a:extLst>
              <a:ext uri="{FF2B5EF4-FFF2-40B4-BE49-F238E27FC236}">
                <a16:creationId xmlns:a16="http://schemas.microsoft.com/office/drawing/2014/main" id="{8D960007-E599-E503-F483-5B2ED1744899}"/>
              </a:ext>
            </a:extLst>
          </p:cNvPr>
          <p:cNvSpPr/>
          <p:nvPr/>
        </p:nvSpPr>
        <p:spPr>
          <a:xfrm>
            <a:off x="1066800" y="685800"/>
            <a:ext cx="9884262" cy="544915"/>
          </a:xfrm>
          <a:prstGeom prst="rightArrow">
            <a:avLst>
              <a:gd name="adj1" fmla="val 5000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u="sng" dirty="0">
                <a:solidFill>
                  <a:schemeClr val="tx1">
                    <a:lumMod val="65000"/>
                    <a:lumOff val="35000"/>
                  </a:schemeClr>
                </a:solidFill>
              </a:rPr>
              <a:t>Fully integrated lifecycle</a:t>
            </a:r>
            <a:r>
              <a:rPr lang="en-US" sz="2000" b="1" i="1" dirty="0">
                <a:solidFill>
                  <a:schemeClr val="tx1">
                    <a:lumMod val="65000"/>
                    <a:lumOff val="35000"/>
                  </a:schemeClr>
                </a:solidFill>
              </a:rPr>
              <a:t> </a:t>
            </a:r>
            <a:r>
              <a:rPr lang="en-US" sz="2000" i="1" dirty="0">
                <a:solidFill>
                  <a:schemeClr val="tx1">
                    <a:lumMod val="65000"/>
                    <a:lumOff val="35000"/>
                  </a:schemeClr>
                </a:solidFill>
              </a:rPr>
              <a:t>(onboarding till closure)</a:t>
            </a:r>
          </a:p>
        </p:txBody>
      </p:sp>
      <p:sp>
        <p:nvSpPr>
          <p:cNvPr id="3" name="Flowchart: Connector 2">
            <a:extLst>
              <a:ext uri="{FF2B5EF4-FFF2-40B4-BE49-F238E27FC236}">
                <a16:creationId xmlns:a16="http://schemas.microsoft.com/office/drawing/2014/main" id="{5CC26717-368B-DB7A-A47C-9CC56D927FEF}"/>
              </a:ext>
            </a:extLst>
          </p:cNvPr>
          <p:cNvSpPr/>
          <p:nvPr/>
        </p:nvSpPr>
        <p:spPr>
          <a:xfrm>
            <a:off x="2389504" y="1652362"/>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789468A-B975-244C-6601-909690F8A5C6}"/>
              </a:ext>
            </a:extLst>
          </p:cNvPr>
          <p:cNvGrpSpPr/>
          <p:nvPr/>
        </p:nvGrpSpPr>
        <p:grpSpPr>
          <a:xfrm>
            <a:off x="457200" y="5741487"/>
            <a:ext cx="11302866" cy="172123"/>
            <a:chOff x="355251" y="2770006"/>
            <a:chExt cx="11241977" cy="157661"/>
          </a:xfrm>
        </p:grpSpPr>
        <p:cxnSp>
          <p:nvCxnSpPr>
            <p:cNvPr id="9" name="Straight Connector 8">
              <a:extLst>
                <a:ext uri="{FF2B5EF4-FFF2-40B4-BE49-F238E27FC236}">
                  <a16:creationId xmlns:a16="http://schemas.microsoft.com/office/drawing/2014/main" id="{7701CE34-100B-A6D7-B610-240F9BED514B}"/>
                </a:ext>
              </a:extLst>
            </p:cNvPr>
            <p:cNvCxnSpPr/>
            <p:nvPr/>
          </p:nvCxnSpPr>
          <p:spPr>
            <a:xfrm>
              <a:off x="381000" y="2848836"/>
              <a:ext cx="11216228"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B1235545-0D29-54BB-B468-0F65C4C076AF}"/>
                </a:ext>
              </a:extLst>
            </p:cNvPr>
            <p:cNvSpPr/>
            <p:nvPr/>
          </p:nvSpPr>
          <p:spPr>
            <a:xfrm>
              <a:off x="355251" y="2770006"/>
              <a:ext cx="182880" cy="157661"/>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lowchart: Connector 14">
            <a:extLst>
              <a:ext uri="{FF2B5EF4-FFF2-40B4-BE49-F238E27FC236}">
                <a16:creationId xmlns:a16="http://schemas.microsoft.com/office/drawing/2014/main" id="{A15E9CEC-9DCD-4D83-5B2F-286A8FDBDF02}"/>
              </a:ext>
            </a:extLst>
          </p:cNvPr>
          <p:cNvSpPr/>
          <p:nvPr/>
        </p:nvSpPr>
        <p:spPr>
          <a:xfrm>
            <a:off x="5230754" y="5747242"/>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7546982A-7249-FCBF-5456-1FB37B964E1E}"/>
              </a:ext>
            </a:extLst>
          </p:cNvPr>
          <p:cNvSpPr/>
          <p:nvPr/>
        </p:nvSpPr>
        <p:spPr>
          <a:xfrm>
            <a:off x="8635866" y="5715000"/>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1C5969E9-64D6-2CC4-1E39-EF560B520CE9}"/>
              </a:ext>
            </a:extLst>
          </p:cNvPr>
          <p:cNvSpPr/>
          <p:nvPr/>
        </p:nvSpPr>
        <p:spPr>
          <a:xfrm>
            <a:off x="11651193" y="5719428"/>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BC5C63CB-A317-8DDC-0A8D-4A8AF4774F36}"/>
              </a:ext>
            </a:extLst>
          </p:cNvPr>
          <p:cNvSpPr/>
          <p:nvPr/>
        </p:nvSpPr>
        <p:spPr>
          <a:xfrm>
            <a:off x="2414770" y="5747242"/>
            <a:ext cx="179446" cy="182880"/>
          </a:xfrm>
          <a:prstGeom prst="flowChartConnector">
            <a:avLst/>
          </a:prstGeom>
          <a:solidFill>
            <a:schemeClr val="bg1"/>
          </a:solid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5773178F-22CC-107F-8475-575A69DE3364}"/>
              </a:ext>
            </a:extLst>
          </p:cNvPr>
          <p:cNvSpPr/>
          <p:nvPr/>
        </p:nvSpPr>
        <p:spPr>
          <a:xfrm>
            <a:off x="1645212"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tx2"/>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a:t>Consumer</a:t>
            </a:r>
            <a:endParaRPr lang="en-US" sz="1050" dirty="0"/>
          </a:p>
        </p:txBody>
      </p:sp>
      <p:sp>
        <p:nvSpPr>
          <p:cNvPr id="20" name="Freeform: Shape 19">
            <a:extLst>
              <a:ext uri="{FF2B5EF4-FFF2-40B4-BE49-F238E27FC236}">
                <a16:creationId xmlns:a16="http://schemas.microsoft.com/office/drawing/2014/main" id="{FCC4E456-1486-993D-853A-1424A7890CE8}"/>
              </a:ext>
            </a:extLst>
          </p:cNvPr>
          <p:cNvSpPr/>
          <p:nvPr/>
        </p:nvSpPr>
        <p:spPr>
          <a:xfrm>
            <a:off x="3054903"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accent6"/>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dirty="0"/>
              <a:t>Corporate</a:t>
            </a:r>
          </a:p>
        </p:txBody>
      </p:sp>
      <p:sp>
        <p:nvSpPr>
          <p:cNvPr id="21" name="Freeform: Shape 20">
            <a:extLst>
              <a:ext uri="{FF2B5EF4-FFF2-40B4-BE49-F238E27FC236}">
                <a16:creationId xmlns:a16="http://schemas.microsoft.com/office/drawing/2014/main" id="{0516DE61-FF21-5478-6D9E-2EFD95D5F638}"/>
              </a:ext>
            </a:extLst>
          </p:cNvPr>
          <p:cNvSpPr/>
          <p:nvPr/>
        </p:nvSpPr>
        <p:spPr>
          <a:xfrm>
            <a:off x="4464595"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accent2"/>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dirty="0"/>
              <a:t>Islamic Advances</a:t>
            </a:r>
          </a:p>
        </p:txBody>
      </p:sp>
      <p:sp>
        <p:nvSpPr>
          <p:cNvPr id="22" name="Freeform: Shape 21">
            <a:extLst>
              <a:ext uri="{FF2B5EF4-FFF2-40B4-BE49-F238E27FC236}">
                <a16:creationId xmlns:a16="http://schemas.microsoft.com/office/drawing/2014/main" id="{5E798CE5-6D81-2ED7-0C4F-5D1DCD624596}"/>
              </a:ext>
            </a:extLst>
          </p:cNvPr>
          <p:cNvSpPr/>
          <p:nvPr/>
        </p:nvSpPr>
        <p:spPr>
          <a:xfrm>
            <a:off x="5874287"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accent3"/>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dirty="0"/>
              <a:t>Microfinance</a:t>
            </a:r>
          </a:p>
        </p:txBody>
      </p:sp>
      <p:sp>
        <p:nvSpPr>
          <p:cNvPr id="23" name="Freeform: Shape 22">
            <a:extLst>
              <a:ext uri="{FF2B5EF4-FFF2-40B4-BE49-F238E27FC236}">
                <a16:creationId xmlns:a16="http://schemas.microsoft.com/office/drawing/2014/main" id="{2E819601-F76F-68DD-0779-2BAF3C903329}"/>
              </a:ext>
            </a:extLst>
          </p:cNvPr>
          <p:cNvSpPr/>
          <p:nvPr/>
        </p:nvSpPr>
        <p:spPr>
          <a:xfrm>
            <a:off x="7283978"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accent4"/>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a:t>Mortgage</a:t>
            </a:r>
          </a:p>
        </p:txBody>
      </p:sp>
      <p:sp>
        <p:nvSpPr>
          <p:cNvPr id="24" name="Freeform: Shape 23">
            <a:extLst>
              <a:ext uri="{FF2B5EF4-FFF2-40B4-BE49-F238E27FC236}">
                <a16:creationId xmlns:a16="http://schemas.microsoft.com/office/drawing/2014/main" id="{1E5123D5-534A-E08E-2F9D-027BE855F276}"/>
              </a:ext>
            </a:extLst>
          </p:cNvPr>
          <p:cNvSpPr/>
          <p:nvPr/>
        </p:nvSpPr>
        <p:spPr>
          <a:xfrm>
            <a:off x="8693669" y="5989015"/>
            <a:ext cx="1236572" cy="341150"/>
          </a:xfrm>
          <a:custGeom>
            <a:avLst/>
            <a:gdLst>
              <a:gd name="connsiteX0" fmla="*/ 0 w 1648762"/>
              <a:gd name="connsiteY0" fmla="*/ 0 h 659504"/>
              <a:gd name="connsiteX1" fmla="*/ 1648762 w 1648762"/>
              <a:gd name="connsiteY1" fmla="*/ 0 h 659504"/>
              <a:gd name="connsiteX2" fmla="*/ 1648762 w 1648762"/>
              <a:gd name="connsiteY2" fmla="*/ 659504 h 659504"/>
              <a:gd name="connsiteX3" fmla="*/ 0 w 1648762"/>
              <a:gd name="connsiteY3" fmla="*/ 659504 h 659504"/>
              <a:gd name="connsiteX4" fmla="*/ 0 w 1648762"/>
              <a:gd name="connsiteY4" fmla="*/ 0 h 65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762" h="659504">
                <a:moveTo>
                  <a:pt x="0" y="0"/>
                </a:moveTo>
                <a:lnTo>
                  <a:pt x="1648762" y="0"/>
                </a:lnTo>
                <a:lnTo>
                  <a:pt x="1648762" y="659504"/>
                </a:lnTo>
                <a:lnTo>
                  <a:pt x="0" y="659504"/>
                </a:lnTo>
                <a:lnTo>
                  <a:pt x="0" y="0"/>
                </a:lnTo>
                <a:close/>
              </a:path>
            </a:pathLst>
          </a:custGeom>
          <a:solidFill>
            <a:schemeClr val="accent5"/>
          </a:solidFill>
          <a:ln>
            <a:noFill/>
          </a:ln>
          <a:effectLst>
            <a:outerShdw blurRad="44450" dist="27940" dir="5400000" algn="ctr">
              <a:srgbClr val="000000">
                <a:alpha val="32000"/>
              </a:srgbClr>
            </a:outerShdw>
          </a:effectLst>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7912" rIns="101346" bIns="57912" numCol="1" spcCol="1270" anchor="ctr" anchorCtr="0">
            <a:noAutofit/>
          </a:bodyPr>
          <a:lstStyle/>
          <a:p>
            <a:pPr algn="ctr" defTabSz="633413">
              <a:lnSpc>
                <a:spcPct val="90000"/>
              </a:lnSpc>
              <a:spcBef>
                <a:spcPct val="0"/>
              </a:spcBef>
              <a:spcAft>
                <a:spcPct val="35000"/>
              </a:spcAft>
            </a:pPr>
            <a:r>
              <a:rPr lang="en-US" sz="1050"/>
              <a:t>Leasing</a:t>
            </a:r>
          </a:p>
        </p:txBody>
      </p:sp>
      <p:sp>
        <p:nvSpPr>
          <p:cNvPr id="25" name="Title 24">
            <a:extLst>
              <a:ext uri="{FF2B5EF4-FFF2-40B4-BE49-F238E27FC236}">
                <a16:creationId xmlns:a16="http://schemas.microsoft.com/office/drawing/2014/main" id="{EBB9FB08-EA90-7388-B164-B9FD61992DD0}"/>
              </a:ext>
            </a:extLst>
          </p:cNvPr>
          <p:cNvSpPr>
            <a:spLocks noGrp="1"/>
          </p:cNvSpPr>
          <p:nvPr>
            <p:ph type="title"/>
          </p:nvPr>
        </p:nvSpPr>
        <p:spPr/>
        <p:txBody>
          <a:bodyPr/>
          <a:lstStyle/>
          <a:p>
            <a:r>
              <a:rPr lang="en-US" dirty="0"/>
              <a:t>Complete Lending Lifecycle</a:t>
            </a:r>
          </a:p>
        </p:txBody>
      </p:sp>
    </p:spTree>
    <p:extLst>
      <p:ext uri="{BB962C8B-B14F-4D97-AF65-F5344CB8AC3E}">
        <p14:creationId xmlns:p14="http://schemas.microsoft.com/office/powerpoint/2010/main" val="41209488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4B550-8E9C-B1D4-6C05-6F5382BBF3DB}"/>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86C5D265-9D29-A354-124B-FF31612224DE}"/>
              </a:ext>
            </a:extLst>
          </p:cNvPr>
          <p:cNvSpPr/>
          <p:nvPr/>
        </p:nvSpPr>
        <p:spPr>
          <a:xfrm>
            <a:off x="381000" y="997220"/>
            <a:ext cx="4979747" cy="532617"/>
          </a:xfrm>
          <a:custGeom>
            <a:avLst/>
            <a:gdLst>
              <a:gd name="connsiteX0" fmla="*/ 0 w 4979747"/>
              <a:gd name="connsiteY0" fmla="*/ 88771 h 532617"/>
              <a:gd name="connsiteX1" fmla="*/ 88771 w 4979747"/>
              <a:gd name="connsiteY1" fmla="*/ 0 h 532617"/>
              <a:gd name="connsiteX2" fmla="*/ 4890976 w 4979747"/>
              <a:gd name="connsiteY2" fmla="*/ 0 h 532617"/>
              <a:gd name="connsiteX3" fmla="*/ 4979747 w 4979747"/>
              <a:gd name="connsiteY3" fmla="*/ 88771 h 532617"/>
              <a:gd name="connsiteX4" fmla="*/ 4979747 w 4979747"/>
              <a:gd name="connsiteY4" fmla="*/ 443846 h 532617"/>
              <a:gd name="connsiteX5" fmla="*/ 4890976 w 4979747"/>
              <a:gd name="connsiteY5" fmla="*/ 532617 h 532617"/>
              <a:gd name="connsiteX6" fmla="*/ 88771 w 4979747"/>
              <a:gd name="connsiteY6" fmla="*/ 532617 h 532617"/>
              <a:gd name="connsiteX7" fmla="*/ 0 w 4979747"/>
              <a:gd name="connsiteY7" fmla="*/ 443846 h 532617"/>
              <a:gd name="connsiteX8" fmla="*/ 0 w 4979747"/>
              <a:gd name="connsiteY8" fmla="*/ 88771 h 53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747" h="532617">
                <a:moveTo>
                  <a:pt x="0" y="88771"/>
                </a:moveTo>
                <a:cubicBezTo>
                  <a:pt x="0" y="39744"/>
                  <a:pt x="39744" y="0"/>
                  <a:pt x="88771" y="0"/>
                </a:cubicBezTo>
                <a:lnTo>
                  <a:pt x="4890976" y="0"/>
                </a:lnTo>
                <a:cubicBezTo>
                  <a:pt x="4940003" y="0"/>
                  <a:pt x="4979747" y="39744"/>
                  <a:pt x="4979747" y="88771"/>
                </a:cubicBezTo>
                <a:lnTo>
                  <a:pt x="4979747" y="443846"/>
                </a:lnTo>
                <a:cubicBezTo>
                  <a:pt x="4979747" y="492873"/>
                  <a:pt x="4940003" y="532617"/>
                  <a:pt x="4890976" y="532617"/>
                </a:cubicBezTo>
                <a:lnTo>
                  <a:pt x="88771" y="532617"/>
                </a:lnTo>
                <a:cubicBezTo>
                  <a:pt x="39744" y="532617"/>
                  <a:pt x="0" y="492873"/>
                  <a:pt x="0" y="443846"/>
                </a:cubicBezTo>
                <a:lnTo>
                  <a:pt x="0" y="8877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2680" tIns="132680" rIns="132680" bIns="132680" numCol="1" spcCol="1270" anchor="ctr" anchorCtr="0">
            <a:noAutofit/>
          </a:bodyPr>
          <a:lstStyle/>
          <a:p>
            <a:pPr marL="0" lvl="0" indent="0" algn="l" defTabSz="1244600">
              <a:lnSpc>
                <a:spcPct val="90000"/>
              </a:lnSpc>
              <a:spcBef>
                <a:spcPct val="0"/>
              </a:spcBef>
              <a:spcAft>
                <a:spcPct val="35000"/>
              </a:spcAft>
              <a:buNone/>
            </a:pPr>
            <a:r>
              <a:rPr lang="en-US" sz="2800" kern="1200" dirty="0"/>
              <a:t>DOB (Retail plus lending)</a:t>
            </a:r>
          </a:p>
        </p:txBody>
      </p:sp>
      <p:sp>
        <p:nvSpPr>
          <p:cNvPr id="11" name="Freeform: Shape 10">
            <a:extLst>
              <a:ext uri="{FF2B5EF4-FFF2-40B4-BE49-F238E27FC236}">
                <a16:creationId xmlns:a16="http://schemas.microsoft.com/office/drawing/2014/main" id="{3C42A4A1-36EF-5C0F-09F8-6E9F5ED43E99}"/>
              </a:ext>
            </a:extLst>
          </p:cNvPr>
          <p:cNvSpPr/>
          <p:nvPr/>
        </p:nvSpPr>
        <p:spPr>
          <a:xfrm>
            <a:off x="6019800" y="2703622"/>
            <a:ext cx="4979747" cy="2895600"/>
          </a:xfrm>
          <a:custGeom>
            <a:avLst/>
            <a:gdLst>
              <a:gd name="connsiteX0" fmla="*/ 0 w 4979747"/>
              <a:gd name="connsiteY0" fmla="*/ 0 h 5717348"/>
              <a:gd name="connsiteX1" fmla="*/ 4979747 w 4979747"/>
              <a:gd name="connsiteY1" fmla="*/ 0 h 5717348"/>
              <a:gd name="connsiteX2" fmla="*/ 4979747 w 4979747"/>
              <a:gd name="connsiteY2" fmla="*/ 5717348 h 5717348"/>
              <a:gd name="connsiteX3" fmla="*/ 0 w 4979747"/>
              <a:gd name="connsiteY3" fmla="*/ 5717348 h 5717348"/>
              <a:gd name="connsiteX4" fmla="*/ 0 w 4979747"/>
              <a:gd name="connsiteY4" fmla="*/ 0 h 571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9747" h="5717348">
                <a:moveTo>
                  <a:pt x="0" y="0"/>
                </a:moveTo>
                <a:lnTo>
                  <a:pt x="4979747" y="0"/>
                </a:lnTo>
                <a:lnTo>
                  <a:pt x="4979747" y="5717348"/>
                </a:lnTo>
                <a:lnTo>
                  <a:pt x="0" y="57173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810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1600" kern="1200" dirty="0"/>
              <a:t>Self-Registration</a:t>
            </a:r>
          </a:p>
          <a:p>
            <a:pPr marL="228600" lvl="1" indent="-228600" algn="l" defTabSz="889000">
              <a:lnSpc>
                <a:spcPct val="90000"/>
              </a:lnSpc>
              <a:spcBef>
                <a:spcPct val="0"/>
              </a:spcBef>
              <a:spcAft>
                <a:spcPct val="20000"/>
              </a:spcAft>
              <a:buChar char="•"/>
            </a:pPr>
            <a:r>
              <a:rPr lang="en-US" sz="1600" kern="1200" dirty="0"/>
              <a:t>Configurable workflows and interface</a:t>
            </a:r>
          </a:p>
          <a:p>
            <a:pPr marL="228600" lvl="1" indent="-228600" algn="l" defTabSz="889000">
              <a:lnSpc>
                <a:spcPct val="90000"/>
              </a:lnSpc>
              <a:spcBef>
                <a:spcPct val="0"/>
              </a:spcBef>
              <a:spcAft>
                <a:spcPct val="20000"/>
              </a:spcAft>
              <a:buChar char="•"/>
            </a:pPr>
            <a:r>
              <a:rPr lang="en-US" sz="1600" kern="1200" dirty="0"/>
              <a:t>Selfie and liveliness check </a:t>
            </a:r>
          </a:p>
          <a:p>
            <a:pPr marL="228600" lvl="1" indent="-228600" algn="l" defTabSz="889000">
              <a:lnSpc>
                <a:spcPct val="90000"/>
              </a:lnSpc>
              <a:spcBef>
                <a:spcPct val="0"/>
              </a:spcBef>
              <a:spcAft>
                <a:spcPct val="20000"/>
              </a:spcAft>
              <a:buChar char="•"/>
            </a:pPr>
            <a:r>
              <a:rPr lang="en-US" sz="1600" kern="1200" dirty="0"/>
              <a:t>Configurable workflow</a:t>
            </a:r>
          </a:p>
          <a:p>
            <a:pPr marL="228600" lvl="1" indent="-228600" algn="l" defTabSz="889000">
              <a:lnSpc>
                <a:spcPct val="90000"/>
              </a:lnSpc>
              <a:spcBef>
                <a:spcPct val="0"/>
              </a:spcBef>
              <a:spcAft>
                <a:spcPct val="20000"/>
              </a:spcAft>
              <a:buChar char="•"/>
            </a:pPr>
            <a:r>
              <a:rPr lang="en-US" sz="1600" b="0" kern="1200" dirty="0"/>
              <a:t>Contactless Biometric Verification</a:t>
            </a:r>
            <a:endParaRPr lang="en-US" sz="1600" kern="1200" dirty="0"/>
          </a:p>
          <a:p>
            <a:pPr marL="228600" lvl="1" indent="-228600" algn="l" defTabSz="889000">
              <a:lnSpc>
                <a:spcPct val="90000"/>
              </a:lnSpc>
              <a:spcBef>
                <a:spcPct val="0"/>
              </a:spcBef>
              <a:spcAft>
                <a:spcPct val="20000"/>
              </a:spcAft>
              <a:buChar char="•"/>
            </a:pPr>
            <a:r>
              <a:rPr lang="en-US" sz="1600" kern="1200" dirty="0"/>
              <a:t>Digital Signatures</a:t>
            </a:r>
          </a:p>
          <a:p>
            <a:pPr marL="228600" lvl="1" indent="-228600" algn="l" defTabSz="889000">
              <a:lnSpc>
                <a:spcPct val="90000"/>
              </a:lnSpc>
              <a:spcBef>
                <a:spcPct val="0"/>
              </a:spcBef>
              <a:spcAft>
                <a:spcPct val="20000"/>
              </a:spcAft>
              <a:buChar char="•"/>
            </a:pPr>
            <a:r>
              <a:rPr lang="en-US" sz="1600" kern="1200" dirty="0"/>
              <a:t>Electronic Document Attachment </a:t>
            </a:r>
          </a:p>
          <a:p>
            <a:pPr marL="228600" lvl="1" indent="-228600" algn="l" defTabSz="889000">
              <a:lnSpc>
                <a:spcPct val="90000"/>
              </a:lnSpc>
              <a:spcBef>
                <a:spcPct val="0"/>
              </a:spcBef>
              <a:spcAft>
                <a:spcPct val="20000"/>
              </a:spcAft>
              <a:buChar char="•"/>
            </a:pPr>
            <a:r>
              <a:rPr lang="en-US" sz="1600" kern="1200" dirty="0"/>
              <a:t>Realtime screening</a:t>
            </a:r>
          </a:p>
          <a:p>
            <a:pPr marL="228600" lvl="1" indent="-228600" algn="l" defTabSz="889000">
              <a:lnSpc>
                <a:spcPct val="90000"/>
              </a:lnSpc>
              <a:spcBef>
                <a:spcPct val="0"/>
              </a:spcBef>
              <a:spcAft>
                <a:spcPct val="20000"/>
              </a:spcAft>
              <a:buChar char="•"/>
            </a:pPr>
            <a:r>
              <a:rPr lang="en-US" sz="1600" kern="1200" dirty="0"/>
              <a:t>SBP security guidelines</a:t>
            </a:r>
          </a:p>
          <a:p>
            <a:pPr marL="228600" lvl="1" indent="-228600" algn="l" defTabSz="889000">
              <a:lnSpc>
                <a:spcPct val="90000"/>
              </a:lnSpc>
              <a:spcBef>
                <a:spcPct val="0"/>
              </a:spcBef>
              <a:spcAft>
                <a:spcPct val="20000"/>
              </a:spcAft>
              <a:buChar char="•"/>
            </a:pPr>
            <a:r>
              <a:rPr lang="en-US" sz="1600" kern="1200" dirty="0"/>
              <a:t>Platform Independent</a:t>
            </a:r>
          </a:p>
          <a:p>
            <a:pPr marL="228600" lvl="1" indent="-228600" algn="l" defTabSz="889000">
              <a:lnSpc>
                <a:spcPct val="90000"/>
              </a:lnSpc>
              <a:spcBef>
                <a:spcPct val="0"/>
              </a:spcBef>
              <a:spcAft>
                <a:spcPct val="20000"/>
              </a:spcAft>
              <a:buChar char="•"/>
            </a:pPr>
            <a:r>
              <a:rPr lang="en-US" sz="1600" kern="1200" dirty="0"/>
              <a:t>Can run mobile/ tab / browser</a:t>
            </a:r>
          </a:p>
          <a:p>
            <a:pPr marL="228600" lvl="1" indent="-228600" algn="l" defTabSz="889000">
              <a:lnSpc>
                <a:spcPct val="90000"/>
              </a:lnSpc>
              <a:spcBef>
                <a:spcPct val="0"/>
              </a:spcBef>
              <a:spcAft>
                <a:spcPct val="20000"/>
              </a:spcAft>
              <a:buChar char="•"/>
            </a:pPr>
            <a:r>
              <a:rPr lang="en-US" sz="1600" kern="1200" dirty="0"/>
              <a:t>Terms and conditions</a:t>
            </a:r>
          </a:p>
        </p:txBody>
      </p:sp>
      <p:pic>
        <p:nvPicPr>
          <p:cNvPr id="3" name="Picture 2">
            <a:extLst>
              <a:ext uri="{FF2B5EF4-FFF2-40B4-BE49-F238E27FC236}">
                <a16:creationId xmlns:a16="http://schemas.microsoft.com/office/drawing/2014/main" id="{B7AAFEB8-9E64-3DCE-B2FE-315A14FE81D2}"/>
              </a:ext>
            </a:extLst>
          </p:cNvPr>
          <p:cNvPicPr>
            <a:picLocks noChangeAspect="1"/>
          </p:cNvPicPr>
          <p:nvPr/>
        </p:nvPicPr>
        <p:blipFill>
          <a:blip r:embed="rId3"/>
          <a:stretch>
            <a:fillRect/>
          </a:stretch>
        </p:blipFill>
        <p:spPr>
          <a:xfrm>
            <a:off x="1473417" y="2290294"/>
            <a:ext cx="2320491" cy="1754657"/>
          </a:xfrm>
          <a:prstGeom prst="rect">
            <a:avLst/>
          </a:prstGeom>
        </p:spPr>
      </p:pic>
      <p:pic>
        <p:nvPicPr>
          <p:cNvPr id="7" name="Picture 4" descr="Best practices for digital onboarding in banking - SmartOSC Fintech">
            <a:extLst>
              <a:ext uri="{FF2B5EF4-FFF2-40B4-BE49-F238E27FC236}">
                <a16:creationId xmlns:a16="http://schemas.microsoft.com/office/drawing/2014/main" id="{56822434-C6B4-6E5E-5FF5-C44ABD65F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54799"/>
            <a:ext cx="2828925" cy="212169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7097E92-637A-74AC-074E-C591269BDD99}"/>
              </a:ext>
            </a:extLst>
          </p:cNvPr>
          <p:cNvSpPr>
            <a:spLocks noGrp="1"/>
          </p:cNvSpPr>
          <p:nvPr>
            <p:ph type="title"/>
          </p:nvPr>
        </p:nvSpPr>
        <p:spPr/>
        <p:txBody>
          <a:bodyPr/>
          <a:lstStyle/>
          <a:p>
            <a:r>
              <a:rPr lang="en-US" dirty="0"/>
              <a:t>Digital onboarding</a:t>
            </a:r>
          </a:p>
        </p:txBody>
      </p:sp>
      <p:sp>
        <p:nvSpPr>
          <p:cNvPr id="16" name="Freeform: Shape 15">
            <a:extLst>
              <a:ext uri="{FF2B5EF4-FFF2-40B4-BE49-F238E27FC236}">
                <a16:creationId xmlns:a16="http://schemas.microsoft.com/office/drawing/2014/main" id="{A1710937-37C1-1B36-D8EA-2C7AC65F4BCF}"/>
              </a:ext>
            </a:extLst>
          </p:cNvPr>
          <p:cNvSpPr/>
          <p:nvPr/>
        </p:nvSpPr>
        <p:spPr>
          <a:xfrm>
            <a:off x="9296400" y="1026117"/>
            <a:ext cx="1642446" cy="1146600"/>
          </a:xfrm>
          <a:custGeom>
            <a:avLst/>
            <a:gdLst>
              <a:gd name="connsiteX0" fmla="*/ 0 w 1642446"/>
              <a:gd name="connsiteY0" fmla="*/ 191104 h 1146600"/>
              <a:gd name="connsiteX1" fmla="*/ 191104 w 1642446"/>
              <a:gd name="connsiteY1" fmla="*/ 0 h 1146600"/>
              <a:gd name="connsiteX2" fmla="*/ 1451342 w 1642446"/>
              <a:gd name="connsiteY2" fmla="*/ 0 h 1146600"/>
              <a:gd name="connsiteX3" fmla="*/ 1642446 w 1642446"/>
              <a:gd name="connsiteY3" fmla="*/ 191104 h 1146600"/>
              <a:gd name="connsiteX4" fmla="*/ 1642446 w 1642446"/>
              <a:gd name="connsiteY4" fmla="*/ 955496 h 1146600"/>
              <a:gd name="connsiteX5" fmla="*/ 1451342 w 1642446"/>
              <a:gd name="connsiteY5" fmla="*/ 1146600 h 1146600"/>
              <a:gd name="connsiteX6" fmla="*/ 191104 w 1642446"/>
              <a:gd name="connsiteY6" fmla="*/ 1146600 h 1146600"/>
              <a:gd name="connsiteX7" fmla="*/ 0 w 1642446"/>
              <a:gd name="connsiteY7" fmla="*/ 955496 h 1146600"/>
              <a:gd name="connsiteX8" fmla="*/ 0 w 1642446"/>
              <a:gd name="connsiteY8" fmla="*/ 191104 h 114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446" h="1146600">
                <a:moveTo>
                  <a:pt x="0" y="191104"/>
                </a:moveTo>
                <a:cubicBezTo>
                  <a:pt x="0" y="85560"/>
                  <a:pt x="85560" y="0"/>
                  <a:pt x="191104" y="0"/>
                </a:cubicBezTo>
                <a:lnTo>
                  <a:pt x="1451342" y="0"/>
                </a:lnTo>
                <a:cubicBezTo>
                  <a:pt x="1556886" y="0"/>
                  <a:pt x="1642446" y="85560"/>
                  <a:pt x="1642446" y="191104"/>
                </a:cubicBezTo>
                <a:lnTo>
                  <a:pt x="1642446" y="955496"/>
                </a:lnTo>
                <a:cubicBezTo>
                  <a:pt x="1642446" y="1061040"/>
                  <a:pt x="1556886" y="1146600"/>
                  <a:pt x="1451342" y="1146600"/>
                </a:cubicBezTo>
                <a:lnTo>
                  <a:pt x="191104" y="1146600"/>
                </a:lnTo>
                <a:cubicBezTo>
                  <a:pt x="85560" y="1146600"/>
                  <a:pt x="0" y="1061040"/>
                  <a:pt x="0" y="955496"/>
                </a:cubicBezTo>
                <a:lnTo>
                  <a:pt x="0" y="191104"/>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42662" tIns="242662" rIns="242662" bIns="242662" numCol="1" spcCol="1270" anchor="ctr" anchorCtr="0">
            <a:noAutofit/>
          </a:bodyPr>
          <a:lstStyle/>
          <a:p>
            <a:pPr marL="0" lvl="0" indent="0" algn="l" defTabSz="2178050">
              <a:lnSpc>
                <a:spcPct val="90000"/>
              </a:lnSpc>
              <a:spcBef>
                <a:spcPct val="0"/>
              </a:spcBef>
              <a:spcAft>
                <a:spcPct val="35000"/>
              </a:spcAft>
              <a:buNone/>
            </a:pPr>
            <a:r>
              <a:rPr lang="en-US" sz="4900" kern="1200" dirty="0">
                <a:solidFill>
                  <a:schemeClr val="tx1"/>
                </a:solidFill>
              </a:rPr>
              <a:t>LOS </a:t>
            </a:r>
          </a:p>
        </p:txBody>
      </p:sp>
      <p:cxnSp>
        <p:nvCxnSpPr>
          <p:cNvPr id="14" name="Straight Connector 13">
            <a:extLst>
              <a:ext uri="{FF2B5EF4-FFF2-40B4-BE49-F238E27FC236}">
                <a16:creationId xmlns:a16="http://schemas.microsoft.com/office/drawing/2014/main" id="{A66B43B2-46F0-484C-B2A2-FC7D369F7915}"/>
              </a:ext>
            </a:extLst>
          </p:cNvPr>
          <p:cNvCxnSpPr/>
          <p:nvPr/>
        </p:nvCxnSpPr>
        <p:spPr>
          <a:xfrm flipH="1">
            <a:off x="6019800" y="1752600"/>
            <a:ext cx="2957992"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EC2085A-2522-4DB5-34A3-C0C4FC6DCF86}"/>
              </a:ext>
            </a:extLst>
          </p:cNvPr>
          <p:cNvSpPr txBox="1"/>
          <p:nvPr/>
        </p:nvSpPr>
        <p:spPr>
          <a:xfrm>
            <a:off x="6040192" y="897042"/>
            <a:ext cx="2761611" cy="646331"/>
          </a:xfrm>
          <a:prstGeom prst="rect">
            <a:avLst/>
          </a:prstGeom>
          <a:noFill/>
        </p:spPr>
        <p:txBody>
          <a:bodyPr wrap="square" rtlCol="0">
            <a:spAutoFit/>
          </a:bodyPr>
          <a:lstStyle/>
          <a:p>
            <a:pPr algn="ctr"/>
            <a:r>
              <a:rPr lang="en-US" b="1" dirty="0"/>
              <a:t>Seamlessly Integrated with Loan Origination System</a:t>
            </a:r>
          </a:p>
        </p:txBody>
      </p:sp>
    </p:spTree>
    <p:extLst>
      <p:ext uri="{BB962C8B-B14F-4D97-AF65-F5344CB8AC3E}">
        <p14:creationId xmlns:p14="http://schemas.microsoft.com/office/powerpoint/2010/main" val="11655353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E28E05-5B00-BFDA-5163-9DA8C2622877}"/>
              </a:ext>
            </a:extLst>
          </p:cNvPr>
          <p:cNvSpPr/>
          <p:nvPr/>
        </p:nvSpPr>
        <p:spPr>
          <a:xfrm>
            <a:off x="3695700" y="3771900"/>
            <a:ext cx="2185988" cy="5143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591C8E57-57ED-730E-E660-E3F0CE6270B5}"/>
              </a:ext>
            </a:extLst>
          </p:cNvPr>
          <p:cNvSpPr/>
          <p:nvPr/>
        </p:nvSpPr>
        <p:spPr>
          <a:xfrm>
            <a:off x="4167187" y="4097091"/>
            <a:ext cx="2185988" cy="467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1" name="Picture 10">
            <a:extLst>
              <a:ext uri="{FF2B5EF4-FFF2-40B4-BE49-F238E27FC236}">
                <a16:creationId xmlns:a16="http://schemas.microsoft.com/office/drawing/2014/main" id="{DF935728-3FB2-3CAC-5DFE-117CFA5C6D63}"/>
              </a:ext>
            </a:extLst>
          </p:cNvPr>
          <p:cNvPicPr>
            <a:picLocks noChangeAspect="1"/>
          </p:cNvPicPr>
          <p:nvPr/>
        </p:nvPicPr>
        <p:blipFill rotWithShape="1">
          <a:blip r:embed="rId3"/>
          <a:srcRect b="11379"/>
          <a:stretch/>
        </p:blipFill>
        <p:spPr>
          <a:xfrm>
            <a:off x="533400" y="1228469"/>
            <a:ext cx="11049001" cy="4814299"/>
          </a:xfrm>
          <a:prstGeom prst="rect">
            <a:avLst/>
          </a:prstGeom>
        </p:spPr>
      </p:pic>
      <p:sp>
        <p:nvSpPr>
          <p:cNvPr id="6" name="Title 5">
            <a:extLst>
              <a:ext uri="{FF2B5EF4-FFF2-40B4-BE49-F238E27FC236}">
                <a16:creationId xmlns:a16="http://schemas.microsoft.com/office/drawing/2014/main" id="{A679536D-E161-AA48-2D07-17C6B3BB8477}"/>
              </a:ext>
            </a:extLst>
          </p:cNvPr>
          <p:cNvSpPr>
            <a:spLocks noGrp="1"/>
          </p:cNvSpPr>
          <p:nvPr>
            <p:ph type="title"/>
          </p:nvPr>
        </p:nvSpPr>
        <p:spPr>
          <a:xfrm>
            <a:off x="162560" y="76200"/>
            <a:ext cx="9997440" cy="762000"/>
          </a:xfrm>
        </p:spPr>
        <p:txBody>
          <a:bodyPr/>
          <a:lstStyle/>
          <a:p>
            <a:r>
              <a:rPr lang="en-US" sz="3200" dirty="0"/>
              <a:t>Digital Customer Onboarding (Workflow)</a:t>
            </a:r>
          </a:p>
        </p:txBody>
      </p:sp>
      <p:sp>
        <p:nvSpPr>
          <p:cNvPr id="5" name="Slide Number Placeholder 2">
            <a:extLst>
              <a:ext uri="{FF2B5EF4-FFF2-40B4-BE49-F238E27FC236}">
                <a16:creationId xmlns:a16="http://schemas.microsoft.com/office/drawing/2014/main" id="{01C911F7-6C44-92DE-BF5E-669C45E72015}"/>
              </a:ext>
            </a:extLst>
          </p:cNvPr>
          <p:cNvSpPr>
            <a:spLocks noGrp="1"/>
          </p:cNvSpPr>
          <p:nvPr>
            <p:ph type="sldNum" sz="quarter" idx="4"/>
          </p:nvPr>
        </p:nvSpPr>
        <p:spPr/>
        <p:txBody>
          <a:bodyPr/>
          <a:lstStyle/>
          <a:p>
            <a:fld id="{00CD7321-1AB8-499D-9F66-3889637534F7}" type="slidenum">
              <a:rPr lang="en-US" smtClean="0"/>
              <a:pPr/>
              <a:t>14</a:t>
            </a:fld>
            <a:endParaRPr lang="en-US" dirty="0"/>
          </a:p>
        </p:txBody>
      </p:sp>
    </p:spTree>
    <p:extLst>
      <p:ext uri="{BB962C8B-B14F-4D97-AF65-F5344CB8AC3E}">
        <p14:creationId xmlns:p14="http://schemas.microsoft.com/office/powerpoint/2010/main" val="24063476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E283E-AB7D-D972-AA0A-F7D7754B1807}"/>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FCE4DE0F-8427-8A2F-B4C3-50FFAD083B5D}"/>
              </a:ext>
            </a:extLst>
          </p:cNvPr>
          <p:cNvSpPr/>
          <p:nvPr/>
        </p:nvSpPr>
        <p:spPr>
          <a:xfrm>
            <a:off x="5562600" y="2564397"/>
            <a:ext cx="5257800" cy="3505201"/>
          </a:xfrm>
          <a:custGeom>
            <a:avLst/>
            <a:gdLst>
              <a:gd name="connsiteX0" fmla="*/ 0 w 3799367"/>
              <a:gd name="connsiteY0" fmla="*/ 0 h 3397624"/>
              <a:gd name="connsiteX1" fmla="*/ 3799367 w 3799367"/>
              <a:gd name="connsiteY1" fmla="*/ 0 h 3397624"/>
              <a:gd name="connsiteX2" fmla="*/ 3799367 w 3799367"/>
              <a:gd name="connsiteY2" fmla="*/ 3397624 h 3397624"/>
              <a:gd name="connsiteX3" fmla="*/ 0 w 3799367"/>
              <a:gd name="connsiteY3" fmla="*/ 3397624 h 3397624"/>
              <a:gd name="connsiteX4" fmla="*/ 0 w 3799367"/>
              <a:gd name="connsiteY4" fmla="*/ 0 h 3397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9367" h="3397624">
                <a:moveTo>
                  <a:pt x="0" y="0"/>
                </a:moveTo>
                <a:lnTo>
                  <a:pt x="3799367" y="0"/>
                </a:lnTo>
                <a:lnTo>
                  <a:pt x="3799367" y="3397624"/>
                </a:lnTo>
                <a:lnTo>
                  <a:pt x="0" y="33976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630" tIns="25400" rIns="142240" bIns="25400" numCol="2" spcCol="1270" anchor="t" anchorCtr="0">
            <a:noAutofit/>
          </a:bodyPr>
          <a:lstStyle/>
          <a:p>
            <a:pPr marL="228600" lvl="1" indent="-228600" algn="l" defTabSz="889000">
              <a:lnSpc>
                <a:spcPct val="90000"/>
              </a:lnSpc>
              <a:spcBef>
                <a:spcPct val="0"/>
              </a:spcBef>
              <a:spcAft>
                <a:spcPct val="20000"/>
              </a:spcAft>
              <a:buChar char="•"/>
            </a:pPr>
            <a:r>
              <a:rPr lang="en-US" sz="1400" kern="1200" dirty="0"/>
              <a:t>Customer Profiling / Assessment</a:t>
            </a:r>
          </a:p>
          <a:p>
            <a:pPr marL="457200" lvl="2" indent="-228600" algn="l" defTabSz="889000">
              <a:lnSpc>
                <a:spcPct val="90000"/>
              </a:lnSpc>
              <a:spcBef>
                <a:spcPct val="0"/>
              </a:spcBef>
              <a:spcAft>
                <a:spcPct val="20000"/>
              </a:spcAft>
              <a:buChar char="•"/>
            </a:pPr>
            <a:r>
              <a:rPr lang="en-US" sz="1400" i="1" kern="1200" dirty="0"/>
              <a:t>CRM details</a:t>
            </a:r>
          </a:p>
          <a:p>
            <a:pPr marL="457200" lvl="2" indent="-228600" algn="l" defTabSz="889000">
              <a:lnSpc>
                <a:spcPct val="90000"/>
              </a:lnSpc>
              <a:spcBef>
                <a:spcPct val="0"/>
              </a:spcBef>
              <a:spcAft>
                <a:spcPct val="20000"/>
              </a:spcAft>
              <a:buChar char="•"/>
            </a:pPr>
            <a:r>
              <a:rPr lang="en-US" sz="1400" i="1" kern="1200" dirty="0"/>
              <a:t>ECIB / Data Check</a:t>
            </a:r>
          </a:p>
          <a:p>
            <a:pPr marL="457200" lvl="2" indent="-228600" algn="l" defTabSz="889000">
              <a:lnSpc>
                <a:spcPct val="90000"/>
              </a:lnSpc>
              <a:spcBef>
                <a:spcPct val="0"/>
              </a:spcBef>
              <a:spcAft>
                <a:spcPct val="20000"/>
              </a:spcAft>
              <a:buChar char="•"/>
            </a:pPr>
            <a:r>
              <a:rPr lang="en-US" sz="1400" i="1" kern="1200" dirty="0"/>
              <a:t>Credit Scoring (Integrated Module AutoRISK)</a:t>
            </a:r>
          </a:p>
          <a:p>
            <a:pPr marL="228600" lvl="1" indent="-228600" algn="l" defTabSz="889000">
              <a:lnSpc>
                <a:spcPct val="90000"/>
              </a:lnSpc>
              <a:spcBef>
                <a:spcPct val="0"/>
              </a:spcBef>
              <a:spcAft>
                <a:spcPct val="20000"/>
              </a:spcAft>
              <a:buChar char="•"/>
            </a:pPr>
            <a:r>
              <a:rPr lang="en-US" sz="1400" kern="1200" dirty="0"/>
              <a:t>Verifications</a:t>
            </a:r>
          </a:p>
          <a:p>
            <a:pPr marL="457200" lvl="2" indent="-228600" algn="l" defTabSz="889000">
              <a:lnSpc>
                <a:spcPct val="90000"/>
              </a:lnSpc>
              <a:spcBef>
                <a:spcPct val="0"/>
              </a:spcBef>
              <a:spcAft>
                <a:spcPct val="20000"/>
              </a:spcAft>
              <a:buChar char="•"/>
            </a:pPr>
            <a:r>
              <a:rPr lang="en-US" sz="1400" i="1" kern="1200" dirty="0"/>
              <a:t>Internal Verification</a:t>
            </a:r>
          </a:p>
          <a:p>
            <a:pPr marL="457200" lvl="2" indent="-228600" algn="l" defTabSz="889000">
              <a:lnSpc>
                <a:spcPct val="90000"/>
              </a:lnSpc>
              <a:spcBef>
                <a:spcPct val="0"/>
              </a:spcBef>
              <a:spcAft>
                <a:spcPct val="20000"/>
              </a:spcAft>
              <a:buChar char="•"/>
            </a:pPr>
            <a:r>
              <a:rPr lang="en-US" sz="1400" i="1" kern="1200" dirty="0"/>
              <a:t>External Verification</a:t>
            </a:r>
          </a:p>
          <a:p>
            <a:pPr marL="457200" lvl="2" indent="-228600" algn="l" defTabSz="889000">
              <a:lnSpc>
                <a:spcPct val="90000"/>
              </a:lnSpc>
              <a:spcBef>
                <a:spcPct val="0"/>
              </a:spcBef>
              <a:spcAft>
                <a:spcPct val="20000"/>
              </a:spcAft>
              <a:buChar char="•"/>
            </a:pPr>
            <a:r>
              <a:rPr lang="en-US" sz="1400" i="1" kern="1200" dirty="0"/>
              <a:t>Tele , Bio Metric, Income, Address</a:t>
            </a:r>
          </a:p>
          <a:p>
            <a:pPr marL="457200" lvl="2" indent="-228600" algn="l" defTabSz="889000">
              <a:lnSpc>
                <a:spcPct val="90000"/>
              </a:lnSpc>
              <a:spcBef>
                <a:spcPct val="0"/>
              </a:spcBef>
              <a:spcAft>
                <a:spcPct val="20000"/>
              </a:spcAft>
              <a:buChar char="•"/>
            </a:pPr>
            <a:r>
              <a:rPr lang="en-US" sz="1400" i="1" kern="1200" dirty="0"/>
              <a:t>Compliance (Integrated Module)</a:t>
            </a:r>
          </a:p>
          <a:p>
            <a:pPr marL="228600" lvl="1" indent="-228600" algn="l" defTabSz="889000">
              <a:lnSpc>
                <a:spcPct val="90000"/>
              </a:lnSpc>
              <a:spcBef>
                <a:spcPct val="0"/>
              </a:spcBef>
              <a:spcAft>
                <a:spcPct val="20000"/>
              </a:spcAft>
              <a:buChar char="•"/>
            </a:pPr>
            <a:r>
              <a:rPr lang="en-US" sz="1400" kern="1200" dirty="0"/>
              <a:t>Income Estimation</a:t>
            </a:r>
          </a:p>
          <a:p>
            <a:pPr marL="228600" lvl="1" indent="-228600" algn="l" defTabSz="889000">
              <a:lnSpc>
                <a:spcPct val="90000"/>
              </a:lnSpc>
              <a:spcBef>
                <a:spcPct val="0"/>
              </a:spcBef>
              <a:spcAft>
                <a:spcPct val="20000"/>
              </a:spcAft>
              <a:buChar char="•"/>
            </a:pPr>
            <a:r>
              <a:rPr lang="en-US" sz="1400" kern="1200" dirty="0"/>
              <a:t>DBR </a:t>
            </a:r>
          </a:p>
          <a:p>
            <a:pPr marL="228600" lvl="1" indent="-228600" algn="l" defTabSz="889000">
              <a:lnSpc>
                <a:spcPct val="90000"/>
              </a:lnSpc>
              <a:spcBef>
                <a:spcPct val="0"/>
              </a:spcBef>
              <a:spcAft>
                <a:spcPct val="20000"/>
              </a:spcAft>
              <a:buChar char="•"/>
            </a:pPr>
            <a:r>
              <a:rPr lang="en-US" sz="1400" kern="1200" dirty="0"/>
              <a:t>ECIB / Data Check</a:t>
            </a:r>
            <a:endParaRPr lang="en-US" sz="1400" dirty="0"/>
          </a:p>
          <a:p>
            <a:pPr marL="228600" lvl="1" indent="-228600" algn="l" defTabSz="889000">
              <a:lnSpc>
                <a:spcPct val="90000"/>
              </a:lnSpc>
              <a:spcBef>
                <a:spcPct val="0"/>
              </a:spcBef>
              <a:spcAft>
                <a:spcPct val="20000"/>
              </a:spcAft>
              <a:buChar char="•"/>
            </a:pPr>
            <a:r>
              <a:rPr lang="en-US" sz="1400" dirty="0"/>
              <a:t>Configurable Rule Engine</a:t>
            </a:r>
          </a:p>
          <a:p>
            <a:pPr marL="685800" lvl="2" indent="-228600" defTabSz="889000">
              <a:lnSpc>
                <a:spcPct val="90000"/>
              </a:lnSpc>
              <a:spcBef>
                <a:spcPct val="0"/>
              </a:spcBef>
              <a:spcAft>
                <a:spcPct val="20000"/>
              </a:spcAft>
              <a:buChar char="•"/>
            </a:pPr>
            <a:r>
              <a:rPr lang="en-US" sz="1400" i="1" dirty="0"/>
              <a:t>Credit Policy rules</a:t>
            </a:r>
          </a:p>
          <a:p>
            <a:pPr marL="685800" lvl="2" indent="-228600" defTabSz="889000">
              <a:lnSpc>
                <a:spcPct val="90000"/>
              </a:lnSpc>
              <a:spcBef>
                <a:spcPct val="0"/>
              </a:spcBef>
              <a:spcAft>
                <a:spcPct val="20000"/>
              </a:spcAft>
              <a:buChar char="•"/>
            </a:pPr>
            <a:r>
              <a:rPr lang="en-US" sz="1400" i="1" dirty="0"/>
              <a:t>Segment Rules</a:t>
            </a:r>
          </a:p>
          <a:p>
            <a:pPr marL="228600" lvl="1" indent="-228600" defTabSz="889000">
              <a:lnSpc>
                <a:spcPct val="90000"/>
              </a:lnSpc>
              <a:spcBef>
                <a:spcPct val="0"/>
              </a:spcBef>
              <a:spcAft>
                <a:spcPct val="20000"/>
              </a:spcAft>
              <a:buChar char="•"/>
            </a:pPr>
            <a:r>
              <a:rPr lang="en-US" sz="1400" dirty="0"/>
              <a:t>Organization Hierarchy Setup</a:t>
            </a:r>
          </a:p>
          <a:p>
            <a:pPr marL="685800" lvl="2" indent="-228600" defTabSz="889000">
              <a:lnSpc>
                <a:spcPct val="90000"/>
              </a:lnSpc>
              <a:spcBef>
                <a:spcPct val="0"/>
              </a:spcBef>
              <a:spcAft>
                <a:spcPct val="20000"/>
              </a:spcAft>
              <a:buChar char="•"/>
            </a:pPr>
            <a:r>
              <a:rPr lang="en-US" sz="1400" i="1" dirty="0"/>
              <a:t>Sales Regions</a:t>
            </a:r>
          </a:p>
          <a:p>
            <a:pPr marL="685800" lvl="2" indent="-228600" defTabSz="889000">
              <a:lnSpc>
                <a:spcPct val="90000"/>
              </a:lnSpc>
              <a:spcBef>
                <a:spcPct val="0"/>
              </a:spcBef>
              <a:spcAft>
                <a:spcPct val="20000"/>
              </a:spcAft>
              <a:buChar char="•"/>
            </a:pPr>
            <a:r>
              <a:rPr lang="en-US" sz="1400" i="1" dirty="0"/>
              <a:t>CIUs</a:t>
            </a:r>
          </a:p>
          <a:p>
            <a:pPr marL="228600" lvl="1" indent="-228600" defTabSz="889000">
              <a:lnSpc>
                <a:spcPct val="90000"/>
              </a:lnSpc>
              <a:spcBef>
                <a:spcPct val="0"/>
              </a:spcBef>
              <a:spcAft>
                <a:spcPct val="20000"/>
              </a:spcAft>
              <a:buChar char="•"/>
            </a:pPr>
            <a:r>
              <a:rPr lang="en-US" sz="1400" dirty="0"/>
              <a:t>Credit Application / Credit Initiation</a:t>
            </a:r>
          </a:p>
          <a:p>
            <a:pPr marL="228600" lvl="1" indent="-228600" defTabSz="889000">
              <a:lnSpc>
                <a:spcPct val="90000"/>
              </a:lnSpc>
              <a:spcBef>
                <a:spcPct val="0"/>
              </a:spcBef>
              <a:spcAft>
                <a:spcPct val="20000"/>
              </a:spcAft>
              <a:buChar char="•"/>
            </a:pPr>
            <a:r>
              <a:rPr lang="en-US" sz="1400" dirty="0"/>
              <a:t>Configurable Workflows / Deviations / Committees</a:t>
            </a:r>
          </a:p>
          <a:p>
            <a:pPr marL="228600" lvl="1" indent="-228600" defTabSz="889000">
              <a:lnSpc>
                <a:spcPct val="90000"/>
              </a:lnSpc>
              <a:spcBef>
                <a:spcPct val="0"/>
              </a:spcBef>
              <a:spcAft>
                <a:spcPct val="20000"/>
              </a:spcAft>
              <a:buChar char="•"/>
            </a:pPr>
            <a:r>
              <a:rPr lang="en-US" sz="1400" dirty="0"/>
              <a:t>Electronic Document Management System (EDCM)</a:t>
            </a:r>
          </a:p>
          <a:p>
            <a:pPr marL="228600" lvl="1" indent="-228600" defTabSz="889000">
              <a:lnSpc>
                <a:spcPct val="90000"/>
              </a:lnSpc>
              <a:spcBef>
                <a:spcPct val="0"/>
              </a:spcBef>
              <a:spcAft>
                <a:spcPct val="20000"/>
              </a:spcAft>
              <a:buChar char="•"/>
            </a:pPr>
            <a:r>
              <a:rPr lang="en-US" sz="1400" dirty="0"/>
              <a:t>Dashboards</a:t>
            </a:r>
          </a:p>
          <a:p>
            <a:pPr marL="228600" lvl="1" indent="-228600" defTabSz="889000">
              <a:lnSpc>
                <a:spcPct val="90000"/>
              </a:lnSpc>
              <a:spcBef>
                <a:spcPct val="0"/>
              </a:spcBef>
              <a:spcAft>
                <a:spcPct val="20000"/>
              </a:spcAft>
              <a:buChar char="•"/>
            </a:pPr>
            <a:r>
              <a:rPr lang="en-US" sz="1400" dirty="0"/>
              <a:t>N-level Approval Hierarchies</a:t>
            </a:r>
          </a:p>
          <a:p>
            <a:pPr marL="228600" lvl="1" indent="-228600" algn="l" defTabSz="889000">
              <a:lnSpc>
                <a:spcPct val="90000"/>
              </a:lnSpc>
              <a:spcBef>
                <a:spcPct val="0"/>
              </a:spcBef>
              <a:spcAft>
                <a:spcPct val="20000"/>
              </a:spcAft>
              <a:buChar char="•"/>
            </a:pPr>
            <a:endParaRPr lang="en-US" sz="1400" kern="1200" dirty="0"/>
          </a:p>
        </p:txBody>
      </p:sp>
      <p:sp>
        <p:nvSpPr>
          <p:cNvPr id="27" name="Title 26">
            <a:extLst>
              <a:ext uri="{FF2B5EF4-FFF2-40B4-BE49-F238E27FC236}">
                <a16:creationId xmlns:a16="http://schemas.microsoft.com/office/drawing/2014/main" id="{8DF4B993-CB69-9D37-DE9C-5A7B1D530BD0}"/>
              </a:ext>
            </a:extLst>
          </p:cNvPr>
          <p:cNvSpPr>
            <a:spLocks noGrp="1"/>
          </p:cNvSpPr>
          <p:nvPr>
            <p:ph type="title"/>
          </p:nvPr>
        </p:nvSpPr>
        <p:spPr/>
        <p:txBody>
          <a:bodyPr/>
          <a:lstStyle/>
          <a:p>
            <a:r>
              <a:rPr lang="en-US" dirty="0"/>
              <a:t>AutoLOS – Loan Origination System</a:t>
            </a:r>
          </a:p>
        </p:txBody>
      </p:sp>
      <p:pic>
        <p:nvPicPr>
          <p:cNvPr id="3074" name="Picture 2">
            <a:extLst>
              <a:ext uri="{FF2B5EF4-FFF2-40B4-BE49-F238E27FC236}">
                <a16:creationId xmlns:a16="http://schemas.microsoft.com/office/drawing/2014/main" id="{3EC2965A-6D31-4494-5AD1-1ED6CAB98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93866"/>
            <a:ext cx="3429000" cy="3475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8133BD-7CC3-3584-E986-9E622F755845}"/>
              </a:ext>
            </a:extLst>
          </p:cNvPr>
          <p:cNvSpPr txBox="1"/>
          <p:nvPr/>
        </p:nvSpPr>
        <p:spPr>
          <a:xfrm>
            <a:off x="457200" y="769382"/>
            <a:ext cx="11277600" cy="1446550"/>
          </a:xfrm>
          <a:prstGeom prst="rect">
            <a:avLst/>
          </a:prstGeom>
          <a:noFill/>
        </p:spPr>
        <p:txBody>
          <a:bodyPr wrap="square">
            <a:spAutoFit/>
          </a:bodyPr>
          <a:lstStyle/>
          <a:p>
            <a:pPr algn="just"/>
            <a:r>
              <a:rPr lang="en-US" sz="1400" b="1" i="1" dirty="0">
                <a:effectLst/>
                <a:latin typeface="+mj-lt"/>
                <a:ea typeface="Times New Roman" panose="02020603050405020304" pitchFamily="18" charset="0"/>
              </a:rPr>
              <a:t>Consumer Loan Origination System: </a:t>
            </a:r>
          </a:p>
          <a:p>
            <a:pPr algn="just"/>
            <a:endParaRPr lang="en-US" sz="1400" b="1" i="1" dirty="0">
              <a:latin typeface="+mj-lt"/>
              <a:ea typeface="Times New Roman" panose="02020603050405020304" pitchFamily="18" charset="0"/>
            </a:endParaRPr>
          </a:p>
          <a:p>
            <a:pPr algn="just"/>
            <a:r>
              <a:rPr lang="en-US" sz="1400" i="1" dirty="0">
                <a:effectLst/>
                <a:latin typeface="+mj-lt"/>
                <a:ea typeface="Times New Roman" panose="02020603050405020304" pitchFamily="18" charset="0"/>
              </a:rPr>
              <a:t>“AutoLOS Consumer</a:t>
            </a:r>
            <a:r>
              <a:rPr lang="en-US" dirty="0">
                <a:effectLst/>
                <a:latin typeface="+mj-lt"/>
                <a:ea typeface="Times New Roman" panose="02020603050405020304" pitchFamily="18" charset="0"/>
              </a:rPr>
              <a:t> </a:t>
            </a:r>
            <a:r>
              <a:rPr lang="en-US" sz="1400" dirty="0">
                <a:effectLst/>
                <a:latin typeface="+mj-lt"/>
                <a:ea typeface="Times New Roman" panose="02020603050405020304" pitchFamily="18" charset="0"/>
              </a:rPr>
              <a:t>is a pre-disbursement automated Consumer Loan Origination System, which covers the end-to-end workflow for consumer loans starting from origination stage till its approval. Risk analysts and Relationship Managers analyze the Consumer Application and accord approval or reject the same based on logical reasons and forwards it to the ultimate and competent approval authority, as per the bank’s policies and procedures, to accord a final approval or rejection with documented reasons.</a:t>
            </a:r>
            <a:endParaRPr lang="en-US" sz="1400" dirty="0">
              <a:latin typeface="+mj-lt"/>
            </a:endParaRPr>
          </a:p>
        </p:txBody>
      </p:sp>
    </p:spTree>
    <p:extLst>
      <p:ext uri="{BB962C8B-B14F-4D97-AF65-F5344CB8AC3E}">
        <p14:creationId xmlns:p14="http://schemas.microsoft.com/office/powerpoint/2010/main" val="4677744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FDD2-EC12-7D64-58D3-569006A0F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C54AA1-0106-62CF-E184-436E9F6FB631}"/>
              </a:ext>
            </a:extLst>
          </p:cNvPr>
          <p:cNvSpPr>
            <a:spLocks noGrp="1"/>
          </p:cNvSpPr>
          <p:nvPr>
            <p:ph type="title"/>
          </p:nvPr>
        </p:nvSpPr>
        <p:spPr/>
        <p:txBody>
          <a:bodyPr/>
          <a:lstStyle/>
          <a:p>
            <a:r>
              <a:rPr lang="en-US" dirty="0"/>
              <a:t>Islamic Consumer Advances</a:t>
            </a:r>
          </a:p>
        </p:txBody>
      </p:sp>
      <p:sp>
        <p:nvSpPr>
          <p:cNvPr id="3" name="Slide Number Placeholder 2">
            <a:extLst>
              <a:ext uri="{FF2B5EF4-FFF2-40B4-BE49-F238E27FC236}">
                <a16:creationId xmlns:a16="http://schemas.microsoft.com/office/drawing/2014/main" id="{A73E24F9-A517-DF66-1E2C-FFCE9397187F}"/>
              </a:ext>
            </a:extLst>
          </p:cNvPr>
          <p:cNvSpPr>
            <a:spLocks noGrp="1"/>
          </p:cNvSpPr>
          <p:nvPr>
            <p:ph type="sldNum" sz="quarter" idx="4"/>
          </p:nvPr>
        </p:nvSpPr>
        <p:spPr>
          <a:xfrm>
            <a:off x="11887201" y="6629400"/>
            <a:ext cx="609599" cy="304800"/>
          </a:xfrm>
        </p:spPr>
        <p:txBody>
          <a:bodyPr/>
          <a:lstStyle/>
          <a:p>
            <a:fld id="{00CD7321-1AB8-499D-9F66-3889637534F7}" type="slidenum">
              <a:rPr lang="en-US" smtClean="0"/>
              <a:pPr/>
              <a:t>16</a:t>
            </a:fld>
            <a:endParaRPr lang="en-US" dirty="0"/>
          </a:p>
        </p:txBody>
      </p:sp>
      <p:pic>
        <p:nvPicPr>
          <p:cNvPr id="4" name="Picture 3">
            <a:extLst>
              <a:ext uri="{FF2B5EF4-FFF2-40B4-BE49-F238E27FC236}">
                <a16:creationId xmlns:a16="http://schemas.microsoft.com/office/drawing/2014/main" id="{64FA0E06-799D-A26E-2F64-83863469B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2133718"/>
            <a:ext cx="4790440" cy="4233475"/>
          </a:xfrm>
          <a:prstGeom prst="rect">
            <a:avLst/>
          </a:prstGeom>
        </p:spPr>
      </p:pic>
      <p:graphicFrame>
        <p:nvGraphicFramePr>
          <p:cNvPr id="5" name="Table 4">
            <a:extLst>
              <a:ext uri="{FF2B5EF4-FFF2-40B4-BE49-F238E27FC236}">
                <a16:creationId xmlns:a16="http://schemas.microsoft.com/office/drawing/2014/main" id="{3F832874-D2BC-0CF1-4ECB-F040FF27A870}"/>
              </a:ext>
            </a:extLst>
          </p:cNvPr>
          <p:cNvGraphicFramePr>
            <a:graphicFrameLocks noGrp="1"/>
          </p:cNvGraphicFramePr>
          <p:nvPr/>
        </p:nvGraphicFramePr>
        <p:xfrm>
          <a:off x="162560" y="838200"/>
          <a:ext cx="11877040" cy="1219200"/>
        </p:xfrm>
        <a:graphic>
          <a:graphicData uri="http://schemas.openxmlformats.org/drawingml/2006/table">
            <a:tbl>
              <a:tblPr firstRow="1" firstCol="1" bandRow="1">
                <a:tableStyleId>{E8B1032C-EA38-4F05-BA0D-38AFFFC7BED3}</a:tableStyleId>
              </a:tblPr>
              <a:tblGrid>
                <a:gridCol w="11877040">
                  <a:extLst>
                    <a:ext uri="{9D8B030D-6E8A-4147-A177-3AD203B41FA5}">
                      <a16:colId xmlns:a16="http://schemas.microsoft.com/office/drawing/2014/main" val="1050376541"/>
                    </a:ext>
                  </a:extLst>
                </a:gridCol>
              </a:tblGrid>
              <a:tr h="1219200">
                <a:tc>
                  <a:txBody>
                    <a:bodyPr/>
                    <a:lstStyle/>
                    <a:p>
                      <a:pPr marL="0" marR="0" algn="just">
                        <a:spcBef>
                          <a:spcPts val="0"/>
                        </a:spcBef>
                        <a:spcAft>
                          <a:spcPts val="0"/>
                        </a:spcAft>
                      </a:pPr>
                      <a:r>
                        <a:rPr lang="en-US" sz="1500" b="1" dirty="0">
                          <a:effectLst/>
                        </a:rPr>
                        <a:t>Islamic Consumer Advances</a:t>
                      </a:r>
                    </a:p>
                    <a:p>
                      <a:pPr marL="0" marR="0" algn="just">
                        <a:spcBef>
                          <a:spcPts val="0"/>
                        </a:spcBef>
                        <a:spcAft>
                          <a:spcPts val="0"/>
                        </a:spcAft>
                      </a:pPr>
                      <a:r>
                        <a:rPr lang="en-US" sz="1500" b="0" dirty="0">
                          <a:effectLst/>
                        </a:rPr>
                        <a:t>AutoIBANKER Consumer advances provides an end-to-end solution, built on proven, configurable processes, for the management of the entire consumer credit lifecycle. </a:t>
                      </a:r>
                    </a:p>
                    <a:p>
                      <a:pPr marL="0" marR="0" algn="just">
                        <a:spcBef>
                          <a:spcPts val="0"/>
                        </a:spcBef>
                        <a:spcAft>
                          <a:spcPts val="0"/>
                        </a:spcAft>
                      </a:pPr>
                      <a:r>
                        <a:rPr lang="en-US" sz="1500" b="0" dirty="0">
                          <a:effectLst/>
                        </a:rPr>
                        <a:t>The system provides clients with management and maintenance facilities for leasing and financing products throughout their life cycles. The systems dynamic and customizable parameter setup is used to cater to constantly evolving market requirements. </a:t>
                      </a:r>
                      <a:endParaRPr lang="en-US" sz="2400" b="0" dirty="0">
                        <a:effectLst/>
                        <a:latin typeface="Times New Roman" panose="02020603050405020304" pitchFamily="18" charset="0"/>
                        <a:ea typeface="Times New Roman" panose="02020603050405020304" pitchFamily="18" charset="0"/>
                      </a:endParaRPr>
                    </a:p>
                  </a:txBody>
                  <a:tcPr marL="54769" marR="54769" marT="6668" marB="6668">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98604691"/>
                  </a:ext>
                </a:extLst>
              </a:tr>
            </a:tbl>
          </a:graphicData>
        </a:graphic>
      </p:graphicFrame>
      <p:sp>
        <p:nvSpPr>
          <p:cNvPr id="7" name="Freeform: Shape 6">
            <a:extLst>
              <a:ext uri="{FF2B5EF4-FFF2-40B4-BE49-F238E27FC236}">
                <a16:creationId xmlns:a16="http://schemas.microsoft.com/office/drawing/2014/main" id="{7E613F2A-716F-D891-B49C-592CA33862D5}"/>
              </a:ext>
            </a:extLst>
          </p:cNvPr>
          <p:cNvSpPr/>
          <p:nvPr/>
        </p:nvSpPr>
        <p:spPr>
          <a:xfrm>
            <a:off x="4790439" y="2425874"/>
            <a:ext cx="7239001" cy="3657600"/>
          </a:xfrm>
          <a:custGeom>
            <a:avLst/>
            <a:gdLst>
              <a:gd name="connsiteX0" fmla="*/ 0 w 10951535"/>
              <a:gd name="connsiteY0" fmla="*/ 0 h 5299200"/>
              <a:gd name="connsiteX1" fmla="*/ 10951535 w 10951535"/>
              <a:gd name="connsiteY1" fmla="*/ 0 h 5299200"/>
              <a:gd name="connsiteX2" fmla="*/ 10951535 w 10951535"/>
              <a:gd name="connsiteY2" fmla="*/ 5299200 h 5299200"/>
              <a:gd name="connsiteX3" fmla="*/ 0 w 10951535"/>
              <a:gd name="connsiteY3" fmla="*/ 5299200 h 5299200"/>
              <a:gd name="connsiteX4" fmla="*/ 0 w 10951535"/>
              <a:gd name="connsiteY4" fmla="*/ 0 h 529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535" h="5299200">
                <a:moveTo>
                  <a:pt x="0" y="0"/>
                </a:moveTo>
                <a:lnTo>
                  <a:pt x="10951535" y="0"/>
                </a:lnTo>
                <a:lnTo>
                  <a:pt x="10951535" y="5299200"/>
                </a:lnTo>
                <a:lnTo>
                  <a:pt x="0" y="529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7711" tIns="25400" rIns="142240" bIns="25400" numCol="2" spcCol="1270" anchor="t" anchorCtr="0">
            <a:noAutofit/>
          </a:bodyPr>
          <a:lstStyle/>
          <a:p>
            <a:pPr marL="228600" lvl="1" indent="-228600" algn="l" defTabSz="889000">
              <a:lnSpc>
                <a:spcPct val="90000"/>
              </a:lnSpc>
              <a:spcBef>
                <a:spcPct val="0"/>
              </a:spcBef>
              <a:spcAft>
                <a:spcPct val="20000"/>
              </a:spcAft>
              <a:buChar char="•"/>
            </a:pPr>
            <a:r>
              <a:rPr lang="en-US" sz="1400" kern="1200" dirty="0"/>
              <a:t>Credit Application</a:t>
            </a:r>
          </a:p>
          <a:p>
            <a:pPr marL="228600" lvl="1" indent="-228600" algn="l" defTabSz="889000">
              <a:lnSpc>
                <a:spcPct val="90000"/>
              </a:lnSpc>
              <a:spcBef>
                <a:spcPct val="0"/>
              </a:spcBef>
              <a:spcAft>
                <a:spcPct val="20000"/>
              </a:spcAft>
              <a:buChar char="•"/>
            </a:pPr>
            <a:r>
              <a:rPr lang="en-US" sz="1400" kern="1200" dirty="0"/>
              <a:t>Credit Verification</a:t>
            </a:r>
          </a:p>
          <a:p>
            <a:pPr marL="228600" lvl="1" indent="-228600" algn="l" defTabSz="889000">
              <a:lnSpc>
                <a:spcPct val="90000"/>
              </a:lnSpc>
              <a:spcBef>
                <a:spcPct val="0"/>
              </a:spcBef>
              <a:spcAft>
                <a:spcPct val="20000"/>
              </a:spcAft>
              <a:buChar char="•"/>
            </a:pPr>
            <a:r>
              <a:rPr lang="en-US" sz="1400" kern="1200" dirty="0"/>
              <a:t>Approvals</a:t>
            </a:r>
          </a:p>
          <a:p>
            <a:pPr marL="228600" lvl="1" indent="-228600" algn="l" defTabSz="889000">
              <a:lnSpc>
                <a:spcPct val="90000"/>
              </a:lnSpc>
              <a:spcBef>
                <a:spcPct val="0"/>
              </a:spcBef>
              <a:spcAft>
                <a:spcPct val="20000"/>
              </a:spcAft>
              <a:buChar char="•"/>
            </a:pPr>
            <a:r>
              <a:rPr lang="en-US" sz="1400" kern="1200" dirty="0"/>
              <a:t>Customer Assessment &amp; Scoring</a:t>
            </a:r>
          </a:p>
          <a:p>
            <a:pPr marL="228600" lvl="1" indent="-228600" algn="l" defTabSz="889000">
              <a:lnSpc>
                <a:spcPct val="90000"/>
              </a:lnSpc>
              <a:spcBef>
                <a:spcPct val="0"/>
              </a:spcBef>
              <a:spcAft>
                <a:spcPct val="20000"/>
              </a:spcAft>
              <a:buChar char="•"/>
            </a:pPr>
            <a:r>
              <a:rPr lang="en-US" sz="1400" kern="1200" dirty="0"/>
              <a:t>Asset Management</a:t>
            </a:r>
          </a:p>
          <a:p>
            <a:pPr marL="228600" lvl="1" indent="-228600" algn="l" defTabSz="889000">
              <a:lnSpc>
                <a:spcPct val="90000"/>
              </a:lnSpc>
              <a:spcBef>
                <a:spcPct val="0"/>
              </a:spcBef>
              <a:spcAft>
                <a:spcPct val="20000"/>
              </a:spcAft>
              <a:buChar char="•"/>
            </a:pPr>
            <a:r>
              <a:rPr lang="en-US" sz="1400" kern="1200" dirty="0"/>
              <a:t>Limit Management</a:t>
            </a:r>
          </a:p>
          <a:p>
            <a:pPr marL="228600" lvl="1" indent="-228600" algn="l" defTabSz="889000">
              <a:lnSpc>
                <a:spcPct val="90000"/>
              </a:lnSpc>
              <a:spcBef>
                <a:spcPct val="0"/>
              </a:spcBef>
              <a:spcAft>
                <a:spcPct val="20000"/>
              </a:spcAft>
              <a:buChar char="•"/>
            </a:pPr>
            <a:r>
              <a:rPr lang="en-US" sz="1400" kern="1200" dirty="0"/>
              <a:t>Purchase Order </a:t>
            </a:r>
          </a:p>
          <a:p>
            <a:pPr marL="228600" lvl="1" indent="-228600" algn="l" defTabSz="889000">
              <a:lnSpc>
                <a:spcPct val="90000"/>
              </a:lnSpc>
              <a:spcBef>
                <a:spcPct val="0"/>
              </a:spcBef>
              <a:spcAft>
                <a:spcPct val="20000"/>
              </a:spcAft>
              <a:buChar char="•"/>
            </a:pPr>
            <a:r>
              <a:rPr lang="en-US" sz="1400" kern="1200" dirty="0"/>
              <a:t>Disbursements </a:t>
            </a:r>
          </a:p>
          <a:p>
            <a:pPr marL="228600" lvl="1" indent="-228600" algn="l" defTabSz="889000">
              <a:lnSpc>
                <a:spcPct val="90000"/>
              </a:lnSpc>
              <a:spcBef>
                <a:spcPct val="0"/>
              </a:spcBef>
              <a:spcAft>
                <a:spcPct val="20000"/>
              </a:spcAft>
              <a:buChar char="•"/>
            </a:pPr>
            <a:r>
              <a:rPr lang="en-US" sz="1400" kern="1200" dirty="0"/>
              <a:t>Tracker Management</a:t>
            </a:r>
          </a:p>
          <a:p>
            <a:pPr marL="228600" lvl="1" indent="-228600" algn="l" defTabSz="889000">
              <a:lnSpc>
                <a:spcPct val="90000"/>
              </a:lnSpc>
              <a:spcBef>
                <a:spcPct val="0"/>
              </a:spcBef>
              <a:spcAft>
                <a:spcPct val="20000"/>
              </a:spcAft>
              <a:buChar char="•"/>
            </a:pPr>
            <a:r>
              <a:rPr lang="en-US" sz="1400" kern="1200" dirty="0"/>
              <a:t>Insurance Management</a:t>
            </a:r>
          </a:p>
          <a:p>
            <a:pPr marL="228600" lvl="1" indent="-228600" algn="l" defTabSz="889000">
              <a:lnSpc>
                <a:spcPct val="90000"/>
              </a:lnSpc>
              <a:spcBef>
                <a:spcPct val="0"/>
              </a:spcBef>
              <a:spcAft>
                <a:spcPct val="20000"/>
              </a:spcAft>
              <a:buChar char="•"/>
            </a:pPr>
            <a:r>
              <a:rPr lang="en-US" sz="1400" kern="1200" dirty="0"/>
              <a:t>Re-pricing / Restructuring</a:t>
            </a:r>
          </a:p>
          <a:p>
            <a:pPr marL="228600" lvl="1" indent="-228600" algn="l" defTabSz="889000">
              <a:lnSpc>
                <a:spcPct val="90000"/>
              </a:lnSpc>
              <a:spcBef>
                <a:spcPct val="0"/>
              </a:spcBef>
              <a:spcAft>
                <a:spcPct val="20000"/>
              </a:spcAft>
              <a:buChar char="•"/>
            </a:pPr>
            <a:r>
              <a:rPr lang="en-US" sz="1400" kern="1200" dirty="0"/>
              <a:t>NPL, provisioning &amp; write-off</a:t>
            </a:r>
          </a:p>
          <a:p>
            <a:pPr marL="228600" lvl="1" indent="-228600" algn="l" defTabSz="889000">
              <a:lnSpc>
                <a:spcPct val="90000"/>
              </a:lnSpc>
              <a:spcBef>
                <a:spcPct val="0"/>
              </a:spcBef>
              <a:spcAft>
                <a:spcPct val="20000"/>
              </a:spcAft>
              <a:buChar char="•"/>
            </a:pPr>
            <a:r>
              <a:rPr lang="en-US" sz="1400" kern="1200" dirty="0"/>
              <a:t>Write Off Recovery</a:t>
            </a:r>
          </a:p>
          <a:p>
            <a:pPr marL="228600" lvl="1" indent="-228600" algn="l" defTabSz="889000">
              <a:lnSpc>
                <a:spcPct val="90000"/>
              </a:lnSpc>
              <a:spcBef>
                <a:spcPct val="0"/>
              </a:spcBef>
              <a:spcAft>
                <a:spcPct val="20000"/>
              </a:spcAft>
              <a:buChar char="•"/>
            </a:pPr>
            <a:r>
              <a:rPr lang="en-US" sz="1400" kern="1200" dirty="0">
                <a:solidFill>
                  <a:prstClr val="black">
                    <a:hueOff val="0"/>
                    <a:satOff val="0"/>
                    <a:lumOff val="0"/>
                    <a:alphaOff val="0"/>
                  </a:prstClr>
                </a:solidFill>
                <a:latin typeface="Calibri" panose="020F0502020204030204"/>
                <a:ea typeface="+mn-ea"/>
                <a:cs typeface="+mn-cs"/>
              </a:rPr>
              <a:t>EDCM (Electronic Document Management System)</a:t>
            </a:r>
          </a:p>
          <a:p>
            <a:pPr marL="228600" lvl="1" indent="-228600" algn="l" defTabSz="889000">
              <a:lnSpc>
                <a:spcPct val="90000"/>
              </a:lnSpc>
              <a:spcBef>
                <a:spcPct val="0"/>
              </a:spcBef>
              <a:spcAft>
                <a:spcPct val="20000"/>
              </a:spcAft>
              <a:buChar char="•"/>
            </a:pPr>
            <a:r>
              <a:rPr lang="en-US" sz="1400" kern="1200" dirty="0">
                <a:solidFill>
                  <a:prstClr val="black">
                    <a:hueOff val="0"/>
                    <a:satOff val="0"/>
                    <a:lumOff val="0"/>
                    <a:alphaOff val="0"/>
                  </a:prstClr>
                </a:solidFill>
                <a:latin typeface="Calibri" panose="020F0502020204030204"/>
                <a:ea typeface="+mn-ea"/>
                <a:cs typeface="+mn-cs"/>
              </a:rPr>
              <a:t>Stationery Printing</a:t>
            </a:r>
          </a:p>
          <a:p>
            <a:pPr marL="457200" lvl="2" indent="-228600" algn="l" defTabSz="889000">
              <a:lnSpc>
                <a:spcPct val="90000"/>
              </a:lnSpc>
              <a:spcBef>
                <a:spcPct val="0"/>
              </a:spcBef>
              <a:spcAft>
                <a:spcPct val="20000"/>
              </a:spcAft>
              <a:buChar char="•"/>
            </a:pPr>
            <a:r>
              <a:rPr lang="en-US" sz="1400" i="1" kern="1200" dirty="0">
                <a:solidFill>
                  <a:prstClr val="black">
                    <a:hueOff val="0"/>
                    <a:satOff val="0"/>
                    <a:lumOff val="0"/>
                    <a:alphaOff val="0"/>
                  </a:prstClr>
                </a:solidFill>
                <a:latin typeface="Calibri" panose="020F0502020204030204"/>
                <a:ea typeface="+mn-ea"/>
                <a:cs typeface="+mn-cs"/>
              </a:rPr>
              <a:t>(PO, Credit application, installment reminders, dunning letters)</a:t>
            </a:r>
          </a:p>
          <a:p>
            <a:pPr marL="228600" lvl="1" indent="-228600" algn="l" defTabSz="889000">
              <a:lnSpc>
                <a:spcPct val="90000"/>
              </a:lnSpc>
              <a:spcBef>
                <a:spcPct val="0"/>
              </a:spcBef>
              <a:spcAft>
                <a:spcPct val="20000"/>
              </a:spcAft>
              <a:buChar char="•"/>
            </a:pPr>
            <a:r>
              <a:rPr lang="en-US" sz="1200" b="1" kern="1200" dirty="0"/>
              <a:t>Facility Types:</a:t>
            </a:r>
          </a:p>
          <a:p>
            <a:pPr marL="457200" lvl="2" indent="-228600" algn="l" defTabSz="889000">
              <a:lnSpc>
                <a:spcPct val="90000"/>
              </a:lnSpc>
              <a:spcBef>
                <a:spcPct val="0"/>
              </a:spcBef>
              <a:spcAft>
                <a:spcPct val="20000"/>
              </a:spcAft>
              <a:buChar char="•"/>
            </a:pPr>
            <a:r>
              <a:rPr lang="en-US" sz="1200" i="1" kern="1200" dirty="0"/>
              <a:t>Murabaha</a:t>
            </a:r>
          </a:p>
          <a:p>
            <a:pPr marL="457200" lvl="2" indent="-228600" algn="l" defTabSz="889000">
              <a:lnSpc>
                <a:spcPct val="90000"/>
              </a:lnSpc>
              <a:spcBef>
                <a:spcPct val="0"/>
              </a:spcBef>
              <a:spcAft>
                <a:spcPct val="20000"/>
              </a:spcAft>
              <a:buChar char="•"/>
            </a:pPr>
            <a:r>
              <a:rPr lang="en-US" sz="1200" i="1" kern="1200" dirty="0"/>
              <a:t>Ijarah</a:t>
            </a:r>
          </a:p>
          <a:p>
            <a:pPr marL="457200" lvl="2" indent="-228600" algn="l" defTabSz="889000">
              <a:lnSpc>
                <a:spcPct val="90000"/>
              </a:lnSpc>
              <a:spcBef>
                <a:spcPct val="0"/>
              </a:spcBef>
              <a:spcAft>
                <a:spcPct val="20000"/>
              </a:spcAft>
              <a:buChar char="•"/>
            </a:pPr>
            <a:r>
              <a:rPr lang="en-US" sz="1200" i="1" kern="1200" dirty="0" err="1"/>
              <a:t>Tawaruk</a:t>
            </a:r>
            <a:endParaRPr lang="en-US" sz="1200" i="1" kern="1200" dirty="0"/>
          </a:p>
          <a:p>
            <a:pPr marL="457200" lvl="2" indent="-228600" algn="l" defTabSz="889000">
              <a:lnSpc>
                <a:spcPct val="90000"/>
              </a:lnSpc>
              <a:spcBef>
                <a:spcPct val="0"/>
              </a:spcBef>
              <a:spcAft>
                <a:spcPct val="20000"/>
              </a:spcAft>
              <a:buChar char="•"/>
            </a:pPr>
            <a:r>
              <a:rPr lang="en-US" sz="1200" i="1" kern="1200" dirty="0" err="1"/>
              <a:t>Qard</a:t>
            </a:r>
            <a:r>
              <a:rPr lang="en-US" sz="1200" i="1" kern="1200" dirty="0"/>
              <a:t>-e-</a:t>
            </a:r>
            <a:r>
              <a:rPr lang="en-US" sz="1200" i="1" kern="1200" dirty="0" err="1"/>
              <a:t>Hasna</a:t>
            </a:r>
            <a:endParaRPr lang="en-US" sz="1200" i="1" kern="1200" dirty="0"/>
          </a:p>
          <a:p>
            <a:pPr marL="457200" lvl="2" indent="-228600" algn="l" defTabSz="889000">
              <a:lnSpc>
                <a:spcPct val="90000"/>
              </a:lnSpc>
              <a:spcBef>
                <a:spcPct val="0"/>
              </a:spcBef>
              <a:spcAft>
                <a:spcPct val="20000"/>
              </a:spcAft>
              <a:buChar char="•"/>
            </a:pPr>
            <a:r>
              <a:rPr lang="en-US" sz="1200" i="1" kern="1200" dirty="0"/>
              <a:t>Diminishing </a:t>
            </a:r>
            <a:r>
              <a:rPr lang="en-US" sz="1200" i="1" kern="1200" dirty="0" err="1"/>
              <a:t>Musharika</a:t>
            </a:r>
            <a:endParaRPr lang="en-US" sz="1200" i="1" kern="1200" dirty="0"/>
          </a:p>
          <a:p>
            <a:pPr marL="457200" lvl="2" indent="-228600" algn="l" defTabSz="889000">
              <a:lnSpc>
                <a:spcPct val="90000"/>
              </a:lnSpc>
              <a:spcBef>
                <a:spcPct val="0"/>
              </a:spcBef>
              <a:spcAft>
                <a:spcPct val="20000"/>
              </a:spcAft>
              <a:buChar char="•"/>
            </a:pPr>
            <a:r>
              <a:rPr lang="en-US" sz="1200" i="1" kern="1200" dirty="0"/>
              <a:t>Running </a:t>
            </a:r>
            <a:r>
              <a:rPr lang="en-US" sz="1200" i="1" kern="1200" dirty="0" err="1"/>
              <a:t>Musharika</a:t>
            </a:r>
            <a:endParaRPr lang="en-US" sz="1200" i="1" kern="1200" dirty="0"/>
          </a:p>
          <a:p>
            <a:pPr marL="457200" lvl="2" indent="-228600" algn="l" defTabSz="889000">
              <a:lnSpc>
                <a:spcPct val="90000"/>
              </a:lnSpc>
              <a:spcBef>
                <a:spcPct val="0"/>
              </a:spcBef>
              <a:spcAft>
                <a:spcPct val="20000"/>
              </a:spcAft>
              <a:buChar char="•"/>
            </a:pPr>
            <a:r>
              <a:rPr lang="en-US" sz="1200" i="1" kern="1200" dirty="0"/>
              <a:t>Salam / </a:t>
            </a:r>
            <a:r>
              <a:rPr lang="en-US" sz="1200" i="1" kern="1200" dirty="0" err="1"/>
              <a:t>Istisna</a:t>
            </a:r>
            <a:endParaRPr lang="en-US" sz="1200" i="1" kern="1200" dirty="0"/>
          </a:p>
          <a:p>
            <a:pPr marL="228600" lvl="1" indent="-228600" algn="l" defTabSz="889000">
              <a:lnSpc>
                <a:spcPct val="90000"/>
              </a:lnSpc>
              <a:spcBef>
                <a:spcPct val="0"/>
              </a:spcBef>
              <a:spcAft>
                <a:spcPct val="20000"/>
              </a:spcAft>
              <a:buChar char="•"/>
            </a:pPr>
            <a:r>
              <a:rPr lang="en-US" sz="1200" b="1" kern="1200" dirty="0"/>
              <a:t>Recovery Module</a:t>
            </a:r>
          </a:p>
          <a:p>
            <a:pPr marL="457200" lvl="2" indent="-228600" algn="l" defTabSz="889000">
              <a:lnSpc>
                <a:spcPct val="90000"/>
              </a:lnSpc>
              <a:spcBef>
                <a:spcPct val="0"/>
              </a:spcBef>
              <a:spcAft>
                <a:spcPct val="20000"/>
              </a:spcAft>
              <a:buChar char="•"/>
            </a:pPr>
            <a:r>
              <a:rPr lang="en-US" sz="1200" i="1" kern="1200" dirty="0"/>
              <a:t>Installment / Rental Recovery</a:t>
            </a:r>
          </a:p>
          <a:p>
            <a:pPr marL="457200" lvl="2" indent="-228600" algn="l" defTabSz="889000">
              <a:lnSpc>
                <a:spcPct val="90000"/>
              </a:lnSpc>
              <a:spcBef>
                <a:spcPct val="0"/>
              </a:spcBef>
              <a:spcAft>
                <a:spcPct val="20000"/>
              </a:spcAft>
              <a:buChar char="•"/>
            </a:pPr>
            <a:r>
              <a:rPr lang="en-US" sz="1200" i="1" kern="1200" dirty="0"/>
              <a:t>Partial payments</a:t>
            </a:r>
          </a:p>
          <a:p>
            <a:pPr marL="457200" lvl="2" indent="-228600" algn="l" defTabSz="889000">
              <a:lnSpc>
                <a:spcPct val="90000"/>
              </a:lnSpc>
              <a:spcBef>
                <a:spcPct val="0"/>
              </a:spcBef>
              <a:spcAft>
                <a:spcPct val="20000"/>
              </a:spcAft>
              <a:buChar char="•"/>
            </a:pPr>
            <a:r>
              <a:rPr lang="en-US" sz="1200" i="1" kern="1200" dirty="0"/>
              <a:t>Reversals</a:t>
            </a:r>
          </a:p>
          <a:p>
            <a:pPr marL="457200" lvl="2" indent="-228600" algn="l" defTabSz="889000">
              <a:lnSpc>
                <a:spcPct val="90000"/>
              </a:lnSpc>
              <a:spcBef>
                <a:spcPct val="0"/>
              </a:spcBef>
              <a:spcAft>
                <a:spcPct val="20000"/>
              </a:spcAft>
              <a:buChar char="•"/>
            </a:pPr>
            <a:r>
              <a:rPr lang="en-US" sz="1200" i="1" kern="1200" dirty="0"/>
              <a:t>Balloon payments</a:t>
            </a:r>
          </a:p>
          <a:p>
            <a:pPr marL="457200" lvl="2" indent="-228600" algn="l" defTabSz="889000">
              <a:lnSpc>
                <a:spcPct val="90000"/>
              </a:lnSpc>
              <a:spcBef>
                <a:spcPct val="0"/>
              </a:spcBef>
              <a:spcAft>
                <a:spcPct val="20000"/>
              </a:spcAft>
              <a:buChar char="•"/>
            </a:pPr>
            <a:r>
              <a:rPr lang="en-US" sz="1200" i="1" kern="1200" dirty="0"/>
              <a:t>Early Termination</a:t>
            </a:r>
          </a:p>
          <a:p>
            <a:pPr marL="457200" lvl="2" indent="-228600" algn="l" defTabSz="889000">
              <a:lnSpc>
                <a:spcPct val="90000"/>
              </a:lnSpc>
              <a:spcBef>
                <a:spcPct val="0"/>
              </a:spcBef>
              <a:spcAft>
                <a:spcPct val="20000"/>
              </a:spcAft>
              <a:buChar char="•"/>
            </a:pPr>
            <a:r>
              <a:rPr lang="en-US" sz="1200" i="1" kern="1200" dirty="0"/>
              <a:t>Overdue Charges</a:t>
            </a:r>
          </a:p>
          <a:p>
            <a:pPr marL="0" lvl="1" indent="-228600" defTabSz="889000">
              <a:lnSpc>
                <a:spcPct val="90000"/>
              </a:lnSpc>
              <a:spcBef>
                <a:spcPct val="0"/>
              </a:spcBef>
              <a:spcAft>
                <a:spcPct val="20000"/>
              </a:spcAft>
              <a:buChar char="•"/>
            </a:pPr>
            <a:endParaRPr lang="en-US" sz="1400" i="1" kern="1200" dirty="0">
              <a:solidFill>
                <a:prstClr val="black">
                  <a:hueOff val="0"/>
                  <a:satOff val="0"/>
                  <a:lumOff val="0"/>
                  <a:alphaOff val="0"/>
                </a:prstClr>
              </a:solidFill>
              <a:latin typeface="Calibri" panose="020F0502020204030204"/>
              <a:ea typeface="+mn-ea"/>
              <a:cs typeface="+mn-cs"/>
            </a:endParaRPr>
          </a:p>
        </p:txBody>
      </p:sp>
    </p:spTree>
    <p:extLst>
      <p:ext uri="{BB962C8B-B14F-4D97-AF65-F5344CB8AC3E}">
        <p14:creationId xmlns:p14="http://schemas.microsoft.com/office/powerpoint/2010/main" val="172056624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3C6EAAE-6FB4-7A9D-83DB-CAD674800182}"/>
              </a:ext>
            </a:extLst>
          </p:cNvPr>
          <p:cNvSpPr/>
          <p:nvPr/>
        </p:nvSpPr>
        <p:spPr>
          <a:xfrm>
            <a:off x="6019800" y="2209800"/>
            <a:ext cx="5597287" cy="3461400"/>
          </a:xfrm>
          <a:custGeom>
            <a:avLst/>
            <a:gdLst>
              <a:gd name="connsiteX0" fmla="*/ 0 w 7010401"/>
              <a:gd name="connsiteY0" fmla="*/ 0 h 4636800"/>
              <a:gd name="connsiteX1" fmla="*/ 7010401 w 7010401"/>
              <a:gd name="connsiteY1" fmla="*/ 0 h 4636800"/>
              <a:gd name="connsiteX2" fmla="*/ 7010401 w 7010401"/>
              <a:gd name="connsiteY2" fmla="*/ 4636800 h 4636800"/>
              <a:gd name="connsiteX3" fmla="*/ 0 w 7010401"/>
              <a:gd name="connsiteY3" fmla="*/ 4636800 h 4636800"/>
              <a:gd name="connsiteX4" fmla="*/ 0 w 7010401"/>
              <a:gd name="connsiteY4" fmla="*/ 0 h 463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401" h="4636800">
                <a:moveTo>
                  <a:pt x="0" y="0"/>
                </a:moveTo>
                <a:lnTo>
                  <a:pt x="7010401" y="0"/>
                </a:lnTo>
                <a:lnTo>
                  <a:pt x="7010401" y="4636800"/>
                </a:lnTo>
                <a:lnTo>
                  <a:pt x="0" y="46368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258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1600" b="1" kern="1200" dirty="0"/>
              <a:t>Risk Rating Model</a:t>
            </a:r>
          </a:p>
          <a:p>
            <a:pPr marL="457200" lvl="2" indent="-228600" algn="l" defTabSz="889000">
              <a:lnSpc>
                <a:spcPct val="90000"/>
              </a:lnSpc>
              <a:spcBef>
                <a:spcPct val="0"/>
              </a:spcBef>
              <a:spcAft>
                <a:spcPct val="20000"/>
              </a:spcAft>
              <a:buChar char="•"/>
            </a:pPr>
            <a:r>
              <a:rPr lang="en-US" sz="1600" i="1" kern="1200" dirty="0"/>
              <a:t>Corporate Risk Rating Model</a:t>
            </a:r>
          </a:p>
          <a:p>
            <a:pPr marL="457200" lvl="2" indent="-228600" algn="l" defTabSz="889000">
              <a:lnSpc>
                <a:spcPct val="90000"/>
              </a:lnSpc>
              <a:spcBef>
                <a:spcPct val="0"/>
              </a:spcBef>
              <a:spcAft>
                <a:spcPct val="20000"/>
              </a:spcAft>
              <a:buChar char="•"/>
            </a:pPr>
            <a:r>
              <a:rPr lang="en-US" sz="1600" i="1" kern="1200" dirty="0"/>
              <a:t>Consumer Credit Scoring Model</a:t>
            </a:r>
          </a:p>
          <a:p>
            <a:pPr marL="457200" lvl="2" indent="-228600" algn="l" defTabSz="889000">
              <a:lnSpc>
                <a:spcPct val="90000"/>
              </a:lnSpc>
              <a:spcBef>
                <a:spcPct val="0"/>
              </a:spcBef>
              <a:spcAft>
                <a:spcPct val="20000"/>
              </a:spcAft>
              <a:buChar char="•"/>
            </a:pPr>
            <a:r>
              <a:rPr lang="en-US" sz="1600" i="1" kern="1200" dirty="0"/>
              <a:t>Agriculture Financing Scoring Model</a:t>
            </a:r>
          </a:p>
          <a:p>
            <a:pPr marL="457200" lvl="2" indent="-228600" algn="l" defTabSz="889000">
              <a:lnSpc>
                <a:spcPct val="90000"/>
              </a:lnSpc>
              <a:spcBef>
                <a:spcPct val="0"/>
              </a:spcBef>
              <a:spcAft>
                <a:spcPct val="20000"/>
              </a:spcAft>
              <a:buChar char="•"/>
            </a:pPr>
            <a:r>
              <a:rPr lang="en-US" sz="1600" i="1" kern="1200" dirty="0"/>
              <a:t>SME Credit Scoring Model</a:t>
            </a:r>
          </a:p>
          <a:p>
            <a:pPr marL="228600" lvl="1" indent="-228600" algn="l" defTabSz="889000">
              <a:lnSpc>
                <a:spcPct val="90000"/>
              </a:lnSpc>
              <a:spcBef>
                <a:spcPct val="0"/>
              </a:spcBef>
              <a:spcAft>
                <a:spcPct val="20000"/>
              </a:spcAft>
              <a:buChar char="•"/>
            </a:pPr>
            <a:r>
              <a:rPr lang="en-US" sz="1600" kern="1200" dirty="0"/>
              <a:t>Industry wise Quartiles</a:t>
            </a:r>
          </a:p>
          <a:p>
            <a:pPr marL="228600" lvl="1" indent="-228600" algn="l" defTabSz="889000">
              <a:lnSpc>
                <a:spcPct val="90000"/>
              </a:lnSpc>
              <a:spcBef>
                <a:spcPct val="0"/>
              </a:spcBef>
              <a:spcAft>
                <a:spcPct val="20000"/>
              </a:spcAft>
              <a:buChar char="•"/>
            </a:pPr>
            <a:r>
              <a:rPr lang="en-US" sz="1600" kern="1200" dirty="0"/>
              <a:t>Analyze Risk Profile</a:t>
            </a:r>
          </a:p>
          <a:p>
            <a:pPr marL="228600" lvl="1" indent="-228600" algn="l" defTabSz="889000">
              <a:lnSpc>
                <a:spcPct val="90000"/>
              </a:lnSpc>
              <a:spcBef>
                <a:spcPct val="0"/>
              </a:spcBef>
              <a:spcAft>
                <a:spcPct val="20000"/>
              </a:spcAft>
              <a:buChar char="•"/>
            </a:pPr>
            <a:r>
              <a:rPr lang="en-US" sz="1600" kern="1200" dirty="0"/>
              <a:t>Obligor Risk Rating</a:t>
            </a:r>
          </a:p>
          <a:p>
            <a:pPr marL="457200" lvl="2" indent="-228600" algn="l" defTabSz="889000">
              <a:lnSpc>
                <a:spcPct val="90000"/>
              </a:lnSpc>
              <a:spcBef>
                <a:spcPct val="0"/>
              </a:spcBef>
              <a:spcAft>
                <a:spcPct val="20000"/>
              </a:spcAft>
              <a:buChar char="•"/>
            </a:pPr>
            <a:r>
              <a:rPr lang="en-US" sz="1600" i="1" kern="1200" dirty="0"/>
              <a:t>Internal Rating</a:t>
            </a:r>
          </a:p>
          <a:p>
            <a:pPr marL="457200" lvl="2" indent="-228600" algn="l" defTabSz="889000">
              <a:lnSpc>
                <a:spcPct val="90000"/>
              </a:lnSpc>
              <a:spcBef>
                <a:spcPct val="0"/>
              </a:spcBef>
              <a:spcAft>
                <a:spcPct val="20000"/>
              </a:spcAft>
              <a:buChar char="•"/>
            </a:pPr>
            <a:r>
              <a:rPr lang="en-US" sz="1600" i="1" kern="1200" dirty="0"/>
              <a:t>Mapping of Internal Ratings with Regulatory Ratings</a:t>
            </a:r>
          </a:p>
          <a:p>
            <a:pPr marL="228600" lvl="1" indent="-228600" algn="l" defTabSz="889000">
              <a:lnSpc>
                <a:spcPct val="90000"/>
              </a:lnSpc>
              <a:spcBef>
                <a:spcPct val="0"/>
              </a:spcBef>
              <a:spcAft>
                <a:spcPct val="20000"/>
              </a:spcAft>
              <a:buChar char="•"/>
            </a:pPr>
            <a:r>
              <a:rPr lang="en-US" sz="1600" kern="1200" dirty="0"/>
              <a:t>Complete Audit Trail</a:t>
            </a:r>
          </a:p>
          <a:p>
            <a:pPr marL="228600" lvl="1" indent="-228600" algn="l" defTabSz="889000">
              <a:lnSpc>
                <a:spcPct val="90000"/>
              </a:lnSpc>
              <a:spcBef>
                <a:spcPct val="0"/>
              </a:spcBef>
              <a:spcAft>
                <a:spcPct val="20000"/>
              </a:spcAft>
              <a:buChar char="•"/>
            </a:pPr>
            <a:r>
              <a:rPr lang="en-US" sz="1600" kern="1200" dirty="0"/>
              <a:t>Facility Risk Rating</a:t>
            </a:r>
          </a:p>
          <a:p>
            <a:pPr marL="228600" lvl="1" indent="-228600" algn="l" defTabSz="889000">
              <a:lnSpc>
                <a:spcPct val="90000"/>
              </a:lnSpc>
              <a:spcBef>
                <a:spcPct val="0"/>
              </a:spcBef>
              <a:spcAft>
                <a:spcPct val="20000"/>
              </a:spcAft>
              <a:buChar char="•"/>
            </a:pPr>
            <a:r>
              <a:rPr lang="en-US" sz="1600" kern="1200" dirty="0"/>
              <a:t>Capital Adequacy Ratio (CAR - Standardized approach)</a:t>
            </a:r>
          </a:p>
          <a:p>
            <a:pPr marL="228600" lvl="1" indent="-228600" algn="l" defTabSz="889000">
              <a:lnSpc>
                <a:spcPct val="90000"/>
              </a:lnSpc>
              <a:spcBef>
                <a:spcPct val="0"/>
              </a:spcBef>
              <a:spcAft>
                <a:spcPct val="20000"/>
              </a:spcAft>
              <a:buChar char="•"/>
            </a:pPr>
            <a:r>
              <a:rPr lang="en-US" sz="1600" kern="1200" dirty="0"/>
              <a:t>Operational Risk (Standardized approach with basic KRI's)</a:t>
            </a:r>
          </a:p>
        </p:txBody>
      </p:sp>
      <p:sp>
        <p:nvSpPr>
          <p:cNvPr id="7" name="TextBox 6">
            <a:extLst>
              <a:ext uri="{FF2B5EF4-FFF2-40B4-BE49-F238E27FC236}">
                <a16:creationId xmlns:a16="http://schemas.microsoft.com/office/drawing/2014/main" id="{6D2D1C28-CB8F-AEFA-2B57-1156B6C9E60F}"/>
              </a:ext>
            </a:extLst>
          </p:cNvPr>
          <p:cNvSpPr txBox="1">
            <a:spLocks noChangeArrowheads="1"/>
          </p:cNvSpPr>
          <p:nvPr/>
        </p:nvSpPr>
        <p:spPr>
          <a:xfrm>
            <a:off x="591012" y="4724400"/>
            <a:ext cx="4660279" cy="1187472"/>
          </a:xfrm>
          <a:prstGeom prst="rect">
            <a:avLst/>
          </a:prstGeom>
        </p:spPr>
        <p:txBody>
          <a:bodyPr>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975" algn="ctr">
              <a:defRPr/>
            </a:pPr>
            <a:r>
              <a:rPr lang="en-US" sz="3200"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AutoRISK</a:t>
            </a:r>
            <a:endParaRPr lang="en-US" sz="3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53975" algn="ctr">
              <a:defRPr/>
            </a:pPr>
            <a:r>
              <a:rPr lang="en-GB" sz="2800" dirty="0">
                <a:solidFill>
                  <a:srgbClr val="AF0000"/>
                </a:solidFill>
                <a:effectLst>
                  <a:outerShdw blurRad="50000" dist="30000" dir="5400000" algn="tl" rotWithShape="0">
                    <a:srgbClr val="000000">
                      <a:alpha val="30000"/>
                    </a:srgbClr>
                  </a:outerShdw>
                </a:effectLst>
                <a:ea typeface="+mj-ea"/>
                <a:cs typeface="+mj-cs"/>
              </a:rPr>
              <a:t>Credit Scoring System</a:t>
            </a:r>
            <a:endParaRPr lang="en-US" sz="2800" dirty="0">
              <a:solidFill>
                <a:srgbClr val="AF0000"/>
              </a:solidFill>
              <a:effectLst>
                <a:outerShdw blurRad="50000" dist="30000" dir="5400000" algn="tl" rotWithShape="0">
                  <a:srgbClr val="000000">
                    <a:alpha val="30000"/>
                  </a:srgbClr>
                </a:outerShdw>
              </a:effectLst>
              <a:ea typeface="+mj-ea"/>
              <a:cs typeface="+mj-cs"/>
            </a:endParaRPr>
          </a:p>
        </p:txBody>
      </p:sp>
      <p:pic>
        <p:nvPicPr>
          <p:cNvPr id="2050" name="Picture 2">
            <a:extLst>
              <a:ext uri="{FF2B5EF4-FFF2-40B4-BE49-F238E27FC236}">
                <a16:creationId xmlns:a16="http://schemas.microsoft.com/office/drawing/2014/main" id="{C24982A6-23DF-097A-CA8D-6802E350E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097" y="2971800"/>
            <a:ext cx="1956107" cy="14670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4094C11-A87E-549D-FE85-B3A6734C928C}"/>
              </a:ext>
            </a:extLst>
          </p:cNvPr>
          <p:cNvSpPr txBox="1"/>
          <p:nvPr/>
        </p:nvSpPr>
        <p:spPr>
          <a:xfrm>
            <a:off x="152400" y="829270"/>
            <a:ext cx="11887200" cy="923330"/>
          </a:xfrm>
          <a:prstGeom prst="rect">
            <a:avLst/>
          </a:prstGeom>
          <a:noFill/>
        </p:spPr>
        <p:txBody>
          <a:bodyPr wrap="square">
            <a:spAutoFit/>
          </a:bodyPr>
          <a:lstStyle/>
          <a:p>
            <a:r>
              <a:rPr lang="en-US" sz="1800" b="1" i="1" dirty="0">
                <a:effectLst/>
                <a:latin typeface="+mj-lt"/>
                <a:ea typeface="Times New Roman" panose="02020603050405020304" pitchFamily="18" charset="0"/>
              </a:rPr>
              <a:t>Credit Risk Rating and Scoring System: </a:t>
            </a:r>
          </a:p>
          <a:p>
            <a:r>
              <a:rPr lang="en-US" sz="1800" i="1" dirty="0">
                <a:effectLst/>
                <a:latin typeface="+mj-lt"/>
                <a:ea typeface="Times New Roman" panose="02020603050405020304" pitchFamily="18" charset="0"/>
              </a:rPr>
              <a:t>“AutoRISK”</a:t>
            </a:r>
            <a:r>
              <a:rPr lang="en-US" sz="1800" dirty="0">
                <a:effectLst/>
                <a:latin typeface="+mj-lt"/>
                <a:ea typeface="Times New Roman" panose="02020603050405020304" pitchFamily="18" charset="0"/>
              </a:rPr>
              <a:t> provides financial institutions with customer-specific (corporate, SME, consumer) and industry-specific (Textile, construction, cement etc.) models to help them assess the creditworthiness of their customer base.</a:t>
            </a:r>
            <a:endParaRPr lang="en-US" dirty="0">
              <a:latin typeface="+mj-lt"/>
            </a:endParaRPr>
          </a:p>
        </p:txBody>
      </p:sp>
      <p:sp>
        <p:nvSpPr>
          <p:cNvPr id="13" name="Title 12">
            <a:extLst>
              <a:ext uri="{FF2B5EF4-FFF2-40B4-BE49-F238E27FC236}">
                <a16:creationId xmlns:a16="http://schemas.microsoft.com/office/drawing/2014/main" id="{7942113D-8060-E10A-C1E5-61A9333B68F1}"/>
              </a:ext>
            </a:extLst>
          </p:cNvPr>
          <p:cNvSpPr>
            <a:spLocks noGrp="1"/>
          </p:cNvSpPr>
          <p:nvPr>
            <p:ph type="title"/>
          </p:nvPr>
        </p:nvSpPr>
        <p:spPr/>
        <p:txBody>
          <a:bodyPr/>
          <a:lstStyle/>
          <a:p>
            <a:r>
              <a:rPr lang="en-US" dirty="0"/>
              <a:t>AutoRISK </a:t>
            </a:r>
          </a:p>
        </p:txBody>
      </p:sp>
    </p:spTree>
    <p:extLst>
      <p:ext uri="{BB962C8B-B14F-4D97-AF65-F5344CB8AC3E}">
        <p14:creationId xmlns:p14="http://schemas.microsoft.com/office/powerpoint/2010/main" val="42362274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8FA3AD-03E2-8964-6CF3-AE92FF144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46" y="2598475"/>
            <a:ext cx="4169357" cy="3850390"/>
          </a:xfrm>
          <a:prstGeom prst="rect">
            <a:avLst/>
          </a:prstGeom>
        </p:spPr>
      </p:pic>
      <p:graphicFrame>
        <p:nvGraphicFramePr>
          <p:cNvPr id="2" name="Table 1">
            <a:extLst>
              <a:ext uri="{FF2B5EF4-FFF2-40B4-BE49-F238E27FC236}">
                <a16:creationId xmlns:a16="http://schemas.microsoft.com/office/drawing/2014/main" id="{B653E47E-F14B-18F1-5E32-01356F6ACC5E}"/>
              </a:ext>
            </a:extLst>
          </p:cNvPr>
          <p:cNvGraphicFramePr>
            <a:graphicFrameLocks noGrp="1"/>
          </p:cNvGraphicFramePr>
          <p:nvPr/>
        </p:nvGraphicFramePr>
        <p:xfrm>
          <a:off x="180339" y="762000"/>
          <a:ext cx="11849101" cy="1842136"/>
        </p:xfrm>
        <a:graphic>
          <a:graphicData uri="http://schemas.openxmlformats.org/drawingml/2006/table">
            <a:tbl>
              <a:tblPr firstRow="1" firstCol="1" bandRow="1">
                <a:tableStyleId>{E8B1032C-EA38-4F05-BA0D-38AFFFC7BED3}</a:tableStyleId>
              </a:tblPr>
              <a:tblGrid>
                <a:gridCol w="11849101">
                  <a:extLst>
                    <a:ext uri="{9D8B030D-6E8A-4147-A177-3AD203B41FA5}">
                      <a16:colId xmlns:a16="http://schemas.microsoft.com/office/drawing/2014/main" val="1050376541"/>
                    </a:ext>
                  </a:extLst>
                </a:gridCol>
              </a:tblGrid>
              <a:tr h="1524000">
                <a:tc>
                  <a:txBody>
                    <a:bodyPr/>
                    <a:lstStyle/>
                    <a:p>
                      <a:pPr marL="0" marR="0" algn="just">
                        <a:spcBef>
                          <a:spcPts val="0"/>
                        </a:spcBef>
                        <a:spcAft>
                          <a:spcPts val="0"/>
                        </a:spcAft>
                      </a:pPr>
                      <a:r>
                        <a:rPr lang="en-US" sz="1500" b="1" dirty="0">
                          <a:effectLst/>
                        </a:rPr>
                        <a:t>ADAMS – Islamic Treasury Management</a:t>
                      </a:r>
                    </a:p>
                    <a:p>
                      <a:pPr marL="0" marR="0" algn="just">
                        <a:spcBef>
                          <a:spcPts val="0"/>
                        </a:spcBef>
                        <a:spcAft>
                          <a:spcPts val="0"/>
                        </a:spcAft>
                      </a:pPr>
                      <a:endParaRPr lang="en-US" sz="1500" b="0" dirty="0">
                        <a:effectLst/>
                      </a:endParaRPr>
                    </a:p>
                    <a:p>
                      <a:pPr marL="0" marR="0" algn="just">
                        <a:spcBef>
                          <a:spcPts val="0"/>
                        </a:spcBef>
                        <a:spcAft>
                          <a:spcPts val="0"/>
                        </a:spcAft>
                      </a:pPr>
                      <a:r>
                        <a:rPr lang="en-US" sz="1500" b="0" dirty="0">
                          <a:effectLst/>
                        </a:rPr>
                        <a:t>A fully Shariah compliant system designed to maximize productivity on your treasury’s trading desk as well as back office operations. </a:t>
                      </a:r>
                    </a:p>
                    <a:p>
                      <a:pPr marL="0" marR="0" algn="just">
                        <a:spcBef>
                          <a:spcPts val="0"/>
                        </a:spcBef>
                        <a:spcAft>
                          <a:spcPts val="0"/>
                        </a:spcAft>
                      </a:pPr>
                      <a:endParaRPr lang="en-US" sz="1500" b="0" dirty="0">
                        <a:effectLst/>
                      </a:endParaRPr>
                    </a:p>
                    <a:p>
                      <a:pPr marL="0" marR="0" algn="just">
                        <a:spcBef>
                          <a:spcPts val="0"/>
                        </a:spcBef>
                        <a:spcAft>
                          <a:spcPts val="0"/>
                        </a:spcAft>
                      </a:pPr>
                      <a:r>
                        <a:rPr lang="en-US" sz="1500" b="0" dirty="0">
                          <a:effectLst/>
                        </a:rPr>
                        <a:t>The system provides users with real time exposure monitoring, real time pricing, cash flows in different currencies, gap analysis both in foreign as well as in local currency, securities and shares management, monitoring of different types of limits and risk analysis. </a:t>
                      </a:r>
                    </a:p>
                    <a:p>
                      <a:pPr marL="0" marR="0" algn="just">
                        <a:spcBef>
                          <a:spcPts val="0"/>
                        </a:spcBef>
                        <a:spcAft>
                          <a:spcPts val="0"/>
                        </a:spcAft>
                      </a:pPr>
                      <a:endParaRPr lang="en-US" sz="1500" b="0" dirty="0">
                        <a:effectLst/>
                      </a:endParaRPr>
                    </a:p>
                    <a:p>
                      <a:pPr marL="0" marR="0" algn="just">
                        <a:spcBef>
                          <a:spcPts val="0"/>
                        </a:spcBef>
                        <a:spcAft>
                          <a:spcPts val="0"/>
                        </a:spcAft>
                      </a:pPr>
                      <a:r>
                        <a:rPr lang="en-US" sz="1500" b="0" dirty="0">
                          <a:effectLst/>
                        </a:rPr>
                        <a:t>The system is fully integrated with our Swift messaging system, AutoSWIFT for automatic generation of relevant SWIFT messages.</a:t>
                      </a:r>
                    </a:p>
                  </a:txBody>
                  <a:tcPr marL="54769" marR="54769" marT="6668" marB="6668">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98604691"/>
                  </a:ext>
                </a:extLst>
              </a:tr>
            </a:tbl>
          </a:graphicData>
        </a:graphic>
      </p:graphicFrame>
      <p:sp>
        <p:nvSpPr>
          <p:cNvPr id="7" name="Rectangle 6">
            <a:extLst>
              <a:ext uri="{FF2B5EF4-FFF2-40B4-BE49-F238E27FC236}">
                <a16:creationId xmlns:a16="http://schemas.microsoft.com/office/drawing/2014/main" id="{28A28F47-EBFC-7B14-4814-B48379D1CB59}"/>
              </a:ext>
            </a:extLst>
          </p:cNvPr>
          <p:cNvSpPr/>
          <p:nvPr/>
        </p:nvSpPr>
        <p:spPr>
          <a:xfrm>
            <a:off x="4572000" y="2286000"/>
            <a:ext cx="5160333" cy="44753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F6192B23-D221-34DD-A999-ACB2E706441A}"/>
              </a:ext>
            </a:extLst>
          </p:cNvPr>
          <p:cNvSpPr txBox="1"/>
          <p:nvPr/>
        </p:nvSpPr>
        <p:spPr>
          <a:xfrm>
            <a:off x="5257800" y="3429000"/>
            <a:ext cx="6545687" cy="21041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41" tIns="27940" rIns="156464" bIns="27940" numCol="2" spcCol="1270" anchor="t" anchorCtr="0">
            <a:noAutofit/>
          </a:bodyPr>
          <a:lstStyle/>
          <a:p>
            <a:pPr marL="171450" lvl="1" indent="-171450" algn="l" defTabSz="755650">
              <a:lnSpc>
                <a:spcPct val="90000"/>
              </a:lnSpc>
              <a:spcBef>
                <a:spcPct val="0"/>
              </a:spcBef>
              <a:spcAft>
                <a:spcPct val="20000"/>
              </a:spcAft>
              <a:buChar char="•"/>
            </a:pPr>
            <a:r>
              <a:rPr lang="en-US" sz="1400" kern="1200" dirty="0"/>
              <a:t>General Ledger (Integration)</a:t>
            </a:r>
          </a:p>
          <a:p>
            <a:pPr marL="171450" lvl="1" indent="-171450" algn="l" defTabSz="755650">
              <a:lnSpc>
                <a:spcPct val="90000"/>
              </a:lnSpc>
              <a:spcBef>
                <a:spcPct val="0"/>
              </a:spcBef>
              <a:spcAft>
                <a:spcPct val="20000"/>
              </a:spcAft>
              <a:buChar char="•"/>
            </a:pPr>
            <a:r>
              <a:rPr lang="en-US" sz="1400" b="1" kern="1200" dirty="0"/>
              <a:t>Foreign Exchange Interbank </a:t>
            </a:r>
          </a:p>
          <a:p>
            <a:pPr marL="342900" lvl="2" indent="-171450" algn="l" defTabSz="755650">
              <a:lnSpc>
                <a:spcPct val="90000"/>
              </a:lnSpc>
              <a:spcBef>
                <a:spcPct val="0"/>
              </a:spcBef>
              <a:spcAft>
                <a:spcPct val="20000"/>
              </a:spcAft>
              <a:buChar char="•"/>
            </a:pPr>
            <a:r>
              <a:rPr lang="en-US" sz="1400" kern="1200" dirty="0"/>
              <a:t>Currency Spot</a:t>
            </a:r>
          </a:p>
          <a:p>
            <a:pPr marL="342900" lvl="2" indent="-171450" algn="l" defTabSz="755650">
              <a:lnSpc>
                <a:spcPct val="90000"/>
              </a:lnSpc>
              <a:spcBef>
                <a:spcPct val="0"/>
              </a:spcBef>
              <a:spcAft>
                <a:spcPct val="20000"/>
              </a:spcAft>
              <a:buChar char="•"/>
            </a:pPr>
            <a:r>
              <a:rPr lang="en-US" sz="1400" kern="1200" dirty="0"/>
              <a:t>Currency Promise</a:t>
            </a:r>
          </a:p>
          <a:p>
            <a:pPr marL="171450" lvl="1" indent="-171450" algn="l" defTabSz="755650">
              <a:lnSpc>
                <a:spcPct val="90000"/>
              </a:lnSpc>
              <a:spcBef>
                <a:spcPct val="0"/>
              </a:spcBef>
              <a:spcAft>
                <a:spcPct val="20000"/>
              </a:spcAft>
              <a:buChar char="•"/>
            </a:pPr>
            <a:r>
              <a:rPr lang="en-US" sz="1400" kern="1200" dirty="0"/>
              <a:t>Middle Office (Risk Management)</a:t>
            </a:r>
          </a:p>
          <a:p>
            <a:pPr marL="171450" lvl="1" indent="-171450" algn="l" defTabSz="755650">
              <a:lnSpc>
                <a:spcPct val="90000"/>
              </a:lnSpc>
              <a:spcBef>
                <a:spcPct val="0"/>
              </a:spcBef>
              <a:spcAft>
                <a:spcPct val="20000"/>
              </a:spcAft>
              <a:buChar char="•"/>
            </a:pPr>
            <a:r>
              <a:rPr lang="en-US" sz="1400" kern="1200" dirty="0"/>
              <a:t>Back Office</a:t>
            </a:r>
          </a:p>
          <a:p>
            <a:pPr marL="171450" lvl="1" indent="-171450" algn="l" defTabSz="755650">
              <a:lnSpc>
                <a:spcPct val="90000"/>
              </a:lnSpc>
              <a:spcBef>
                <a:spcPct val="0"/>
              </a:spcBef>
              <a:spcAft>
                <a:spcPct val="20000"/>
              </a:spcAft>
              <a:buChar char="•"/>
            </a:pPr>
            <a:r>
              <a:rPr lang="en-US" sz="1400" kern="1200" dirty="0"/>
              <a:t>Shares/ Equity/ Security Trading</a:t>
            </a:r>
          </a:p>
          <a:p>
            <a:pPr marL="171450" lvl="1" indent="-171450" algn="l" defTabSz="755650">
              <a:lnSpc>
                <a:spcPct val="90000"/>
              </a:lnSpc>
              <a:spcBef>
                <a:spcPct val="0"/>
              </a:spcBef>
              <a:spcAft>
                <a:spcPct val="20000"/>
              </a:spcAft>
              <a:buChar char="•"/>
            </a:pPr>
            <a:r>
              <a:rPr lang="en-US" sz="1400" kern="1200" dirty="0"/>
              <a:t>Nostro Reconciliation </a:t>
            </a:r>
          </a:p>
          <a:p>
            <a:pPr marL="171450" lvl="1" indent="-171450" algn="l" defTabSz="755650">
              <a:lnSpc>
                <a:spcPct val="90000"/>
              </a:lnSpc>
              <a:spcBef>
                <a:spcPct val="0"/>
              </a:spcBef>
              <a:spcAft>
                <a:spcPct val="20000"/>
              </a:spcAft>
              <a:buChar char="•"/>
            </a:pPr>
            <a:r>
              <a:rPr lang="en-US" sz="1400" b="1" kern="1200" dirty="0"/>
              <a:t>Money Market &amp; Security Trading </a:t>
            </a:r>
            <a:endParaRPr lang="en-US" sz="1400" kern="1200" dirty="0"/>
          </a:p>
          <a:p>
            <a:pPr marL="342900" lvl="2" indent="-171450" algn="l" defTabSz="755650">
              <a:lnSpc>
                <a:spcPct val="90000"/>
              </a:lnSpc>
              <a:spcBef>
                <a:spcPct val="0"/>
              </a:spcBef>
              <a:spcAft>
                <a:spcPct val="20000"/>
              </a:spcAft>
              <a:buChar char="•"/>
            </a:pPr>
            <a:r>
              <a:rPr lang="en-US" sz="1400" kern="1200" dirty="0"/>
              <a:t>Murabaha and Reverse Murabaha</a:t>
            </a:r>
          </a:p>
          <a:p>
            <a:pPr marL="342900" lvl="2" indent="-171450" algn="l" defTabSz="755650">
              <a:lnSpc>
                <a:spcPct val="90000"/>
              </a:lnSpc>
              <a:spcBef>
                <a:spcPct val="0"/>
              </a:spcBef>
              <a:spcAft>
                <a:spcPct val="20000"/>
              </a:spcAft>
              <a:buChar char="•"/>
            </a:pPr>
            <a:r>
              <a:rPr lang="en-US" sz="1400" kern="1200" dirty="0" err="1"/>
              <a:t>Mudaraba</a:t>
            </a:r>
            <a:endParaRPr lang="en-US" sz="1400" kern="1200" dirty="0"/>
          </a:p>
          <a:p>
            <a:pPr marL="342900" lvl="2" indent="-171450" algn="l" defTabSz="755650">
              <a:lnSpc>
                <a:spcPct val="90000"/>
              </a:lnSpc>
              <a:spcBef>
                <a:spcPct val="0"/>
              </a:spcBef>
              <a:spcAft>
                <a:spcPct val="20000"/>
              </a:spcAft>
              <a:buChar char="•"/>
            </a:pPr>
            <a:r>
              <a:rPr lang="en-US" sz="1400" kern="1200" dirty="0" err="1"/>
              <a:t>Wakala</a:t>
            </a:r>
            <a:r>
              <a:rPr lang="en-US" sz="1400" kern="1200" dirty="0"/>
              <a:t> and reverse Wakala </a:t>
            </a:r>
          </a:p>
          <a:p>
            <a:pPr marL="342900" lvl="2" indent="-171450" algn="l" defTabSz="755650">
              <a:lnSpc>
                <a:spcPct val="90000"/>
              </a:lnSpc>
              <a:spcBef>
                <a:spcPct val="0"/>
              </a:spcBef>
              <a:spcAft>
                <a:spcPct val="20000"/>
              </a:spcAft>
              <a:buChar char="•"/>
            </a:pPr>
            <a:r>
              <a:rPr lang="en-US" sz="1400" kern="1200" dirty="0"/>
              <a:t>Sukuk</a:t>
            </a:r>
          </a:p>
          <a:p>
            <a:pPr marL="342900" lvl="2" indent="-171450" algn="l" defTabSz="755650">
              <a:lnSpc>
                <a:spcPct val="90000"/>
              </a:lnSpc>
              <a:spcBef>
                <a:spcPct val="0"/>
              </a:spcBef>
              <a:spcAft>
                <a:spcPct val="20000"/>
              </a:spcAft>
              <a:buChar char="•"/>
            </a:pPr>
            <a:r>
              <a:rPr lang="en-US" sz="1400" kern="1200" dirty="0" err="1"/>
              <a:t>Ijara</a:t>
            </a:r>
            <a:endParaRPr lang="en-US" sz="1400" kern="1200" dirty="0"/>
          </a:p>
          <a:p>
            <a:pPr marL="171450" lvl="1" indent="-171450" algn="l" defTabSz="755650">
              <a:lnSpc>
                <a:spcPct val="90000"/>
              </a:lnSpc>
              <a:spcBef>
                <a:spcPct val="0"/>
              </a:spcBef>
              <a:spcAft>
                <a:spcPct val="20000"/>
              </a:spcAft>
              <a:buChar char="•"/>
            </a:pPr>
            <a:r>
              <a:rPr lang="en-US" sz="1400" kern="1200" dirty="0"/>
              <a:t>Central Bank and Regulatory Reporting</a:t>
            </a:r>
          </a:p>
        </p:txBody>
      </p:sp>
      <p:sp>
        <p:nvSpPr>
          <p:cNvPr id="12" name="Title 11">
            <a:extLst>
              <a:ext uri="{FF2B5EF4-FFF2-40B4-BE49-F238E27FC236}">
                <a16:creationId xmlns:a16="http://schemas.microsoft.com/office/drawing/2014/main" id="{C5704CCE-00DA-25F2-67AB-6C4346850B39}"/>
              </a:ext>
            </a:extLst>
          </p:cNvPr>
          <p:cNvSpPr>
            <a:spLocks noGrp="1"/>
          </p:cNvSpPr>
          <p:nvPr>
            <p:ph type="title"/>
          </p:nvPr>
        </p:nvSpPr>
        <p:spPr>
          <a:xfrm>
            <a:off x="162560" y="0"/>
            <a:ext cx="10276840" cy="762000"/>
          </a:xfrm>
        </p:spPr>
        <p:txBody>
          <a:bodyPr/>
          <a:lstStyle/>
          <a:p>
            <a:r>
              <a:rPr lang="en-US" dirty="0"/>
              <a:t>ADAMS – Islamic Treasury Management System</a:t>
            </a:r>
          </a:p>
        </p:txBody>
      </p:sp>
    </p:spTree>
    <p:extLst>
      <p:ext uri="{BB962C8B-B14F-4D97-AF65-F5344CB8AC3E}">
        <p14:creationId xmlns:p14="http://schemas.microsoft.com/office/powerpoint/2010/main" val="37520482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6FE80-BB52-367D-6014-CF0381324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5410200" cy="3834894"/>
          </a:xfrm>
          <a:prstGeom prst="rect">
            <a:avLst/>
          </a:prstGeom>
        </p:spPr>
      </p:pic>
      <p:sp>
        <p:nvSpPr>
          <p:cNvPr id="2" name="Title 1">
            <a:extLst>
              <a:ext uri="{FF2B5EF4-FFF2-40B4-BE49-F238E27FC236}">
                <a16:creationId xmlns:a16="http://schemas.microsoft.com/office/drawing/2014/main" id="{3EE461B9-59FA-B353-CC1F-D6A743D437EE}"/>
              </a:ext>
            </a:extLst>
          </p:cNvPr>
          <p:cNvSpPr>
            <a:spLocks noGrp="1"/>
          </p:cNvSpPr>
          <p:nvPr>
            <p:ph type="title"/>
          </p:nvPr>
        </p:nvSpPr>
        <p:spPr/>
        <p:txBody>
          <a:bodyPr/>
          <a:lstStyle/>
          <a:p>
            <a:r>
              <a:rPr lang="en-US" dirty="0"/>
              <a:t>AutoMIS – Management Reporting</a:t>
            </a:r>
          </a:p>
        </p:txBody>
      </p:sp>
      <p:sp>
        <p:nvSpPr>
          <p:cNvPr id="3" name="Slide Number Placeholder 2">
            <a:extLst>
              <a:ext uri="{FF2B5EF4-FFF2-40B4-BE49-F238E27FC236}">
                <a16:creationId xmlns:a16="http://schemas.microsoft.com/office/drawing/2014/main" id="{F483C99A-28D4-1EAB-15FD-3DEA239D0B92}"/>
              </a:ext>
            </a:extLst>
          </p:cNvPr>
          <p:cNvSpPr>
            <a:spLocks noGrp="1"/>
          </p:cNvSpPr>
          <p:nvPr>
            <p:ph type="sldNum" sz="quarter" idx="4"/>
          </p:nvPr>
        </p:nvSpPr>
        <p:spPr/>
        <p:txBody>
          <a:bodyPr/>
          <a:lstStyle/>
          <a:p>
            <a:fld id="{00CD7321-1AB8-499D-9F66-3889637534F7}" type="slidenum">
              <a:rPr lang="en-US" smtClean="0"/>
              <a:pPr/>
              <a:t>19</a:t>
            </a:fld>
            <a:endParaRPr lang="en-US" dirty="0"/>
          </a:p>
        </p:txBody>
      </p:sp>
      <p:graphicFrame>
        <p:nvGraphicFramePr>
          <p:cNvPr id="5" name="Table 4">
            <a:extLst>
              <a:ext uri="{FF2B5EF4-FFF2-40B4-BE49-F238E27FC236}">
                <a16:creationId xmlns:a16="http://schemas.microsoft.com/office/drawing/2014/main" id="{5AF4C80E-F488-F3AA-6B6B-AFB90E9A68CD}"/>
              </a:ext>
            </a:extLst>
          </p:cNvPr>
          <p:cNvGraphicFramePr>
            <a:graphicFrameLocks noGrp="1"/>
          </p:cNvGraphicFramePr>
          <p:nvPr/>
        </p:nvGraphicFramePr>
        <p:xfrm>
          <a:off x="5751490" y="787758"/>
          <a:ext cx="6288110" cy="3327042"/>
        </p:xfrm>
        <a:graphic>
          <a:graphicData uri="http://schemas.openxmlformats.org/drawingml/2006/table">
            <a:tbl>
              <a:tblPr firstRow="1" firstCol="1" bandRow="1">
                <a:tableStyleId>{8799B23B-EC83-4686-B30A-512413B5E67A}</a:tableStyleId>
              </a:tblPr>
              <a:tblGrid>
                <a:gridCol w="6288110">
                  <a:extLst>
                    <a:ext uri="{9D8B030D-6E8A-4147-A177-3AD203B41FA5}">
                      <a16:colId xmlns:a16="http://schemas.microsoft.com/office/drawing/2014/main" val="1050376541"/>
                    </a:ext>
                  </a:extLst>
                </a:gridCol>
              </a:tblGrid>
              <a:tr h="3327042">
                <a:tc>
                  <a:txBody>
                    <a:bodyPr/>
                    <a:lstStyle/>
                    <a:p>
                      <a:pPr marL="0" marR="0" algn="just">
                        <a:spcBef>
                          <a:spcPts val="0"/>
                        </a:spcBef>
                        <a:spcAft>
                          <a:spcPts val="0"/>
                        </a:spcAft>
                      </a:pPr>
                      <a:r>
                        <a:rPr lang="en-US" sz="1600" b="1" dirty="0">
                          <a:effectLst/>
                        </a:rPr>
                        <a:t>AutoMIS – Management Reporting</a:t>
                      </a:r>
                      <a:r>
                        <a:rPr lang="en-US" sz="1600" b="0" dirty="0">
                          <a:effectLst/>
                        </a:rPr>
                        <a:t> </a:t>
                      </a:r>
                    </a:p>
                    <a:p>
                      <a:pPr marL="0" marR="0" algn="just">
                        <a:spcBef>
                          <a:spcPts val="0"/>
                        </a:spcBef>
                        <a:spcAft>
                          <a:spcPts val="0"/>
                        </a:spcAft>
                      </a:pPr>
                      <a:endParaRPr lang="en-US" sz="1600" b="0" dirty="0">
                        <a:effectLst/>
                      </a:endParaRPr>
                    </a:p>
                    <a:p>
                      <a:pPr marL="0" marR="0" algn="just">
                        <a:spcBef>
                          <a:spcPts val="0"/>
                        </a:spcBef>
                        <a:spcAft>
                          <a:spcPts val="0"/>
                        </a:spcAft>
                      </a:pPr>
                      <a:r>
                        <a:rPr lang="en-US" sz="1600" b="0" dirty="0">
                          <a:effectLst/>
                        </a:rPr>
                        <a:t>A comprehensive reporting tool which forms the backbone for all of our complementing systems reporting. </a:t>
                      </a:r>
                    </a:p>
                    <a:p>
                      <a:pPr marL="0" marR="0" algn="just">
                        <a:spcBef>
                          <a:spcPts val="0"/>
                        </a:spcBef>
                        <a:spcAft>
                          <a:spcPts val="0"/>
                        </a:spcAft>
                      </a:pPr>
                      <a:endParaRPr lang="en-US" sz="1600" b="0" dirty="0">
                        <a:effectLst/>
                      </a:endParaRPr>
                    </a:p>
                    <a:p>
                      <a:pPr marL="0" marR="0" algn="just">
                        <a:spcBef>
                          <a:spcPts val="0"/>
                        </a:spcBef>
                        <a:spcAft>
                          <a:spcPts val="0"/>
                        </a:spcAft>
                      </a:pPr>
                      <a:r>
                        <a:rPr lang="en-US" sz="1600" b="0" dirty="0">
                          <a:effectLst/>
                        </a:rPr>
                        <a:t>The system is used to generate management, central bank and other statutory reporting requirements in addition to the customized reports for internal purposes. </a:t>
                      </a:r>
                    </a:p>
                    <a:p>
                      <a:pPr marL="0" marR="0" algn="just">
                        <a:spcBef>
                          <a:spcPts val="0"/>
                        </a:spcBef>
                        <a:spcAft>
                          <a:spcPts val="0"/>
                        </a:spcAft>
                      </a:pPr>
                      <a:endParaRPr lang="en-US" sz="1600" b="0" dirty="0">
                        <a:effectLst/>
                      </a:endParaRPr>
                    </a:p>
                    <a:p>
                      <a:pPr marL="0" marR="0" algn="just">
                        <a:spcBef>
                          <a:spcPts val="0"/>
                        </a:spcBef>
                        <a:spcAft>
                          <a:spcPts val="0"/>
                        </a:spcAft>
                      </a:pPr>
                      <a:r>
                        <a:rPr lang="en-US" sz="1600" b="0" dirty="0">
                          <a:effectLst/>
                        </a:rPr>
                        <a:t>The system facilitates financial analysts and information workers with a high level of flexibility through its parameterization so that they need not depend upon a programmer to define individual reports.</a:t>
                      </a:r>
                      <a:endParaRPr lang="en-US" sz="2800" b="0" dirty="0">
                        <a:effectLst/>
                        <a:latin typeface="Times New Roman" panose="02020603050405020304" pitchFamily="18" charset="0"/>
                        <a:ea typeface="Times New Roman" panose="02020603050405020304" pitchFamily="18" charset="0"/>
                      </a:endParaRPr>
                    </a:p>
                  </a:txBody>
                  <a:tcPr marL="54769" marR="54769" marT="6668" marB="6668">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98604691"/>
                  </a:ext>
                </a:extLst>
              </a:tr>
            </a:tbl>
          </a:graphicData>
        </a:graphic>
      </p:graphicFrame>
      <p:sp>
        <p:nvSpPr>
          <p:cNvPr id="6" name="Freeform: Shape 5">
            <a:extLst>
              <a:ext uri="{FF2B5EF4-FFF2-40B4-BE49-F238E27FC236}">
                <a16:creationId xmlns:a16="http://schemas.microsoft.com/office/drawing/2014/main" id="{C5A1E95D-6B9B-E64D-EBD8-C5F230380DD1}"/>
              </a:ext>
            </a:extLst>
          </p:cNvPr>
          <p:cNvSpPr/>
          <p:nvPr/>
        </p:nvSpPr>
        <p:spPr>
          <a:xfrm>
            <a:off x="5751490" y="4435313"/>
            <a:ext cx="6309575" cy="1914181"/>
          </a:xfrm>
          <a:custGeom>
            <a:avLst/>
            <a:gdLst>
              <a:gd name="connsiteX0" fmla="*/ 0 w 4997302"/>
              <a:gd name="connsiteY0" fmla="*/ 0 h 3245760"/>
              <a:gd name="connsiteX1" fmla="*/ 4997302 w 4997302"/>
              <a:gd name="connsiteY1" fmla="*/ 0 h 3245760"/>
              <a:gd name="connsiteX2" fmla="*/ 4997302 w 4997302"/>
              <a:gd name="connsiteY2" fmla="*/ 3245760 h 3245760"/>
              <a:gd name="connsiteX3" fmla="*/ 0 w 4997302"/>
              <a:gd name="connsiteY3" fmla="*/ 3245760 h 3245760"/>
              <a:gd name="connsiteX4" fmla="*/ 0 w 4997302"/>
              <a:gd name="connsiteY4" fmla="*/ 0 h 324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7302" h="3245760">
                <a:moveTo>
                  <a:pt x="0" y="0"/>
                </a:moveTo>
                <a:lnTo>
                  <a:pt x="4997302" y="0"/>
                </a:lnTo>
                <a:lnTo>
                  <a:pt x="4997302" y="3245760"/>
                </a:lnTo>
                <a:lnTo>
                  <a:pt x="0" y="32457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8664" tIns="25400" rIns="142240" bIns="25400" numCol="2" spcCol="1270" anchor="t" anchorCtr="0">
            <a:noAutofit/>
          </a:bodyPr>
          <a:lstStyle/>
          <a:p>
            <a:pPr marL="228600" lvl="1" indent="-228600" algn="l" defTabSz="889000">
              <a:lnSpc>
                <a:spcPct val="90000"/>
              </a:lnSpc>
              <a:spcBef>
                <a:spcPct val="0"/>
              </a:spcBef>
              <a:spcAft>
                <a:spcPct val="20000"/>
              </a:spcAft>
              <a:buChar char="•"/>
            </a:pPr>
            <a:r>
              <a:rPr lang="en-US" sz="1600" kern="1200" dirty="0"/>
              <a:t>Extract, Transform and Load (ETL)</a:t>
            </a:r>
          </a:p>
          <a:p>
            <a:pPr marL="228600" lvl="1" indent="-228600" algn="l" defTabSz="889000">
              <a:lnSpc>
                <a:spcPct val="90000"/>
              </a:lnSpc>
              <a:spcBef>
                <a:spcPct val="0"/>
              </a:spcBef>
              <a:spcAft>
                <a:spcPct val="20000"/>
              </a:spcAft>
              <a:buChar char="•"/>
            </a:pPr>
            <a:r>
              <a:rPr lang="en-US" sz="1600" kern="1200" dirty="0"/>
              <a:t>Report Configuration</a:t>
            </a:r>
          </a:p>
          <a:p>
            <a:pPr marL="228600" lvl="1" indent="-228600" algn="l" defTabSz="889000">
              <a:lnSpc>
                <a:spcPct val="90000"/>
              </a:lnSpc>
              <a:spcBef>
                <a:spcPct val="0"/>
              </a:spcBef>
              <a:spcAft>
                <a:spcPct val="20000"/>
              </a:spcAft>
              <a:buChar char="•"/>
            </a:pPr>
            <a:r>
              <a:rPr lang="en-US" sz="1600" kern="1200" dirty="0"/>
              <a:t>Data processing and analysis </a:t>
            </a:r>
          </a:p>
          <a:p>
            <a:pPr marL="228600" lvl="1" indent="-228600" algn="l" defTabSz="889000">
              <a:lnSpc>
                <a:spcPct val="90000"/>
              </a:lnSpc>
              <a:spcBef>
                <a:spcPct val="0"/>
              </a:spcBef>
              <a:spcAft>
                <a:spcPct val="20000"/>
              </a:spcAft>
              <a:buChar char="•"/>
            </a:pPr>
            <a:r>
              <a:rPr lang="en-US" sz="1600" kern="1200" dirty="0"/>
              <a:t>Report Generation (Report Builder) </a:t>
            </a:r>
          </a:p>
          <a:p>
            <a:pPr marL="228600" lvl="1" indent="-228600" algn="l" defTabSz="889000">
              <a:lnSpc>
                <a:spcPct val="90000"/>
              </a:lnSpc>
              <a:spcBef>
                <a:spcPct val="0"/>
              </a:spcBef>
              <a:spcAft>
                <a:spcPct val="20000"/>
              </a:spcAft>
              <a:buChar char="•"/>
            </a:pPr>
            <a:r>
              <a:rPr lang="en-US" sz="1600" kern="1200" dirty="0"/>
              <a:t>Reporting Portal</a:t>
            </a:r>
          </a:p>
          <a:p>
            <a:pPr marL="228600" lvl="1" indent="-228600" algn="l" defTabSz="889000">
              <a:lnSpc>
                <a:spcPct val="90000"/>
              </a:lnSpc>
              <a:spcBef>
                <a:spcPct val="0"/>
              </a:spcBef>
              <a:spcAft>
                <a:spcPct val="20000"/>
              </a:spcAft>
              <a:buChar char="•"/>
            </a:pPr>
            <a:r>
              <a:rPr lang="en-US" sz="1600" kern="1200" dirty="0"/>
              <a:t>Ad-hoc reporting</a:t>
            </a:r>
          </a:p>
          <a:p>
            <a:pPr marL="228600" lvl="1" indent="-228600" algn="l" defTabSz="889000">
              <a:lnSpc>
                <a:spcPct val="90000"/>
              </a:lnSpc>
              <a:spcBef>
                <a:spcPct val="0"/>
              </a:spcBef>
              <a:spcAft>
                <a:spcPct val="20000"/>
              </a:spcAft>
              <a:buChar char="•"/>
            </a:pPr>
            <a:r>
              <a:rPr lang="en-US" sz="1600" kern="1200" dirty="0"/>
              <a:t>Data Export (Excel, PDF, CSV) &amp; sharing</a:t>
            </a:r>
          </a:p>
          <a:p>
            <a:pPr marL="228600" lvl="1" indent="-228600" algn="l" defTabSz="889000">
              <a:lnSpc>
                <a:spcPct val="90000"/>
              </a:lnSpc>
              <a:spcBef>
                <a:spcPct val="0"/>
              </a:spcBef>
              <a:spcAft>
                <a:spcPct val="20000"/>
              </a:spcAft>
              <a:buChar char="•"/>
            </a:pPr>
            <a:r>
              <a:rPr lang="en-US" sz="1600" kern="1200" dirty="0"/>
              <a:t>Scheduled Reporting</a:t>
            </a:r>
          </a:p>
          <a:p>
            <a:pPr marL="228600" lvl="1" indent="-228600" algn="l" defTabSz="889000">
              <a:lnSpc>
                <a:spcPct val="90000"/>
              </a:lnSpc>
              <a:spcBef>
                <a:spcPct val="0"/>
              </a:spcBef>
              <a:spcAft>
                <a:spcPct val="20000"/>
              </a:spcAft>
              <a:buChar char="•"/>
            </a:pPr>
            <a:r>
              <a:rPr lang="en-US" sz="1600" kern="1200" dirty="0"/>
              <a:t>User Role Management</a:t>
            </a:r>
          </a:p>
          <a:p>
            <a:pPr marL="228600" lvl="1" indent="-228600" algn="l" defTabSz="889000">
              <a:lnSpc>
                <a:spcPct val="90000"/>
              </a:lnSpc>
              <a:spcBef>
                <a:spcPct val="0"/>
              </a:spcBef>
              <a:spcAft>
                <a:spcPct val="20000"/>
              </a:spcAft>
              <a:buChar char="•"/>
            </a:pPr>
            <a:r>
              <a:rPr lang="en-US" sz="1600" kern="1200" dirty="0"/>
              <a:t>Drill-Down / Drill-Through Reporting</a:t>
            </a:r>
          </a:p>
        </p:txBody>
      </p:sp>
    </p:spTree>
    <p:extLst>
      <p:ext uri="{BB962C8B-B14F-4D97-AF65-F5344CB8AC3E}">
        <p14:creationId xmlns:p14="http://schemas.microsoft.com/office/powerpoint/2010/main" val="42938569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company&#10;&#10;Description automatically generated">
            <a:extLst>
              <a:ext uri="{FF2B5EF4-FFF2-40B4-BE49-F238E27FC236}">
                <a16:creationId xmlns:a16="http://schemas.microsoft.com/office/drawing/2014/main" id="{6543C9B9-2F57-C785-5072-504E62D1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470" y="904792"/>
            <a:ext cx="5716019" cy="4497487"/>
          </a:xfrm>
          <a:prstGeom prst="rect">
            <a:avLst/>
          </a:prstGeom>
        </p:spPr>
      </p:pic>
      <p:pic>
        <p:nvPicPr>
          <p:cNvPr id="21" name="Picture 20">
            <a:extLst>
              <a:ext uri="{FF2B5EF4-FFF2-40B4-BE49-F238E27FC236}">
                <a16:creationId xmlns:a16="http://schemas.microsoft.com/office/drawing/2014/main" id="{1C2C691E-7227-43B0-BF06-EECD7B9F179D}"/>
              </a:ext>
            </a:extLst>
          </p:cNvPr>
          <p:cNvPicPr>
            <a:picLocks noChangeAspect="1"/>
          </p:cNvPicPr>
          <p:nvPr/>
        </p:nvPicPr>
        <p:blipFill>
          <a:blip r:embed="rId4"/>
          <a:stretch>
            <a:fillRect/>
          </a:stretch>
        </p:blipFill>
        <p:spPr>
          <a:xfrm>
            <a:off x="206807" y="259281"/>
            <a:ext cx="2919033" cy="1112319"/>
          </a:xfrm>
          <a:prstGeom prst="rect">
            <a:avLst/>
          </a:prstGeom>
        </p:spPr>
      </p:pic>
      <p:sp>
        <p:nvSpPr>
          <p:cNvPr id="12" name="TextBox 11"/>
          <p:cNvSpPr txBox="1"/>
          <p:nvPr/>
        </p:nvSpPr>
        <p:spPr>
          <a:xfrm>
            <a:off x="288088" y="4738714"/>
            <a:ext cx="2037427" cy="1062342"/>
          </a:xfrm>
          <a:prstGeom prst="rect">
            <a:avLst/>
          </a:prstGeom>
          <a:noFill/>
        </p:spPr>
        <p:txBody>
          <a:bodyPr wrap="square" rtlCol="0">
            <a:spAutoFit/>
          </a:bodyPr>
          <a:lstStyle/>
          <a:p>
            <a:pPr defTabSz="342900">
              <a:defRPr/>
            </a:pPr>
            <a:r>
              <a:rPr lang="en-US" sz="788" u="sng" dirty="0">
                <a:solidFill>
                  <a:prstClr val="black"/>
                </a:solidFill>
                <a:latin typeface="Calibri" panose="020F0502020204030204"/>
              </a:rPr>
              <a:t>Founded</a:t>
            </a:r>
            <a:r>
              <a:rPr lang="en-US" sz="788" dirty="0">
                <a:solidFill>
                  <a:prstClr val="black"/>
                </a:solidFill>
                <a:latin typeface="Calibri" panose="020F0502020204030204"/>
              </a:rPr>
              <a:t>: 1995</a:t>
            </a:r>
          </a:p>
          <a:p>
            <a:pPr defTabSz="342900">
              <a:defRPr/>
            </a:pPr>
            <a:r>
              <a:rPr lang="en-US" sz="788" u="sng" dirty="0">
                <a:solidFill>
                  <a:srgbClr val="8BC145">
                    <a:lumMod val="50000"/>
                  </a:srgbClr>
                </a:solidFill>
                <a:latin typeface="Calibri" panose="020F0502020204030204"/>
              </a:rPr>
              <a:t>Employees</a:t>
            </a:r>
            <a:r>
              <a:rPr lang="en-US" sz="788" dirty="0">
                <a:solidFill>
                  <a:srgbClr val="8BC145">
                    <a:lumMod val="50000"/>
                  </a:srgbClr>
                </a:solidFill>
                <a:latin typeface="Calibri" panose="020F0502020204030204"/>
              </a:rPr>
              <a:t>: 46,000+</a:t>
            </a:r>
          </a:p>
          <a:p>
            <a:pPr defTabSz="342900">
              <a:defRPr/>
            </a:pPr>
            <a:r>
              <a:rPr lang="en-US" sz="788" u="sng" dirty="0">
                <a:solidFill>
                  <a:prstClr val="black"/>
                </a:solidFill>
                <a:latin typeface="Calibri" panose="020F0502020204030204"/>
              </a:rPr>
              <a:t>Industries</a:t>
            </a:r>
            <a:r>
              <a:rPr lang="en-US" sz="788" dirty="0">
                <a:solidFill>
                  <a:prstClr val="black"/>
                </a:solidFill>
                <a:latin typeface="Calibri" panose="020F0502020204030204"/>
              </a:rPr>
              <a:t>: 100+</a:t>
            </a:r>
          </a:p>
          <a:p>
            <a:pPr defTabSz="342900">
              <a:defRPr/>
            </a:pPr>
            <a:r>
              <a:rPr lang="en-US" sz="788" u="sng" dirty="0">
                <a:solidFill>
                  <a:srgbClr val="8BC145">
                    <a:lumMod val="50000"/>
                  </a:srgbClr>
                </a:solidFill>
                <a:latin typeface="Calibri" panose="020F0502020204030204"/>
              </a:rPr>
              <a:t>Countries</a:t>
            </a:r>
            <a:r>
              <a:rPr lang="en-US" sz="788" dirty="0">
                <a:solidFill>
                  <a:srgbClr val="8BC145">
                    <a:lumMod val="50000"/>
                  </a:srgbClr>
                </a:solidFill>
                <a:latin typeface="Calibri" panose="020F0502020204030204"/>
              </a:rPr>
              <a:t>: 100+</a:t>
            </a:r>
          </a:p>
          <a:p>
            <a:pPr defTabSz="342900">
              <a:defRPr/>
            </a:pPr>
            <a:r>
              <a:rPr lang="en-US" sz="788" u="sng" dirty="0">
                <a:solidFill>
                  <a:prstClr val="black"/>
                </a:solidFill>
                <a:latin typeface="Calibri" panose="020F0502020204030204"/>
              </a:rPr>
              <a:t>Product Suites/Business Units</a:t>
            </a:r>
            <a:r>
              <a:rPr lang="en-US" sz="788" dirty="0">
                <a:solidFill>
                  <a:prstClr val="black"/>
                </a:solidFill>
                <a:latin typeface="Calibri" panose="020F0502020204030204"/>
              </a:rPr>
              <a:t>: 1000+</a:t>
            </a:r>
          </a:p>
          <a:p>
            <a:pPr defTabSz="342900">
              <a:defRPr/>
            </a:pPr>
            <a:r>
              <a:rPr lang="en-US" sz="788" u="sng" dirty="0">
                <a:solidFill>
                  <a:srgbClr val="8BC145">
                    <a:lumMod val="50000"/>
                  </a:srgbClr>
                </a:solidFill>
                <a:latin typeface="Calibri" panose="020F0502020204030204"/>
              </a:rPr>
              <a:t>Global Revenues</a:t>
            </a:r>
            <a:r>
              <a:rPr lang="en-US" sz="788" dirty="0">
                <a:solidFill>
                  <a:srgbClr val="8BC145">
                    <a:lumMod val="50000"/>
                  </a:srgbClr>
                </a:solidFill>
                <a:latin typeface="Calibri" panose="020F0502020204030204"/>
              </a:rPr>
              <a:t>: US$6+ Billion</a:t>
            </a:r>
          </a:p>
          <a:p>
            <a:pPr defTabSz="342900">
              <a:defRPr/>
            </a:pPr>
            <a:r>
              <a:rPr lang="en-US" sz="788" u="sng" dirty="0">
                <a:solidFill>
                  <a:srgbClr val="8BC145">
                    <a:lumMod val="50000"/>
                  </a:srgbClr>
                </a:solidFill>
                <a:latin typeface="Calibri" panose="020F0502020204030204"/>
              </a:rPr>
              <a:t>Market Cap:</a:t>
            </a:r>
            <a:r>
              <a:rPr lang="en-US" sz="788" dirty="0">
                <a:solidFill>
                  <a:srgbClr val="8BC145">
                    <a:lumMod val="50000"/>
                  </a:srgbClr>
                </a:solidFill>
                <a:latin typeface="Calibri" panose="020F0502020204030204"/>
              </a:rPr>
              <a:t> $40+ Billion</a:t>
            </a:r>
          </a:p>
          <a:p>
            <a:pPr defTabSz="342900">
              <a:defRPr/>
            </a:pPr>
            <a:r>
              <a:rPr lang="en-US" sz="788" u="sng" dirty="0">
                <a:solidFill>
                  <a:prstClr val="black"/>
                </a:solidFill>
                <a:latin typeface="Calibri" panose="020F0502020204030204"/>
              </a:rPr>
              <a:t>Status</a:t>
            </a:r>
            <a:r>
              <a:rPr lang="en-US" sz="788" dirty="0">
                <a:solidFill>
                  <a:prstClr val="black"/>
                </a:solidFill>
                <a:latin typeface="Calibri" panose="020F0502020204030204"/>
              </a:rPr>
              <a:t>: Publicly Listed {CSU.TO (Canada)}</a:t>
            </a:r>
          </a:p>
        </p:txBody>
      </p:sp>
      <p:pic>
        <p:nvPicPr>
          <p:cNvPr id="4" name="Picture 4" descr="Option0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51517" y="0"/>
            <a:ext cx="1788083" cy="134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62560" y="1460801"/>
            <a:ext cx="2455558" cy="415498"/>
          </a:xfrm>
          <a:prstGeom prst="rect">
            <a:avLst/>
          </a:prstGeom>
          <a:noFill/>
        </p:spPr>
        <p:txBody>
          <a:bodyPr wrap="square" rtlCol="0">
            <a:spAutoFit/>
          </a:bodyPr>
          <a:lstStyle/>
          <a:p>
            <a:pPr defTabSz="342900">
              <a:defRPr/>
            </a:pPr>
            <a:r>
              <a:rPr lang="en-US" sz="1050" dirty="0">
                <a:solidFill>
                  <a:prstClr val="white">
                    <a:lumMod val="50000"/>
                  </a:prstClr>
                </a:solidFill>
                <a:latin typeface="Calibri" panose="020F0502020204030204"/>
              </a:rPr>
              <a:t>Global Conglomerate of Industry-Specific Enterprise Software brands</a:t>
            </a:r>
          </a:p>
        </p:txBody>
      </p:sp>
      <p:sp>
        <p:nvSpPr>
          <p:cNvPr id="2" name="TextBox 1"/>
          <p:cNvSpPr txBox="1"/>
          <p:nvPr/>
        </p:nvSpPr>
        <p:spPr>
          <a:xfrm>
            <a:off x="173711" y="1204567"/>
            <a:ext cx="1773848" cy="300082"/>
          </a:xfrm>
          <a:prstGeom prst="rect">
            <a:avLst/>
          </a:prstGeom>
          <a:noFill/>
        </p:spPr>
        <p:txBody>
          <a:bodyPr wrap="square" rtlCol="0">
            <a:spAutoFit/>
          </a:bodyPr>
          <a:lstStyle/>
          <a:p>
            <a:pPr defTabSz="342900">
              <a:defRPr/>
            </a:pPr>
            <a:r>
              <a:rPr lang="en-US" sz="1350" dirty="0">
                <a:solidFill>
                  <a:prstClr val="white">
                    <a:lumMod val="65000"/>
                  </a:prstClr>
                </a:solidFill>
                <a:latin typeface="Calibri" panose="020F0502020204030204"/>
              </a:rPr>
              <a:t>www.csisoftware.com</a:t>
            </a:r>
          </a:p>
        </p:txBody>
      </p:sp>
      <p:sp>
        <p:nvSpPr>
          <p:cNvPr id="19" name="TextBox 18"/>
          <p:cNvSpPr txBox="1"/>
          <p:nvPr/>
        </p:nvSpPr>
        <p:spPr>
          <a:xfrm>
            <a:off x="9883281" y="1073143"/>
            <a:ext cx="2201936" cy="298457"/>
          </a:xfrm>
          <a:prstGeom prst="rect">
            <a:avLst/>
          </a:prstGeom>
          <a:noFill/>
        </p:spPr>
        <p:txBody>
          <a:bodyPr wrap="square" rtlCol="0">
            <a:spAutoFit/>
          </a:bodyPr>
          <a:lstStyle/>
          <a:p>
            <a:pPr defTabSz="342900">
              <a:defRPr/>
            </a:pPr>
            <a:r>
              <a:rPr lang="en-US" sz="1350" dirty="0">
                <a:solidFill>
                  <a:prstClr val="white">
                    <a:lumMod val="65000"/>
                  </a:prstClr>
                </a:solidFill>
                <a:latin typeface="Calibri" panose="020F0502020204030204"/>
              </a:rPr>
              <a:t>www.contour-software.com</a:t>
            </a:r>
          </a:p>
        </p:txBody>
      </p:sp>
      <p:sp>
        <p:nvSpPr>
          <p:cNvPr id="6" name="TextBox 5">
            <a:extLst>
              <a:ext uri="{FF2B5EF4-FFF2-40B4-BE49-F238E27FC236}">
                <a16:creationId xmlns:a16="http://schemas.microsoft.com/office/drawing/2014/main" id="{17A49DA9-7D8E-418B-8EB1-C801CC0F548E}"/>
              </a:ext>
            </a:extLst>
          </p:cNvPr>
          <p:cNvSpPr txBox="1"/>
          <p:nvPr/>
        </p:nvSpPr>
        <p:spPr>
          <a:xfrm>
            <a:off x="288088" y="5979456"/>
            <a:ext cx="4724401" cy="784830"/>
          </a:xfrm>
          <a:prstGeom prst="rect">
            <a:avLst/>
          </a:prstGeom>
          <a:noFill/>
        </p:spPr>
        <p:txBody>
          <a:bodyPr wrap="square" rtlCol="0">
            <a:spAutoFit/>
          </a:bodyPr>
          <a:lstStyle/>
          <a:p>
            <a:pPr marL="214313" indent="-214313" defTabSz="342900">
              <a:buFont typeface="Arial" panose="020B0604020202020204" pitchFamily="34" charset="0"/>
              <a:buChar char="•"/>
              <a:defRPr/>
            </a:pPr>
            <a:r>
              <a:rPr lang="en-US" sz="900" dirty="0">
                <a:solidFill>
                  <a:srgbClr val="002060"/>
                </a:solidFill>
                <a:latin typeface="Calibri" panose="020F0502020204030204"/>
              </a:rPr>
              <a:t>Largest Canadian Software Company</a:t>
            </a:r>
            <a:br>
              <a:rPr lang="en-US" sz="900" dirty="0">
                <a:solidFill>
                  <a:prstClr val="white">
                    <a:lumMod val="50000"/>
                  </a:prstClr>
                </a:solidFill>
                <a:latin typeface="Calibri" panose="020F0502020204030204"/>
              </a:rPr>
            </a:br>
            <a:r>
              <a:rPr lang="en-US" sz="700" dirty="0">
                <a:solidFill>
                  <a:prstClr val="white">
                    <a:lumMod val="50000"/>
                  </a:prstClr>
                </a:solidFill>
                <a:latin typeface="Calibri" panose="020F0502020204030204"/>
              </a:rPr>
              <a:t>by revenues &amp; market cap (TSX: CSU.TO).</a:t>
            </a:r>
            <a:r>
              <a:rPr lang="en-US" sz="900" dirty="0">
                <a:solidFill>
                  <a:prstClr val="white">
                    <a:lumMod val="50000"/>
                  </a:prstClr>
                </a:solidFill>
                <a:latin typeface="Calibri" panose="020F0502020204030204"/>
              </a:rPr>
              <a:t> </a:t>
            </a:r>
          </a:p>
          <a:p>
            <a:pPr marL="214313" indent="-214313" defTabSz="342900">
              <a:buFont typeface="Arial" panose="020B0604020202020204" pitchFamily="34" charset="0"/>
              <a:buChar char="•"/>
              <a:defRPr/>
            </a:pPr>
            <a:r>
              <a:rPr lang="en-US" sz="900" dirty="0">
                <a:solidFill>
                  <a:srgbClr val="002060"/>
                </a:solidFill>
                <a:latin typeface="Calibri" panose="020F0502020204030204"/>
              </a:rPr>
              <a:t>Top performer on the S&amp;P/TSX </a:t>
            </a:r>
            <a:br>
              <a:rPr lang="en-US" sz="900" dirty="0">
                <a:solidFill>
                  <a:srgbClr val="C00000"/>
                </a:solidFill>
                <a:latin typeface="Calibri" panose="020F0502020204030204"/>
              </a:rPr>
            </a:br>
            <a:r>
              <a:rPr lang="en-US" sz="900" dirty="0">
                <a:solidFill>
                  <a:prstClr val="white">
                    <a:lumMod val="50000"/>
                  </a:prstClr>
                </a:solidFill>
                <a:latin typeface="Calibri" panose="020F0502020204030204"/>
              </a:rPr>
              <a:t>over 8 years – </a:t>
            </a:r>
            <a:r>
              <a:rPr lang="en-US" sz="700" dirty="0">
                <a:solidFill>
                  <a:prstClr val="white">
                    <a:lumMod val="50000"/>
                  </a:prstClr>
                </a:solidFill>
                <a:latin typeface="Calibri" panose="020F0502020204030204"/>
              </a:rPr>
              <a:t>Bloomberg, July 25, 2018</a:t>
            </a:r>
            <a:r>
              <a:rPr lang="en-US" sz="900" dirty="0">
                <a:solidFill>
                  <a:prstClr val="white">
                    <a:lumMod val="50000"/>
                  </a:prstClr>
                </a:solidFill>
                <a:latin typeface="Calibri" panose="020F0502020204030204"/>
              </a:rPr>
              <a:t>. </a:t>
            </a:r>
          </a:p>
          <a:p>
            <a:pPr marL="214313" indent="-214313" defTabSz="342900">
              <a:buFont typeface="Arial" panose="020B0604020202020204" pitchFamily="34" charset="0"/>
              <a:buChar char="•"/>
              <a:defRPr/>
            </a:pPr>
            <a:r>
              <a:rPr lang="en-US" sz="900" dirty="0">
                <a:solidFill>
                  <a:srgbClr val="002060"/>
                </a:solidFill>
                <a:latin typeface="Calibri" panose="020F0502020204030204"/>
              </a:rPr>
              <a:t>Top Strategic/Volume Acquirer of Software Companies globally</a:t>
            </a:r>
            <a:r>
              <a:rPr lang="en-US" sz="700" dirty="0">
                <a:solidFill>
                  <a:prstClr val="white">
                    <a:lumMod val="50000"/>
                  </a:prstClr>
                </a:solidFill>
                <a:latin typeface="Calibri" panose="020F0502020204030204"/>
              </a:rPr>
              <a:t> (2017-2018-2019) </a:t>
            </a:r>
            <a:r>
              <a:rPr lang="en-US" sz="500" dirty="0">
                <a:solidFill>
                  <a:prstClr val="white">
                    <a:lumMod val="50000"/>
                  </a:prstClr>
                </a:solidFill>
                <a:latin typeface="Calibri" panose="020F0502020204030204"/>
              </a:rPr>
              <a:t>-</a:t>
            </a:r>
            <a:r>
              <a:rPr lang="en-US" sz="700" dirty="0">
                <a:solidFill>
                  <a:prstClr val="white">
                    <a:lumMod val="50000"/>
                  </a:prstClr>
                </a:solidFill>
                <a:latin typeface="Calibri" panose="020F0502020204030204"/>
              </a:rPr>
              <a:t> </a:t>
            </a:r>
            <a:r>
              <a:rPr lang="en-US" sz="700" dirty="0" err="1">
                <a:solidFill>
                  <a:prstClr val="white">
                    <a:lumMod val="50000"/>
                  </a:prstClr>
                </a:solidFill>
                <a:latin typeface="Calibri" panose="020F0502020204030204"/>
              </a:rPr>
              <a:t>Corum</a:t>
            </a:r>
            <a:r>
              <a:rPr lang="en-US" sz="700" dirty="0">
                <a:solidFill>
                  <a:prstClr val="white">
                    <a:lumMod val="50000"/>
                  </a:prstClr>
                </a:solidFill>
                <a:latin typeface="Calibri" panose="020F0502020204030204"/>
              </a:rPr>
              <a:t> Group.</a:t>
            </a:r>
            <a:endParaRPr lang="en-US" sz="900" dirty="0">
              <a:solidFill>
                <a:prstClr val="white">
                  <a:lumMod val="50000"/>
                </a:prstClr>
              </a:solidFill>
              <a:latin typeface="Calibri" panose="020F0502020204030204"/>
            </a:endParaRPr>
          </a:p>
        </p:txBody>
      </p:sp>
      <p:sp>
        <p:nvSpPr>
          <p:cNvPr id="9" name="TextBox 8">
            <a:extLst>
              <a:ext uri="{FF2B5EF4-FFF2-40B4-BE49-F238E27FC236}">
                <a16:creationId xmlns:a16="http://schemas.microsoft.com/office/drawing/2014/main" id="{E8F49A71-F422-4F6E-A8A0-0E8CC3A55B79}"/>
              </a:ext>
            </a:extLst>
          </p:cNvPr>
          <p:cNvSpPr txBox="1"/>
          <p:nvPr/>
        </p:nvSpPr>
        <p:spPr>
          <a:xfrm>
            <a:off x="8077200" y="2606123"/>
            <a:ext cx="3886200" cy="1061829"/>
          </a:xfrm>
          <a:prstGeom prst="rect">
            <a:avLst/>
          </a:prstGeom>
          <a:noFill/>
        </p:spPr>
        <p:txBody>
          <a:bodyPr wrap="square" rtlCol="0">
            <a:spAutoFit/>
          </a:bodyPr>
          <a:lstStyle/>
          <a:p>
            <a:pPr marL="214313" indent="-214313" defTabSz="342900">
              <a:buFont typeface="Wingdings" panose="05000000000000000000" pitchFamily="2" charset="2"/>
              <a:buChar char="Ø"/>
              <a:defRPr/>
            </a:pPr>
            <a:r>
              <a:rPr lang="en-US" sz="900" dirty="0">
                <a:solidFill>
                  <a:prstClr val="black"/>
                </a:solidFill>
                <a:latin typeface="Calibri" panose="020F0502020204030204"/>
              </a:rPr>
              <a:t>Wholly-Owned Dedicated Global Centre for Constellation.</a:t>
            </a:r>
          </a:p>
          <a:p>
            <a:pPr marL="398463" lvl="1" indent="-171450" defTabSz="342900">
              <a:buFont typeface="Arial" panose="020B0604020202020204" pitchFamily="34" charset="0"/>
              <a:buChar char="•"/>
              <a:defRPr/>
            </a:pPr>
            <a:r>
              <a:rPr lang="en-US" sz="900" dirty="0">
                <a:solidFill>
                  <a:srgbClr val="002060"/>
                </a:solidFill>
                <a:latin typeface="Calibri" panose="020F0502020204030204"/>
              </a:rPr>
              <a:t>Started with a dozen people; crossed 2000  core staff in 15 Years.</a:t>
            </a:r>
          </a:p>
          <a:p>
            <a:pPr marL="398463" lvl="1" indent="-171450" defTabSz="342900">
              <a:buFont typeface="Arial" panose="020B0604020202020204" pitchFamily="34" charset="0"/>
              <a:buChar char="•"/>
              <a:defRPr/>
            </a:pPr>
            <a:r>
              <a:rPr lang="en-US" sz="900" dirty="0">
                <a:solidFill>
                  <a:srgbClr val="002060"/>
                </a:solidFill>
                <a:latin typeface="Calibri" panose="020F0502020204030204"/>
              </a:rPr>
              <a:t>Platinum Export Growth Award Winner.</a:t>
            </a:r>
          </a:p>
          <a:p>
            <a:pPr marL="398463" lvl="1" indent="-171450" defTabSz="342900">
              <a:buFont typeface="Arial" panose="020B0604020202020204" pitchFamily="34" charset="0"/>
              <a:buChar char="•"/>
              <a:defRPr/>
            </a:pPr>
            <a:r>
              <a:rPr lang="en-US" sz="900" dirty="0">
                <a:solidFill>
                  <a:srgbClr val="002060"/>
                </a:solidFill>
                <a:latin typeface="Calibri" panose="020F0502020204030204"/>
              </a:rPr>
              <a:t>Supporting All Departmental Functions at Divisional &amp; Corporate Level.</a:t>
            </a:r>
          </a:p>
          <a:p>
            <a:pPr marL="214313" indent="-214313" defTabSz="342900">
              <a:buFont typeface="Wingdings" panose="05000000000000000000" pitchFamily="2" charset="2"/>
              <a:buChar char="Ø"/>
              <a:defRPr/>
            </a:pPr>
            <a:r>
              <a:rPr lang="en-US" sz="900" dirty="0">
                <a:solidFill>
                  <a:prstClr val="black"/>
                </a:solidFill>
                <a:latin typeface="Calibri" panose="020F0502020204030204"/>
              </a:rPr>
              <a:t>Became a Portfolio company for CSI Perseus in 2022, with 1</a:t>
            </a:r>
            <a:r>
              <a:rPr lang="en-US" sz="900" baseline="30000" dirty="0">
                <a:solidFill>
                  <a:prstClr val="black"/>
                </a:solidFill>
                <a:latin typeface="Calibri" panose="020F0502020204030204"/>
              </a:rPr>
              <a:t>st</a:t>
            </a:r>
            <a:r>
              <a:rPr lang="en-US" sz="900" dirty="0">
                <a:solidFill>
                  <a:prstClr val="black"/>
                </a:solidFill>
                <a:latin typeface="Calibri" panose="020F0502020204030204"/>
              </a:rPr>
              <a:t>  acquisition [AutoSoft Dynamics] in Pakistan.</a:t>
            </a:r>
          </a:p>
          <a:p>
            <a:pPr marL="214313" indent="-214313" defTabSz="342900">
              <a:buFont typeface="Wingdings" panose="05000000000000000000" pitchFamily="2" charset="2"/>
              <a:buChar char="Ø"/>
              <a:defRPr/>
            </a:pPr>
            <a:r>
              <a:rPr lang="en-US" sz="900" dirty="0">
                <a:solidFill>
                  <a:prstClr val="black"/>
                </a:solidFill>
                <a:latin typeface="Calibri" panose="020F0502020204030204"/>
              </a:rPr>
              <a:t>Led the 1</a:t>
            </a:r>
            <a:r>
              <a:rPr lang="en-US" sz="900" baseline="30000" dirty="0">
                <a:solidFill>
                  <a:prstClr val="black"/>
                </a:solidFill>
                <a:latin typeface="Calibri" panose="020F0502020204030204"/>
              </a:rPr>
              <a:t>st</a:t>
            </a:r>
            <a:r>
              <a:rPr lang="en-US" sz="900" dirty="0">
                <a:solidFill>
                  <a:prstClr val="black"/>
                </a:solidFill>
                <a:latin typeface="Calibri" panose="020F0502020204030204"/>
              </a:rPr>
              <a:t> Industry-Driven Tech Bootcamp for Grads - </a:t>
            </a:r>
            <a:r>
              <a:rPr lang="en-US" sz="900" dirty="0" err="1">
                <a:solidFill>
                  <a:prstClr val="black"/>
                </a:solidFill>
                <a:latin typeface="Calibri" panose="020F0502020204030204"/>
              </a:rPr>
              <a:t>TechLift</a:t>
            </a:r>
            <a:endParaRPr lang="en-US" sz="900" dirty="0">
              <a:solidFill>
                <a:prstClr val="black"/>
              </a:solidFill>
              <a:latin typeface="Calibri" panose="020F0502020204030204"/>
            </a:endParaRPr>
          </a:p>
        </p:txBody>
      </p:sp>
      <p:pic>
        <p:nvPicPr>
          <p:cNvPr id="7" name="table">
            <a:extLst>
              <a:ext uri="{FF2B5EF4-FFF2-40B4-BE49-F238E27FC236}">
                <a16:creationId xmlns:a16="http://schemas.microsoft.com/office/drawing/2014/main" id="{034DF394-2055-A426-D99B-077FE22F4C86}"/>
              </a:ext>
            </a:extLst>
          </p:cNvPr>
          <p:cNvPicPr>
            <a:picLocks noChangeAspect="1"/>
          </p:cNvPicPr>
          <p:nvPr/>
        </p:nvPicPr>
        <p:blipFill>
          <a:blip r:embed="rId6"/>
          <a:stretch>
            <a:fillRect/>
          </a:stretch>
        </p:blipFill>
        <p:spPr>
          <a:xfrm>
            <a:off x="7708886" y="4091904"/>
            <a:ext cx="4216497" cy="2176883"/>
          </a:xfrm>
          <a:prstGeom prst="rect">
            <a:avLst/>
          </a:prstGeom>
        </p:spPr>
      </p:pic>
      <p:pic>
        <p:nvPicPr>
          <p:cNvPr id="31" name="Picture 30">
            <a:extLst>
              <a:ext uri="{FF2B5EF4-FFF2-40B4-BE49-F238E27FC236}">
                <a16:creationId xmlns:a16="http://schemas.microsoft.com/office/drawing/2014/main" id="{9C887B16-0A90-A24D-38A6-09FCCE9DC35F}"/>
              </a:ext>
            </a:extLst>
          </p:cNvPr>
          <p:cNvPicPr>
            <a:picLocks noChangeAspect="1"/>
          </p:cNvPicPr>
          <p:nvPr/>
        </p:nvPicPr>
        <p:blipFill>
          <a:blip r:embed="rId7"/>
          <a:stretch>
            <a:fillRect/>
          </a:stretch>
        </p:blipFill>
        <p:spPr>
          <a:xfrm>
            <a:off x="4467875" y="5332602"/>
            <a:ext cx="3002227" cy="784830"/>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CE5DAF05-2926-BFE6-02E7-0216BEA50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7490" y="6438016"/>
            <a:ext cx="1705910" cy="269240"/>
          </a:xfrm>
          <a:prstGeom prst="rect">
            <a:avLst/>
          </a:prstGeom>
        </p:spPr>
      </p:pic>
    </p:spTree>
    <p:extLst>
      <p:ext uri="{BB962C8B-B14F-4D97-AF65-F5344CB8AC3E}">
        <p14:creationId xmlns:p14="http://schemas.microsoft.com/office/powerpoint/2010/main" val="213599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0A94D-2648-9862-83A2-F5887BAFFC31}"/>
              </a:ext>
            </a:extLst>
          </p:cNvPr>
          <p:cNvSpPr>
            <a:spLocks noGrp="1"/>
          </p:cNvSpPr>
          <p:nvPr>
            <p:ph type="title"/>
          </p:nvPr>
        </p:nvSpPr>
        <p:spPr/>
        <p:txBody>
          <a:bodyPr/>
          <a:lstStyle/>
          <a:p>
            <a:r>
              <a:rPr lang="en-US" dirty="0"/>
              <a:t>AutoCOMPLIANCE </a:t>
            </a:r>
          </a:p>
        </p:txBody>
      </p:sp>
      <p:sp>
        <p:nvSpPr>
          <p:cNvPr id="3" name="Slide Number Placeholder 2">
            <a:extLst>
              <a:ext uri="{FF2B5EF4-FFF2-40B4-BE49-F238E27FC236}">
                <a16:creationId xmlns:a16="http://schemas.microsoft.com/office/drawing/2014/main" id="{F483C99A-28D4-1EAB-15FD-3DEA239D0B92}"/>
              </a:ext>
            </a:extLst>
          </p:cNvPr>
          <p:cNvSpPr>
            <a:spLocks noGrp="1"/>
          </p:cNvSpPr>
          <p:nvPr>
            <p:ph type="sldNum" sz="quarter" idx="4"/>
          </p:nvPr>
        </p:nvSpPr>
        <p:spPr/>
        <p:txBody>
          <a:bodyPr/>
          <a:lstStyle/>
          <a:p>
            <a:fld id="{00CD7321-1AB8-499D-9F66-3889637534F7}" type="slidenum">
              <a:rPr lang="en-US" smtClean="0"/>
              <a:pPr/>
              <a:t>20</a:t>
            </a:fld>
            <a:endParaRPr lang="en-US" dirty="0"/>
          </a:p>
        </p:txBody>
      </p:sp>
      <p:graphicFrame>
        <p:nvGraphicFramePr>
          <p:cNvPr id="5" name="Table 4">
            <a:extLst>
              <a:ext uri="{FF2B5EF4-FFF2-40B4-BE49-F238E27FC236}">
                <a16:creationId xmlns:a16="http://schemas.microsoft.com/office/drawing/2014/main" id="{5AF4C80E-F488-F3AA-6B6B-AFB90E9A68CD}"/>
              </a:ext>
            </a:extLst>
          </p:cNvPr>
          <p:cNvGraphicFramePr>
            <a:graphicFrameLocks noGrp="1"/>
          </p:cNvGraphicFramePr>
          <p:nvPr/>
        </p:nvGraphicFramePr>
        <p:xfrm>
          <a:off x="181626" y="990600"/>
          <a:ext cx="11673840" cy="1219200"/>
        </p:xfrm>
        <a:graphic>
          <a:graphicData uri="http://schemas.openxmlformats.org/drawingml/2006/table">
            <a:tbl>
              <a:tblPr firstRow="1" firstCol="1" bandRow="1">
                <a:tableStyleId>{5DA37D80-6434-44D0-A028-1B22A696006F}</a:tableStyleId>
              </a:tblPr>
              <a:tblGrid>
                <a:gridCol w="11673840">
                  <a:extLst>
                    <a:ext uri="{9D8B030D-6E8A-4147-A177-3AD203B41FA5}">
                      <a16:colId xmlns:a16="http://schemas.microsoft.com/office/drawing/2014/main" val="1050376541"/>
                    </a:ext>
                  </a:extLst>
                </a:gridCol>
              </a:tblGrid>
              <a:tr h="1219200">
                <a:tc>
                  <a:txBody>
                    <a:bodyPr/>
                    <a:lstStyle/>
                    <a:p>
                      <a:pPr marL="0" marR="0" algn="just">
                        <a:spcBef>
                          <a:spcPts val="0"/>
                        </a:spcBef>
                        <a:spcAft>
                          <a:spcPts val="0"/>
                        </a:spcAft>
                      </a:pPr>
                      <a:r>
                        <a:rPr lang="en-US" sz="1500" b="1" dirty="0">
                          <a:effectLst/>
                        </a:rPr>
                        <a:t>AutoCOMPLIANCE –  Financial Monitoring &amp; Compliance Services.</a:t>
                      </a:r>
                    </a:p>
                    <a:p>
                      <a:pPr marL="0" marR="0" algn="just">
                        <a:spcBef>
                          <a:spcPts val="0"/>
                        </a:spcBef>
                        <a:spcAft>
                          <a:spcPts val="0"/>
                        </a:spcAft>
                      </a:pPr>
                      <a:endParaRPr lang="en-US" sz="1500" b="0" dirty="0">
                        <a:effectLst/>
                      </a:endParaRPr>
                    </a:p>
                    <a:p>
                      <a:pPr marL="0" marR="0" algn="just">
                        <a:spcBef>
                          <a:spcPts val="0"/>
                        </a:spcBef>
                        <a:spcAft>
                          <a:spcPts val="0"/>
                        </a:spcAft>
                      </a:pPr>
                      <a:r>
                        <a:rPr lang="en-US" sz="1500" b="0" dirty="0">
                          <a:effectLst/>
                        </a:rPr>
                        <a:t>Financial Monitoring &amp; Compliance Services System deals with central data processing, suspicious behavior identification engine that provides a robust, effective and easy-to-use transaction monitoring solution that is configurable and flexible to adapt new risks and regulations.</a:t>
                      </a:r>
                      <a:endParaRPr lang="en-US" sz="2400" b="0" dirty="0">
                        <a:effectLst/>
                        <a:latin typeface="Times New Roman" panose="02020603050405020304" pitchFamily="18" charset="0"/>
                        <a:ea typeface="Times New Roman" panose="02020603050405020304" pitchFamily="18" charset="0"/>
                      </a:endParaRPr>
                    </a:p>
                  </a:txBody>
                  <a:tcPr marL="54769" marR="54769" marT="6668" marB="6668">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198604691"/>
                  </a:ext>
                </a:extLst>
              </a:tr>
            </a:tbl>
          </a:graphicData>
        </a:graphic>
      </p:graphicFrame>
      <p:pic>
        <p:nvPicPr>
          <p:cNvPr id="6" name="Picture 5">
            <a:extLst>
              <a:ext uri="{FF2B5EF4-FFF2-40B4-BE49-F238E27FC236}">
                <a16:creationId xmlns:a16="http://schemas.microsoft.com/office/drawing/2014/main" id="{7700A119-FFB1-FE34-F2FF-E157F3A9FD36}"/>
              </a:ext>
            </a:extLst>
          </p:cNvPr>
          <p:cNvPicPr>
            <a:picLocks noChangeAspect="1"/>
          </p:cNvPicPr>
          <p:nvPr/>
        </p:nvPicPr>
        <p:blipFill>
          <a:blip r:embed="rId3"/>
          <a:stretch>
            <a:fillRect/>
          </a:stretch>
        </p:blipFill>
        <p:spPr>
          <a:xfrm>
            <a:off x="626553" y="2431402"/>
            <a:ext cx="5469447" cy="3373160"/>
          </a:xfrm>
          <a:prstGeom prst="rect">
            <a:avLst/>
          </a:prstGeom>
        </p:spPr>
      </p:pic>
      <p:sp>
        <p:nvSpPr>
          <p:cNvPr id="8" name="TextBox 7">
            <a:extLst>
              <a:ext uri="{FF2B5EF4-FFF2-40B4-BE49-F238E27FC236}">
                <a16:creationId xmlns:a16="http://schemas.microsoft.com/office/drawing/2014/main" id="{5ABB852E-0655-CE9D-C0EE-8E9DF905BE56}"/>
              </a:ext>
            </a:extLst>
          </p:cNvPr>
          <p:cNvSpPr txBox="1"/>
          <p:nvPr/>
        </p:nvSpPr>
        <p:spPr>
          <a:xfrm>
            <a:off x="7010400" y="2125129"/>
            <a:ext cx="4648201" cy="3985706"/>
          </a:xfrm>
          <a:prstGeom prst="rect">
            <a:avLst/>
          </a:prstGeom>
          <a:noFill/>
        </p:spPr>
        <p:txBody>
          <a:bodyPr wrap="square">
            <a:spAutoFit/>
          </a:bodyPr>
          <a:lstStyle/>
          <a:p>
            <a:r>
              <a:rPr lang="en-US" sz="1100" b="1" i="0" u="none" strike="noStrike" baseline="0" dirty="0">
                <a:solidFill>
                  <a:srgbClr val="000000"/>
                </a:solidFill>
              </a:rPr>
              <a:t>Transaction Monitoring </a:t>
            </a:r>
          </a:p>
          <a:p>
            <a:pPr marL="171450" indent="-171450">
              <a:buFont typeface="Arial" panose="020B0604020202020204" pitchFamily="34" charset="0"/>
              <a:buChar char="•"/>
            </a:pPr>
            <a:r>
              <a:rPr lang="en-US" sz="1100" b="0" i="1" u="none" strike="noStrike" baseline="0" dirty="0">
                <a:solidFill>
                  <a:srgbClr val="000000"/>
                </a:solidFill>
              </a:rPr>
              <a:t>Transaction Alerts generation with configurable frequency </a:t>
            </a:r>
            <a:endParaRPr lang="en-US" sz="1100" b="0" i="0" u="none" strike="noStrike" baseline="0" dirty="0">
              <a:solidFill>
                <a:srgbClr val="000000"/>
              </a:solidFill>
            </a:endParaRPr>
          </a:p>
          <a:p>
            <a:pPr marL="171450" indent="-171450">
              <a:buFont typeface="Arial" panose="020B0604020202020204" pitchFamily="34" charset="0"/>
              <a:buChar char="•"/>
            </a:pPr>
            <a:r>
              <a:rPr lang="en-US" sz="1100" b="0" i="0" u="none" strike="noStrike" baseline="0" dirty="0">
                <a:solidFill>
                  <a:srgbClr val="000000"/>
                </a:solidFill>
              </a:rPr>
              <a:t>Configurable roles, seniors and workflows </a:t>
            </a:r>
          </a:p>
          <a:p>
            <a:pPr marL="171450" indent="-171450">
              <a:buFont typeface="Arial" panose="020B0604020202020204" pitchFamily="34" charset="0"/>
              <a:buChar char="•"/>
            </a:pPr>
            <a:r>
              <a:rPr lang="en-US" sz="1100" b="0" i="0" u="none" strike="noStrike" baseline="0" dirty="0">
                <a:solidFill>
                  <a:srgbClr val="000000"/>
                </a:solidFill>
              </a:rPr>
              <a:t>Alerts Investigations, action with audit trail </a:t>
            </a:r>
          </a:p>
          <a:p>
            <a:pPr marL="171450" indent="-171450">
              <a:buFont typeface="Arial" panose="020B0604020202020204" pitchFamily="34" charset="0"/>
              <a:buChar char="•"/>
            </a:pPr>
            <a:r>
              <a:rPr lang="en-US" sz="1100" b="0" i="0" u="none" strike="noStrike" baseline="0" dirty="0">
                <a:solidFill>
                  <a:srgbClr val="000000"/>
                </a:solidFill>
              </a:rPr>
              <a:t>Remarks with evidence document attachment </a:t>
            </a:r>
          </a:p>
          <a:p>
            <a:pPr marL="171450" indent="-171450">
              <a:buFont typeface="Arial" panose="020B0604020202020204" pitchFamily="34" charset="0"/>
              <a:buChar char="•"/>
            </a:pPr>
            <a:endParaRPr lang="en-US" sz="1100" b="0" i="0" u="none" strike="noStrike" baseline="0" dirty="0">
              <a:solidFill>
                <a:srgbClr val="000000"/>
              </a:solidFill>
            </a:endParaRPr>
          </a:p>
          <a:p>
            <a:r>
              <a:rPr lang="en-US" sz="1100" b="1" i="0" u="none" strike="noStrike" baseline="0" dirty="0">
                <a:solidFill>
                  <a:srgbClr val="000000"/>
                </a:solidFill>
              </a:rPr>
              <a:t>Name Screening Name Screening Alerts generation </a:t>
            </a:r>
          </a:p>
          <a:p>
            <a:pPr marL="171450" indent="-171450">
              <a:buFont typeface="Arial" panose="020B0604020202020204" pitchFamily="34" charset="0"/>
              <a:buChar char="•"/>
            </a:pPr>
            <a:r>
              <a:rPr lang="en-US" sz="1100" b="0" i="1" u="none" strike="noStrike" baseline="0" dirty="0">
                <a:solidFill>
                  <a:srgbClr val="000000"/>
                </a:solidFill>
              </a:rPr>
              <a:t>Configurable acceptance matching score and workflows </a:t>
            </a:r>
            <a:endParaRPr lang="en-US" sz="1100" b="0" i="0" u="none" strike="noStrike" baseline="0" dirty="0">
              <a:solidFill>
                <a:srgbClr val="000000"/>
              </a:solidFill>
            </a:endParaRPr>
          </a:p>
          <a:p>
            <a:pPr marL="171450" indent="-171450">
              <a:buFont typeface="Arial" panose="020B0604020202020204" pitchFamily="34" charset="0"/>
              <a:buChar char="•"/>
            </a:pPr>
            <a:r>
              <a:rPr lang="en-US" sz="1100" b="0" i="1" u="none" strike="noStrike" baseline="0" dirty="0">
                <a:solidFill>
                  <a:srgbClr val="000000"/>
                </a:solidFill>
              </a:rPr>
              <a:t>OFAC (SDN AND NON-SDN List) </a:t>
            </a:r>
            <a:endParaRPr lang="en-US" sz="1100" b="0" i="0" u="none" strike="noStrike" baseline="0" dirty="0">
              <a:solidFill>
                <a:srgbClr val="000000"/>
              </a:solidFill>
            </a:endParaRPr>
          </a:p>
          <a:p>
            <a:pPr marL="171450" indent="-171450">
              <a:buFont typeface="Arial" panose="020B0604020202020204" pitchFamily="34" charset="0"/>
              <a:buChar char="•"/>
            </a:pPr>
            <a:r>
              <a:rPr lang="en-US" sz="1100" b="0" i="0" u="none" strike="noStrike" baseline="0" dirty="0">
                <a:solidFill>
                  <a:srgbClr val="000000"/>
                </a:solidFill>
              </a:rPr>
              <a:t>EU, UN, Local list (4th Schedule) </a:t>
            </a:r>
          </a:p>
          <a:p>
            <a:pPr marL="171450" indent="-171450">
              <a:buFont typeface="Arial" panose="020B0604020202020204" pitchFamily="34" charset="0"/>
              <a:buChar char="•"/>
            </a:pPr>
            <a:r>
              <a:rPr lang="en-US" sz="1100" b="0" i="0" u="none" strike="noStrike" baseline="0" dirty="0">
                <a:solidFill>
                  <a:srgbClr val="000000"/>
                </a:solidFill>
              </a:rPr>
              <a:t>action with remarks and audit trail </a:t>
            </a:r>
          </a:p>
          <a:p>
            <a:endParaRPr lang="en-US" sz="1100" dirty="0">
              <a:solidFill>
                <a:srgbClr val="000000"/>
              </a:solidFill>
            </a:endParaRPr>
          </a:p>
          <a:p>
            <a:r>
              <a:rPr lang="en-US" sz="1100" b="1" i="0" u="none" strike="noStrike" baseline="0" dirty="0">
                <a:solidFill>
                  <a:srgbClr val="000000"/>
                </a:solidFill>
              </a:rPr>
              <a:t>Bulk/Portfolio Screening:</a:t>
            </a:r>
          </a:p>
          <a:p>
            <a:pPr marL="171450" indent="-171450">
              <a:buFont typeface="Arial" panose="020B0604020202020204" pitchFamily="34" charset="0"/>
              <a:buChar char="•"/>
            </a:pPr>
            <a:r>
              <a:rPr lang="en-US" sz="1100" b="0" i="1" u="none" strike="noStrike" baseline="0" dirty="0">
                <a:solidFill>
                  <a:srgbClr val="000000"/>
                </a:solidFill>
              </a:rPr>
              <a:t>Bulk/Portfolio Name Screening Alerts generation </a:t>
            </a:r>
            <a:endParaRPr lang="en-US" sz="1100" b="0" i="0" u="none" strike="noStrike" baseline="0" dirty="0">
              <a:solidFill>
                <a:srgbClr val="000000"/>
              </a:solidFill>
            </a:endParaRPr>
          </a:p>
          <a:p>
            <a:pPr marL="171450" indent="-171450">
              <a:buFont typeface="Arial" panose="020B0604020202020204" pitchFamily="34" charset="0"/>
              <a:buChar char="•"/>
            </a:pPr>
            <a:r>
              <a:rPr lang="en-US" sz="1100" b="0" i="1" u="none" strike="noStrike" baseline="0" dirty="0">
                <a:solidFill>
                  <a:srgbClr val="000000"/>
                </a:solidFill>
              </a:rPr>
              <a:t>Configurable acceptance matching score and workflows </a:t>
            </a:r>
            <a:endParaRPr lang="en-US" sz="1100" b="0" i="0" u="none" strike="noStrike" baseline="0" dirty="0">
              <a:solidFill>
                <a:srgbClr val="000000"/>
              </a:solidFill>
            </a:endParaRPr>
          </a:p>
          <a:p>
            <a:pPr marL="171450" indent="-171450">
              <a:buFont typeface="Arial" panose="020B0604020202020204" pitchFamily="34" charset="0"/>
              <a:buChar char="•"/>
            </a:pPr>
            <a:r>
              <a:rPr lang="en-US" sz="1100" b="0" i="0" u="none" strike="noStrike" baseline="0" dirty="0">
                <a:solidFill>
                  <a:srgbClr val="000000"/>
                </a:solidFill>
              </a:rPr>
              <a:t>action with remands and audit trail </a:t>
            </a:r>
          </a:p>
          <a:p>
            <a:pPr marL="171450" indent="-171450">
              <a:buFont typeface="Arial" panose="020B0604020202020204" pitchFamily="34" charset="0"/>
              <a:buChar char="•"/>
            </a:pPr>
            <a:r>
              <a:rPr lang="en-US" sz="1100" b="0" i="1" u="none" strike="noStrike" baseline="0" dirty="0">
                <a:solidFill>
                  <a:srgbClr val="000000"/>
                </a:solidFill>
              </a:rPr>
              <a:t>Bulk/Portfolio Name Screening against specific sanction list </a:t>
            </a:r>
            <a:endParaRPr lang="en-US" sz="1100" b="0" i="0" u="none" strike="noStrike" baseline="0" dirty="0">
              <a:solidFill>
                <a:srgbClr val="000000"/>
              </a:solidFill>
            </a:endParaRPr>
          </a:p>
          <a:p>
            <a:pPr marL="171450" indent="-171450">
              <a:buFont typeface="Arial" panose="020B0604020202020204" pitchFamily="34" charset="0"/>
              <a:buChar char="•"/>
            </a:pPr>
            <a:endParaRPr lang="en-US" sz="1100" b="0" i="0" u="none" strike="noStrike" baseline="0" dirty="0">
              <a:solidFill>
                <a:srgbClr val="000000"/>
              </a:solidFill>
            </a:endParaRPr>
          </a:p>
          <a:p>
            <a:r>
              <a:rPr lang="en-US" sz="1100" b="1" i="0" u="none" strike="noStrike" baseline="0" dirty="0">
                <a:solidFill>
                  <a:srgbClr val="000000"/>
                </a:solidFill>
              </a:rPr>
              <a:t>Watch / Sanction List Management</a:t>
            </a:r>
          </a:p>
          <a:p>
            <a:pPr marL="171450" indent="-171450">
              <a:buFont typeface="Arial" panose="020B0604020202020204" pitchFamily="34" charset="0"/>
              <a:buChar char="•"/>
            </a:pPr>
            <a:r>
              <a:rPr lang="en-US" sz="1100" b="0" i="1" u="none" strike="noStrike" baseline="0" dirty="0">
                <a:solidFill>
                  <a:srgbClr val="000000"/>
                </a:solidFill>
              </a:rPr>
              <a:t>Configurable schedule of downloading/updating public sanction lists </a:t>
            </a:r>
          </a:p>
          <a:p>
            <a:pPr marL="171450" indent="-171450">
              <a:buFont typeface="Arial" panose="020B0604020202020204" pitchFamily="34" charset="0"/>
              <a:buChar char="•"/>
            </a:pPr>
            <a:r>
              <a:rPr lang="en-US" sz="1100" b="0" i="0" u="none" strike="noStrike" baseline="0" dirty="0">
                <a:solidFill>
                  <a:srgbClr val="000000"/>
                </a:solidFill>
              </a:rPr>
              <a:t>Provision of private or local watch lists </a:t>
            </a:r>
          </a:p>
          <a:p>
            <a:endParaRPr lang="en-US" sz="1100" b="1" i="0" u="none" strike="noStrike" baseline="0" dirty="0">
              <a:solidFill>
                <a:srgbClr val="000000"/>
              </a:solidFill>
            </a:endParaRPr>
          </a:p>
          <a:p>
            <a:r>
              <a:rPr lang="en-US" sz="1100" b="1" i="0" u="none" strike="noStrike" baseline="0" dirty="0">
                <a:solidFill>
                  <a:srgbClr val="000000"/>
                </a:solidFill>
              </a:rPr>
              <a:t>Dashboard &amp; Reports 	</a:t>
            </a:r>
          </a:p>
        </p:txBody>
      </p:sp>
    </p:spTree>
    <p:extLst>
      <p:ext uri="{BB962C8B-B14F-4D97-AF65-F5344CB8AC3E}">
        <p14:creationId xmlns:p14="http://schemas.microsoft.com/office/powerpoint/2010/main" val="16303574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FDA5B-E79D-84C9-3172-399FB0956D2A}"/>
              </a:ext>
            </a:extLst>
          </p:cNvPr>
          <p:cNvSpPr>
            <a:spLocks noGrp="1"/>
          </p:cNvSpPr>
          <p:nvPr>
            <p:ph type="title"/>
          </p:nvPr>
        </p:nvSpPr>
        <p:spPr/>
        <p:txBody>
          <a:bodyPr/>
          <a:lstStyle/>
          <a:p>
            <a:r>
              <a:rPr lang="en-US" dirty="0"/>
              <a:t>Compliance and Integrations</a:t>
            </a:r>
            <a:endParaRPr lang="en-GB" dirty="0"/>
          </a:p>
        </p:txBody>
      </p:sp>
      <p:sp>
        <p:nvSpPr>
          <p:cNvPr id="20" name="Rectangle: Rounded Corners 19">
            <a:extLst>
              <a:ext uri="{FF2B5EF4-FFF2-40B4-BE49-F238E27FC236}">
                <a16:creationId xmlns:a16="http://schemas.microsoft.com/office/drawing/2014/main" id="{4D710D7D-7AE8-A7E3-8FCA-B960773FABC4}"/>
              </a:ext>
            </a:extLst>
          </p:cNvPr>
          <p:cNvSpPr/>
          <p:nvPr/>
        </p:nvSpPr>
        <p:spPr>
          <a:xfrm rot="1931771">
            <a:off x="5958951" y="4420818"/>
            <a:ext cx="1280160" cy="1280160"/>
          </a:xfrm>
          <a:prstGeom prst="roundRect">
            <a:avLst>
              <a:gd name="adj" fmla="val 9723"/>
            </a:avLst>
          </a:prstGeom>
          <a:solidFill>
            <a:schemeClr val="tx1">
              <a:lumMod val="85000"/>
              <a:lumOff val="1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350"/>
          </a:p>
        </p:txBody>
      </p:sp>
      <p:sp>
        <p:nvSpPr>
          <p:cNvPr id="21" name="Rectangle: Rounded Corners 20">
            <a:extLst>
              <a:ext uri="{FF2B5EF4-FFF2-40B4-BE49-F238E27FC236}">
                <a16:creationId xmlns:a16="http://schemas.microsoft.com/office/drawing/2014/main" id="{5E91277F-FD18-D796-5D70-BC82B21092A5}"/>
              </a:ext>
            </a:extLst>
          </p:cNvPr>
          <p:cNvSpPr/>
          <p:nvPr/>
        </p:nvSpPr>
        <p:spPr>
          <a:xfrm rot="1931771">
            <a:off x="5902718" y="2642930"/>
            <a:ext cx="1280160" cy="1280160"/>
          </a:xfrm>
          <a:prstGeom prst="roundRect">
            <a:avLst>
              <a:gd name="adj" fmla="val 9723"/>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350" dirty="0"/>
          </a:p>
        </p:txBody>
      </p:sp>
      <p:grpSp>
        <p:nvGrpSpPr>
          <p:cNvPr id="16" name="Group 15">
            <a:extLst>
              <a:ext uri="{FF2B5EF4-FFF2-40B4-BE49-F238E27FC236}">
                <a16:creationId xmlns:a16="http://schemas.microsoft.com/office/drawing/2014/main" id="{688499A2-0BB6-DD79-BDD0-379D3C77EAC5}"/>
              </a:ext>
            </a:extLst>
          </p:cNvPr>
          <p:cNvGrpSpPr/>
          <p:nvPr/>
        </p:nvGrpSpPr>
        <p:grpSpPr>
          <a:xfrm>
            <a:off x="2937936" y="2642929"/>
            <a:ext cx="2031277" cy="1280160"/>
            <a:chOff x="4093114" y="3045479"/>
            <a:chExt cx="2031277" cy="1280160"/>
          </a:xfrm>
        </p:grpSpPr>
        <p:sp>
          <p:nvSpPr>
            <p:cNvPr id="13" name="Rectangle: Rounded Corners 12">
              <a:extLst>
                <a:ext uri="{FF2B5EF4-FFF2-40B4-BE49-F238E27FC236}">
                  <a16:creationId xmlns:a16="http://schemas.microsoft.com/office/drawing/2014/main" id="{69E8CA76-A08C-A624-95E9-5ECFE36E42FA}"/>
                </a:ext>
              </a:extLst>
            </p:cNvPr>
            <p:cNvSpPr/>
            <p:nvPr/>
          </p:nvSpPr>
          <p:spPr>
            <a:xfrm rot="1931771">
              <a:off x="4488251" y="3045479"/>
              <a:ext cx="1280160" cy="1280160"/>
            </a:xfrm>
            <a:prstGeom prst="roundRect">
              <a:avLst>
                <a:gd name="adj" fmla="val 9723"/>
              </a:avLst>
            </a:prstGeom>
            <a:solidFill>
              <a:schemeClr val="accent1">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350" dirty="0"/>
            </a:p>
          </p:txBody>
        </p:sp>
        <p:grpSp>
          <p:nvGrpSpPr>
            <p:cNvPr id="8" name="Group 7">
              <a:extLst>
                <a:ext uri="{FF2B5EF4-FFF2-40B4-BE49-F238E27FC236}">
                  <a16:creationId xmlns:a16="http://schemas.microsoft.com/office/drawing/2014/main" id="{7ECD1589-3067-8AB0-3093-6E6234E5C8C2}"/>
                </a:ext>
              </a:extLst>
            </p:cNvPr>
            <p:cNvGrpSpPr/>
            <p:nvPr/>
          </p:nvGrpSpPr>
          <p:grpSpPr>
            <a:xfrm>
              <a:off x="4093114" y="3091376"/>
              <a:ext cx="2031277" cy="970404"/>
              <a:chOff x="3511646" y="2817000"/>
              <a:chExt cx="2031277" cy="970404"/>
            </a:xfrm>
          </p:grpSpPr>
          <p:sp>
            <p:nvSpPr>
              <p:cNvPr id="26" name="TextBox 25">
                <a:extLst>
                  <a:ext uri="{FF2B5EF4-FFF2-40B4-BE49-F238E27FC236}">
                    <a16:creationId xmlns:a16="http://schemas.microsoft.com/office/drawing/2014/main" id="{56DEBBB9-B168-5DCC-9D7B-5E20AA967355}"/>
                  </a:ext>
                </a:extLst>
              </p:cNvPr>
              <p:cNvSpPr txBox="1"/>
              <p:nvPr/>
            </p:nvSpPr>
            <p:spPr>
              <a:xfrm>
                <a:off x="3511646" y="3279573"/>
                <a:ext cx="2031277" cy="507831"/>
              </a:xfrm>
              <a:prstGeom prst="rect">
                <a:avLst/>
              </a:prstGeom>
              <a:noFill/>
            </p:spPr>
            <p:txBody>
              <a:bodyPr wrap="square" rtlCol="0">
                <a:spAutoFit/>
              </a:bodyPr>
              <a:lstStyle/>
              <a:p>
                <a:pPr algn="ctr"/>
                <a:r>
                  <a:rPr lang="en-US" sz="1350" b="1" dirty="0">
                    <a:solidFill>
                      <a:schemeClr val="bg1"/>
                    </a:solidFill>
                  </a:rPr>
                  <a:t>Core </a:t>
                </a:r>
              </a:p>
              <a:p>
                <a:pPr algn="ctr"/>
                <a:r>
                  <a:rPr lang="en-US" sz="1350" b="1" dirty="0">
                    <a:solidFill>
                      <a:schemeClr val="bg1"/>
                    </a:solidFill>
                  </a:rPr>
                  <a:t>Banking</a:t>
                </a:r>
                <a:endParaRPr lang="en-GB" sz="1350" b="1" dirty="0">
                  <a:solidFill>
                    <a:schemeClr val="bg1"/>
                  </a:solidFill>
                </a:endParaRPr>
              </a:p>
            </p:txBody>
          </p:sp>
          <p:pic>
            <p:nvPicPr>
              <p:cNvPr id="2050" name="Picture 2" descr="Bank - Free business icons">
                <a:extLst>
                  <a:ext uri="{FF2B5EF4-FFF2-40B4-BE49-F238E27FC236}">
                    <a16:creationId xmlns:a16="http://schemas.microsoft.com/office/drawing/2014/main" id="{C5B5BCBA-AB73-7D46-FD82-90ECCC7A10EE}"/>
                  </a:ext>
                </a:extLst>
              </p:cNvPr>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265371" y="2817000"/>
                <a:ext cx="471716" cy="47171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 name="Group 13">
            <a:extLst>
              <a:ext uri="{FF2B5EF4-FFF2-40B4-BE49-F238E27FC236}">
                <a16:creationId xmlns:a16="http://schemas.microsoft.com/office/drawing/2014/main" id="{243F8FE9-A0C9-487E-8A5B-4D9AC298E595}"/>
              </a:ext>
            </a:extLst>
          </p:cNvPr>
          <p:cNvGrpSpPr/>
          <p:nvPr/>
        </p:nvGrpSpPr>
        <p:grpSpPr>
          <a:xfrm>
            <a:off x="4655077" y="1688135"/>
            <a:ext cx="1280160" cy="1280160"/>
            <a:chOff x="4961637" y="1390716"/>
            <a:chExt cx="1280160" cy="1280160"/>
          </a:xfrm>
        </p:grpSpPr>
        <p:sp>
          <p:nvSpPr>
            <p:cNvPr id="34" name="Rectangle: Rounded Corners 33">
              <a:extLst>
                <a:ext uri="{FF2B5EF4-FFF2-40B4-BE49-F238E27FC236}">
                  <a16:creationId xmlns:a16="http://schemas.microsoft.com/office/drawing/2014/main" id="{5CB3A7B4-7709-83A2-E02E-0DCD9846BD93}"/>
                </a:ext>
              </a:extLst>
            </p:cNvPr>
            <p:cNvSpPr/>
            <p:nvPr/>
          </p:nvSpPr>
          <p:spPr>
            <a:xfrm rot="1931771">
              <a:off x="4961637" y="1390716"/>
              <a:ext cx="1280160" cy="1280160"/>
            </a:xfrm>
            <a:prstGeom prst="roundRect">
              <a:avLst>
                <a:gd name="adj" fmla="val 9723"/>
              </a:avLst>
            </a:prstGeom>
            <a:ln w="76200">
              <a:solidFill>
                <a:schemeClr val="accent6">
                  <a:lumMod val="75000"/>
                </a:schemeClr>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dirty="0"/>
            </a:p>
          </p:txBody>
        </p:sp>
        <p:grpSp>
          <p:nvGrpSpPr>
            <p:cNvPr id="5" name="Group 4">
              <a:extLst>
                <a:ext uri="{FF2B5EF4-FFF2-40B4-BE49-F238E27FC236}">
                  <a16:creationId xmlns:a16="http://schemas.microsoft.com/office/drawing/2014/main" id="{7862EDBC-9B58-73D3-4998-3D35286A2726}"/>
                </a:ext>
              </a:extLst>
            </p:cNvPr>
            <p:cNvGrpSpPr/>
            <p:nvPr/>
          </p:nvGrpSpPr>
          <p:grpSpPr>
            <a:xfrm>
              <a:off x="5020095" y="1628825"/>
              <a:ext cx="1148882" cy="931270"/>
              <a:chOff x="3336598" y="3882548"/>
              <a:chExt cx="1148882" cy="931270"/>
            </a:xfrm>
          </p:grpSpPr>
          <p:sp>
            <p:nvSpPr>
              <p:cNvPr id="35" name="TextBox 34">
                <a:extLst>
                  <a:ext uri="{FF2B5EF4-FFF2-40B4-BE49-F238E27FC236}">
                    <a16:creationId xmlns:a16="http://schemas.microsoft.com/office/drawing/2014/main" id="{E5A0D516-4D2E-53F5-4F82-F14035F2FC9A}"/>
                  </a:ext>
                </a:extLst>
              </p:cNvPr>
              <p:cNvSpPr txBox="1"/>
              <p:nvPr/>
            </p:nvSpPr>
            <p:spPr>
              <a:xfrm>
                <a:off x="3336598" y="4305987"/>
                <a:ext cx="1148882" cy="507831"/>
              </a:xfrm>
              <a:prstGeom prst="rect">
                <a:avLst/>
              </a:prstGeom>
              <a:noFill/>
              <a:ln>
                <a:noFill/>
              </a:ln>
            </p:spPr>
            <p:txBody>
              <a:bodyPr wrap="square" rtlCol="0">
                <a:spAutoFit/>
              </a:bodyPr>
              <a:lstStyle/>
              <a:p>
                <a:pPr algn="ctr"/>
                <a:r>
                  <a:rPr lang="en-US" sz="1350" b="1" dirty="0">
                    <a:solidFill>
                      <a:schemeClr val="accent6">
                        <a:lumMod val="75000"/>
                      </a:schemeClr>
                    </a:solidFill>
                  </a:rPr>
                  <a:t>Scoring </a:t>
                </a:r>
              </a:p>
              <a:p>
                <a:pPr algn="ctr"/>
                <a:r>
                  <a:rPr lang="en-US" sz="1350" b="1" dirty="0">
                    <a:solidFill>
                      <a:schemeClr val="accent6">
                        <a:lumMod val="75000"/>
                      </a:schemeClr>
                    </a:solidFill>
                  </a:rPr>
                  <a:t>Engine</a:t>
                </a:r>
                <a:endParaRPr lang="en-GB" sz="1350" b="1" dirty="0">
                  <a:solidFill>
                    <a:schemeClr val="accent6">
                      <a:lumMod val="75000"/>
                    </a:schemeClr>
                  </a:solidFill>
                </a:endParaRPr>
              </a:p>
            </p:txBody>
          </p:sp>
          <p:pic>
            <p:nvPicPr>
              <p:cNvPr id="2052" name="Picture 4" descr="Business credit score - Free business and finance icons">
                <a:extLst>
                  <a:ext uri="{FF2B5EF4-FFF2-40B4-BE49-F238E27FC236}">
                    <a16:creationId xmlns:a16="http://schemas.microsoft.com/office/drawing/2014/main" id="{02A918B7-B723-257D-D92B-249683F6A2C3}"/>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1089" y="3882548"/>
                <a:ext cx="431717" cy="4317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a:extLst>
              <a:ext uri="{FF2B5EF4-FFF2-40B4-BE49-F238E27FC236}">
                <a16:creationId xmlns:a16="http://schemas.microsoft.com/office/drawing/2014/main" id="{2D17B75D-723F-88DC-38F6-489675D87BF6}"/>
              </a:ext>
            </a:extLst>
          </p:cNvPr>
          <p:cNvGrpSpPr/>
          <p:nvPr/>
        </p:nvGrpSpPr>
        <p:grpSpPr>
          <a:xfrm>
            <a:off x="6647878" y="1524992"/>
            <a:ext cx="1639525" cy="1200642"/>
            <a:chOff x="2175631" y="1174352"/>
            <a:chExt cx="1823997" cy="1371600"/>
          </a:xfrm>
        </p:grpSpPr>
        <p:sp>
          <p:nvSpPr>
            <p:cNvPr id="39" name="Rectangle: Rounded Corners 38">
              <a:extLst>
                <a:ext uri="{FF2B5EF4-FFF2-40B4-BE49-F238E27FC236}">
                  <a16:creationId xmlns:a16="http://schemas.microsoft.com/office/drawing/2014/main" id="{BC66CFD2-0F7F-ADEE-599A-504BBC520620}"/>
                </a:ext>
              </a:extLst>
            </p:cNvPr>
            <p:cNvSpPr/>
            <p:nvPr/>
          </p:nvSpPr>
          <p:spPr>
            <a:xfrm rot="1931771">
              <a:off x="2407048" y="1174352"/>
              <a:ext cx="1371600" cy="1371600"/>
            </a:xfrm>
            <a:prstGeom prst="roundRect">
              <a:avLst>
                <a:gd name="adj" fmla="val 9723"/>
              </a:avLst>
            </a:prstGeom>
            <a:ln w="76200">
              <a:solidFill>
                <a:srgbClr val="C00000"/>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a:p>
          </p:txBody>
        </p:sp>
        <p:sp>
          <p:nvSpPr>
            <p:cNvPr id="40" name="TextBox 39">
              <a:extLst>
                <a:ext uri="{FF2B5EF4-FFF2-40B4-BE49-F238E27FC236}">
                  <a16:creationId xmlns:a16="http://schemas.microsoft.com/office/drawing/2014/main" id="{E0648D0D-9715-BFB4-CD8A-586229EB4F56}"/>
                </a:ext>
              </a:extLst>
            </p:cNvPr>
            <p:cNvSpPr txBox="1"/>
            <p:nvPr/>
          </p:nvSpPr>
          <p:spPr>
            <a:xfrm>
              <a:off x="2175631" y="1891385"/>
              <a:ext cx="1823997" cy="615553"/>
            </a:xfrm>
            <a:prstGeom prst="rect">
              <a:avLst/>
            </a:prstGeom>
            <a:noFill/>
          </p:spPr>
          <p:txBody>
            <a:bodyPr wrap="square" rtlCol="0">
              <a:spAutoFit/>
            </a:bodyPr>
            <a:lstStyle/>
            <a:p>
              <a:pPr algn="ctr"/>
              <a:r>
                <a:rPr lang="en-US" sz="1200" b="1" dirty="0">
                  <a:solidFill>
                    <a:schemeClr val="accent2">
                      <a:lumMod val="75000"/>
                    </a:schemeClr>
                  </a:solidFill>
                </a:rPr>
                <a:t>Credit </a:t>
              </a:r>
            </a:p>
            <a:p>
              <a:pPr algn="ctr"/>
              <a:r>
                <a:rPr lang="en-US" sz="1200" b="1" dirty="0">
                  <a:solidFill>
                    <a:schemeClr val="accent2">
                      <a:lumMod val="75000"/>
                    </a:schemeClr>
                  </a:solidFill>
                </a:rPr>
                <a:t>Report</a:t>
              </a:r>
              <a:endParaRPr lang="en-GB" sz="1200" b="1" dirty="0">
                <a:solidFill>
                  <a:schemeClr val="accent2">
                    <a:lumMod val="75000"/>
                  </a:schemeClr>
                </a:solidFill>
              </a:endParaRPr>
            </a:p>
          </p:txBody>
        </p:sp>
        <p:pic>
          <p:nvPicPr>
            <p:cNvPr id="2054" name="Picture 6" descr="Credit-report Icons - Free SVG &amp; PNG Credit-report Images - Noun Project">
              <a:extLst>
                <a:ext uri="{FF2B5EF4-FFF2-40B4-BE49-F238E27FC236}">
                  <a16:creationId xmlns:a16="http://schemas.microsoft.com/office/drawing/2014/main" id="{6E95F8DD-1947-7BDD-38A3-8C2F14A3557C}"/>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29359" y="1341429"/>
              <a:ext cx="512290" cy="5122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80B35560-EE1C-D2AC-252F-F191EACA7865}"/>
              </a:ext>
            </a:extLst>
          </p:cNvPr>
          <p:cNvGrpSpPr/>
          <p:nvPr/>
        </p:nvGrpSpPr>
        <p:grpSpPr>
          <a:xfrm>
            <a:off x="2317453" y="3846889"/>
            <a:ext cx="1280160" cy="1280160"/>
            <a:chOff x="5860832" y="3956535"/>
            <a:chExt cx="1280160" cy="1280160"/>
          </a:xfrm>
        </p:grpSpPr>
        <p:sp>
          <p:nvSpPr>
            <p:cNvPr id="45" name="Rectangle: Rounded Corners 44">
              <a:extLst>
                <a:ext uri="{FF2B5EF4-FFF2-40B4-BE49-F238E27FC236}">
                  <a16:creationId xmlns:a16="http://schemas.microsoft.com/office/drawing/2014/main" id="{024CE6D5-A24E-3E97-5892-96F95C115551}"/>
                </a:ext>
              </a:extLst>
            </p:cNvPr>
            <p:cNvSpPr/>
            <p:nvPr/>
          </p:nvSpPr>
          <p:spPr>
            <a:xfrm rot="1931771">
              <a:off x="5860832" y="3956535"/>
              <a:ext cx="1280160" cy="1280160"/>
            </a:xfrm>
            <a:prstGeom prst="roundRect">
              <a:avLst>
                <a:gd name="adj" fmla="val 9723"/>
              </a:avLst>
            </a:prstGeom>
            <a:ln w="76200">
              <a:solidFill>
                <a:schemeClr val="accent3">
                  <a:lumMod val="50000"/>
                </a:schemeClr>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a:p>
          </p:txBody>
        </p:sp>
        <p:pic>
          <p:nvPicPr>
            <p:cNvPr id="43" name="Picture 22" descr="National Database and Registration Authority - Wikipedia">
              <a:extLst>
                <a:ext uri="{FF2B5EF4-FFF2-40B4-BE49-F238E27FC236}">
                  <a16:creationId xmlns:a16="http://schemas.microsoft.com/office/drawing/2014/main" id="{6519DB71-1A11-8695-60C0-DFACE59788E3}"/>
                </a:ext>
              </a:extLst>
            </p:cNvPr>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96000" y="4021544"/>
              <a:ext cx="747889" cy="74788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78E16AFE-954A-877F-9C53-F95C421A4AC3}"/>
                </a:ext>
              </a:extLst>
            </p:cNvPr>
            <p:cNvSpPr txBox="1"/>
            <p:nvPr/>
          </p:nvSpPr>
          <p:spPr>
            <a:xfrm>
              <a:off x="5938977" y="4811680"/>
              <a:ext cx="1087482" cy="300082"/>
            </a:xfrm>
            <a:prstGeom prst="rect">
              <a:avLst/>
            </a:prstGeom>
            <a:noFill/>
          </p:spPr>
          <p:txBody>
            <a:bodyPr wrap="square" rtlCol="0">
              <a:spAutoFit/>
            </a:bodyPr>
            <a:lstStyle/>
            <a:p>
              <a:pPr algn="ctr"/>
              <a:r>
                <a:rPr lang="en-US" sz="1350" b="1" dirty="0">
                  <a:solidFill>
                    <a:schemeClr val="accent3">
                      <a:lumMod val="50000"/>
                    </a:schemeClr>
                  </a:solidFill>
                </a:rPr>
                <a:t>NADRA</a:t>
              </a:r>
              <a:endParaRPr lang="en-GB" sz="1350" b="1" dirty="0">
                <a:solidFill>
                  <a:schemeClr val="accent3">
                    <a:lumMod val="50000"/>
                  </a:schemeClr>
                </a:solidFill>
              </a:endParaRPr>
            </a:p>
          </p:txBody>
        </p:sp>
      </p:grpSp>
      <p:sp>
        <p:nvSpPr>
          <p:cNvPr id="48" name="TextBox 47">
            <a:extLst>
              <a:ext uri="{FF2B5EF4-FFF2-40B4-BE49-F238E27FC236}">
                <a16:creationId xmlns:a16="http://schemas.microsoft.com/office/drawing/2014/main" id="{2CA6F075-BC81-EAF0-1129-D104D6CA22E6}"/>
              </a:ext>
            </a:extLst>
          </p:cNvPr>
          <p:cNvSpPr txBox="1"/>
          <p:nvPr/>
        </p:nvSpPr>
        <p:spPr>
          <a:xfrm>
            <a:off x="5991666" y="3413702"/>
            <a:ext cx="1087482" cy="300082"/>
          </a:xfrm>
          <a:prstGeom prst="rect">
            <a:avLst/>
          </a:prstGeom>
          <a:noFill/>
          <a:ln>
            <a:noFill/>
          </a:ln>
        </p:spPr>
        <p:txBody>
          <a:bodyPr wrap="square" rtlCol="0">
            <a:spAutoFit/>
          </a:bodyPr>
          <a:lstStyle/>
          <a:p>
            <a:pPr algn="ctr"/>
            <a:r>
              <a:rPr lang="en-US" sz="1350" b="1" dirty="0" err="1">
                <a:solidFill>
                  <a:schemeClr val="bg1"/>
                </a:solidFill>
              </a:rPr>
              <a:t>eCIB</a:t>
            </a:r>
            <a:endParaRPr lang="en-GB" sz="1350" b="1" dirty="0">
              <a:solidFill>
                <a:schemeClr val="bg1"/>
              </a:solidFill>
            </a:endParaRPr>
          </a:p>
        </p:txBody>
      </p:sp>
      <p:pic>
        <p:nvPicPr>
          <p:cNvPr id="2060" name="Picture 12" descr="Business credit report - Free user icons">
            <a:extLst>
              <a:ext uri="{FF2B5EF4-FFF2-40B4-BE49-F238E27FC236}">
                <a16:creationId xmlns:a16="http://schemas.microsoft.com/office/drawing/2014/main" id="{0F7640CE-7B90-FCEA-9730-554A6DE7B070}"/>
              </a:ext>
            </a:extLst>
          </p:cNvPr>
          <p:cNvPicPr>
            <a:picLocks noChangeAspect="1" noChangeArrowheads="1"/>
          </p:cNvPicPr>
          <p:nvPr/>
        </p:nvPicPr>
        <p:blipFill>
          <a:blip r:embed="rId7" cstate="print">
            <a:biLevel thresh="25000"/>
            <a:extLst>
              <a:ext uri="{BEBA8EAE-BF5A-486C-A8C5-ECC9F3942E4B}">
                <a14:imgProps xmlns:a14="http://schemas.microsoft.com/office/drawing/2010/main">
                  <a14:imgLayer r:embed="rId8">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6240517" y="2843234"/>
            <a:ext cx="572623" cy="57262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06CFF3BC-B52F-8A70-7844-6779F42FC933}"/>
              </a:ext>
            </a:extLst>
          </p:cNvPr>
          <p:cNvSpPr txBox="1"/>
          <p:nvPr/>
        </p:nvSpPr>
        <p:spPr>
          <a:xfrm>
            <a:off x="6036301" y="5216887"/>
            <a:ext cx="1087482" cy="300082"/>
          </a:xfrm>
          <a:prstGeom prst="rect">
            <a:avLst/>
          </a:prstGeom>
          <a:noFill/>
          <a:ln>
            <a:noFill/>
          </a:ln>
        </p:spPr>
        <p:txBody>
          <a:bodyPr wrap="square" rtlCol="0">
            <a:spAutoFit/>
          </a:bodyPr>
          <a:lstStyle/>
          <a:p>
            <a:pPr algn="ctr"/>
            <a:r>
              <a:rPr lang="en-US" sz="1350" b="1" dirty="0">
                <a:solidFill>
                  <a:schemeClr val="bg1"/>
                </a:solidFill>
              </a:rPr>
              <a:t>OCTR</a:t>
            </a:r>
            <a:endParaRPr lang="en-GB" sz="1350" b="1" dirty="0">
              <a:solidFill>
                <a:schemeClr val="bg1"/>
              </a:solidFill>
            </a:endParaRPr>
          </a:p>
        </p:txBody>
      </p:sp>
      <p:grpSp>
        <p:nvGrpSpPr>
          <p:cNvPr id="11" name="Group 10">
            <a:extLst>
              <a:ext uri="{FF2B5EF4-FFF2-40B4-BE49-F238E27FC236}">
                <a16:creationId xmlns:a16="http://schemas.microsoft.com/office/drawing/2014/main" id="{1C3B6362-503A-7F67-8B5C-0FF350661497}"/>
              </a:ext>
            </a:extLst>
          </p:cNvPr>
          <p:cNvGrpSpPr/>
          <p:nvPr/>
        </p:nvGrpSpPr>
        <p:grpSpPr>
          <a:xfrm>
            <a:off x="8301559" y="4261511"/>
            <a:ext cx="1528241" cy="1280160"/>
            <a:chOff x="6200402" y="4135940"/>
            <a:chExt cx="1733551" cy="1371600"/>
          </a:xfrm>
        </p:grpSpPr>
        <p:sp>
          <p:nvSpPr>
            <p:cNvPr id="23" name="Rectangle: Rounded Corners 22">
              <a:extLst>
                <a:ext uri="{FF2B5EF4-FFF2-40B4-BE49-F238E27FC236}">
                  <a16:creationId xmlns:a16="http://schemas.microsoft.com/office/drawing/2014/main" id="{E2908B8E-A6EC-9DBF-C9BF-C0B06DD6A0CF}"/>
                </a:ext>
              </a:extLst>
            </p:cNvPr>
            <p:cNvSpPr/>
            <p:nvPr/>
          </p:nvSpPr>
          <p:spPr>
            <a:xfrm rot="1931771">
              <a:off x="6308938" y="4135940"/>
              <a:ext cx="1371600" cy="1371600"/>
            </a:xfrm>
            <a:prstGeom prst="roundRect">
              <a:avLst>
                <a:gd name="adj" fmla="val 9723"/>
              </a:avLst>
            </a:prstGeom>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350" dirty="0"/>
            </a:p>
          </p:txBody>
        </p:sp>
        <p:sp>
          <p:nvSpPr>
            <p:cNvPr id="52" name="TextBox 51">
              <a:extLst>
                <a:ext uri="{FF2B5EF4-FFF2-40B4-BE49-F238E27FC236}">
                  <a16:creationId xmlns:a16="http://schemas.microsoft.com/office/drawing/2014/main" id="{6B503491-CF75-711E-CBC0-EB53432C42B4}"/>
                </a:ext>
              </a:extLst>
            </p:cNvPr>
            <p:cNvSpPr txBox="1"/>
            <p:nvPr/>
          </p:nvSpPr>
          <p:spPr>
            <a:xfrm>
              <a:off x="6200402" y="4800600"/>
              <a:ext cx="1733551" cy="544105"/>
            </a:xfrm>
            <a:prstGeom prst="rect">
              <a:avLst/>
            </a:prstGeom>
            <a:noFill/>
            <a:ln>
              <a:noFill/>
            </a:ln>
          </p:spPr>
          <p:txBody>
            <a:bodyPr wrap="square" rtlCol="0">
              <a:spAutoFit/>
            </a:bodyPr>
            <a:lstStyle/>
            <a:p>
              <a:pPr algn="ctr"/>
              <a:r>
                <a:rPr lang="en-US" sz="1350" b="1" dirty="0">
                  <a:solidFill>
                    <a:schemeClr val="bg1"/>
                  </a:solidFill>
                </a:rPr>
                <a:t>Mobile </a:t>
              </a:r>
            </a:p>
            <a:p>
              <a:pPr algn="ctr"/>
              <a:r>
                <a:rPr lang="en-US" sz="1350" b="1" dirty="0">
                  <a:solidFill>
                    <a:schemeClr val="bg1"/>
                  </a:solidFill>
                </a:rPr>
                <a:t>App</a:t>
              </a:r>
              <a:endParaRPr lang="en-GB" sz="1350" b="1" dirty="0">
                <a:solidFill>
                  <a:schemeClr val="bg1"/>
                </a:solidFill>
              </a:endParaRPr>
            </a:p>
          </p:txBody>
        </p:sp>
        <p:pic>
          <p:nvPicPr>
            <p:cNvPr id="57" name="Picture 56" descr="App - Free technology icons">
              <a:extLst>
                <a:ext uri="{FF2B5EF4-FFF2-40B4-BE49-F238E27FC236}">
                  <a16:creationId xmlns:a16="http://schemas.microsoft.com/office/drawing/2014/main" id="{A23B19B2-1782-14C5-CC1E-1AAE6FD60DB6}"/>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723835" y="4246538"/>
              <a:ext cx="548640" cy="548640"/>
            </a:xfrm>
            <a:prstGeom prst="rect">
              <a:avLst/>
            </a:prstGeom>
            <a:extLst>
              <a:ext uri="{909E8E84-426E-40DD-AFC4-6F175D3DCCD1}">
                <a14:hiddenFill xmlns:a14="http://schemas.microsoft.com/office/drawing/2010/main">
                  <a:solidFill>
                    <a:srgbClr val="FFFFFF"/>
                  </a:solidFill>
                </a14:hiddenFill>
              </a:ext>
            </a:extLst>
          </p:spPr>
        </p:pic>
      </p:grpSp>
      <p:pic>
        <p:nvPicPr>
          <p:cNvPr id="58" name="Picture 57" descr="Ocr Icons - Free SVG &amp; PNG Ocr Images - Noun Project">
            <a:extLst>
              <a:ext uri="{FF2B5EF4-FFF2-40B4-BE49-F238E27FC236}">
                <a16:creationId xmlns:a16="http://schemas.microsoft.com/office/drawing/2014/main" id="{BDE2857D-37A6-3636-9A63-66A79FD42C08}"/>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239402" y="4531087"/>
            <a:ext cx="685800" cy="685800"/>
          </a:xfrm>
          <a:prstGeom prst="rect">
            <a:avLst/>
          </a:prstGeom>
          <a:noFill/>
        </p:spPr>
      </p:pic>
      <p:sp>
        <p:nvSpPr>
          <p:cNvPr id="15" name="Rectangle: Rounded Corners 14">
            <a:extLst>
              <a:ext uri="{FF2B5EF4-FFF2-40B4-BE49-F238E27FC236}">
                <a16:creationId xmlns:a16="http://schemas.microsoft.com/office/drawing/2014/main" id="{F06C01BE-010E-74A6-05E5-3D2F6D5CBC1E}"/>
              </a:ext>
            </a:extLst>
          </p:cNvPr>
          <p:cNvSpPr/>
          <p:nvPr/>
        </p:nvSpPr>
        <p:spPr>
          <a:xfrm rot="1931771">
            <a:off x="8182653" y="2257238"/>
            <a:ext cx="1290123" cy="1327308"/>
          </a:xfrm>
          <a:prstGeom prst="roundRect">
            <a:avLst>
              <a:gd name="adj" fmla="val 9723"/>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1350" dirty="0"/>
          </a:p>
        </p:txBody>
      </p:sp>
      <p:grpSp>
        <p:nvGrpSpPr>
          <p:cNvPr id="24" name="Group 23">
            <a:extLst>
              <a:ext uri="{FF2B5EF4-FFF2-40B4-BE49-F238E27FC236}">
                <a16:creationId xmlns:a16="http://schemas.microsoft.com/office/drawing/2014/main" id="{94BF10BB-B0C9-6A3B-3916-8091B144E783}"/>
              </a:ext>
            </a:extLst>
          </p:cNvPr>
          <p:cNvGrpSpPr/>
          <p:nvPr/>
        </p:nvGrpSpPr>
        <p:grpSpPr>
          <a:xfrm>
            <a:off x="8037802" y="2497440"/>
            <a:ext cx="1351012" cy="956224"/>
            <a:chOff x="9360663" y="2810405"/>
            <a:chExt cx="1351012" cy="956224"/>
          </a:xfrm>
        </p:grpSpPr>
        <p:sp>
          <p:nvSpPr>
            <p:cNvPr id="41" name="TextBox 40">
              <a:extLst>
                <a:ext uri="{FF2B5EF4-FFF2-40B4-BE49-F238E27FC236}">
                  <a16:creationId xmlns:a16="http://schemas.microsoft.com/office/drawing/2014/main" id="{4002EC18-3088-3F59-B76D-0075EB714EA2}"/>
                </a:ext>
              </a:extLst>
            </p:cNvPr>
            <p:cNvSpPr txBox="1"/>
            <p:nvPr/>
          </p:nvSpPr>
          <p:spPr>
            <a:xfrm>
              <a:off x="9360663" y="3379440"/>
              <a:ext cx="1351012" cy="387189"/>
            </a:xfrm>
            <a:prstGeom prst="rect">
              <a:avLst/>
            </a:prstGeom>
            <a:noFill/>
          </p:spPr>
          <p:txBody>
            <a:bodyPr wrap="square" rtlCol="0">
              <a:spAutoFit/>
            </a:bodyPr>
            <a:lstStyle/>
            <a:p>
              <a:pPr algn="ctr"/>
              <a:r>
                <a:rPr lang="en-US" sz="1350" b="1" dirty="0">
                  <a:solidFill>
                    <a:schemeClr val="bg1"/>
                  </a:solidFill>
                </a:rPr>
                <a:t>Compliance</a:t>
              </a:r>
              <a:endParaRPr lang="en-GB" sz="1350" b="1" dirty="0">
                <a:solidFill>
                  <a:schemeClr val="bg1"/>
                </a:solidFill>
              </a:endParaRPr>
            </a:p>
          </p:txBody>
        </p:sp>
        <p:pic>
          <p:nvPicPr>
            <p:cNvPr id="4098" name="Picture 2" descr="Compliance Icon #69009 - Free Icons Library">
              <a:extLst>
                <a:ext uri="{FF2B5EF4-FFF2-40B4-BE49-F238E27FC236}">
                  <a16:creationId xmlns:a16="http://schemas.microsoft.com/office/drawing/2014/main" id="{BE5E6416-B518-38E0-235B-617F9D36A659}"/>
                </a:ext>
              </a:extLst>
            </p:cNvPr>
            <p:cNvPicPr>
              <a:picLocks noChangeAspect="1" noChangeArrowheads="1"/>
            </p:cNvPicPr>
            <p:nvPr/>
          </p:nvPicPr>
          <p:blipFill>
            <a:blip r:embed="rId13" cstate="print">
              <a:biLevel thresh="25000"/>
              <a:extLst>
                <a:ext uri="{28A0092B-C50C-407E-A947-70E740481C1C}">
                  <a14:useLocalDpi xmlns:a14="http://schemas.microsoft.com/office/drawing/2010/main" val="0"/>
                </a:ext>
              </a:extLst>
            </a:blip>
            <a:srcRect/>
            <a:stretch>
              <a:fillRect/>
            </a:stretch>
          </p:blipFill>
          <p:spPr bwMode="auto">
            <a:xfrm>
              <a:off x="9826602" y="2810405"/>
              <a:ext cx="549689" cy="6194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E93977A-FC3E-0750-A3CB-BE4F0431A802}"/>
              </a:ext>
            </a:extLst>
          </p:cNvPr>
          <p:cNvGrpSpPr/>
          <p:nvPr/>
        </p:nvGrpSpPr>
        <p:grpSpPr>
          <a:xfrm>
            <a:off x="4312901" y="3668809"/>
            <a:ext cx="1597090" cy="1420265"/>
            <a:chOff x="5766518" y="2012538"/>
            <a:chExt cx="1830976" cy="1383096"/>
          </a:xfrm>
        </p:grpSpPr>
        <p:grpSp>
          <p:nvGrpSpPr>
            <p:cNvPr id="6" name="Group 5">
              <a:extLst>
                <a:ext uri="{FF2B5EF4-FFF2-40B4-BE49-F238E27FC236}">
                  <a16:creationId xmlns:a16="http://schemas.microsoft.com/office/drawing/2014/main" id="{BAB7F8E4-FB9A-C4AD-EA5E-E2A22B124F3D}"/>
                </a:ext>
              </a:extLst>
            </p:cNvPr>
            <p:cNvGrpSpPr/>
            <p:nvPr/>
          </p:nvGrpSpPr>
          <p:grpSpPr>
            <a:xfrm>
              <a:off x="5766518" y="2012538"/>
              <a:ext cx="1830976" cy="1383096"/>
              <a:chOff x="7126798" y="2900454"/>
              <a:chExt cx="1830976" cy="1383096"/>
            </a:xfrm>
          </p:grpSpPr>
          <p:sp>
            <p:nvSpPr>
              <p:cNvPr id="55" name="Rectangle: Rounded Corners 54">
                <a:extLst>
                  <a:ext uri="{FF2B5EF4-FFF2-40B4-BE49-F238E27FC236}">
                    <a16:creationId xmlns:a16="http://schemas.microsoft.com/office/drawing/2014/main" id="{B40D4319-6EEC-6E09-20EE-474E7C52AC60}"/>
                  </a:ext>
                </a:extLst>
              </p:cNvPr>
              <p:cNvSpPr/>
              <p:nvPr/>
            </p:nvSpPr>
            <p:spPr>
              <a:xfrm rot="1931771">
                <a:off x="7325655" y="2900454"/>
                <a:ext cx="1467633" cy="1246658"/>
              </a:xfrm>
              <a:prstGeom prst="roundRect">
                <a:avLst>
                  <a:gd name="adj" fmla="val 9723"/>
                </a:avLst>
              </a:prstGeom>
              <a:ln w="76200">
                <a:solidFill>
                  <a:schemeClr val="accent4">
                    <a:lumMod val="75000"/>
                  </a:schemeClr>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dirty="0"/>
              </a:p>
            </p:txBody>
          </p:sp>
          <p:sp>
            <p:nvSpPr>
              <p:cNvPr id="54" name="TextBox 53">
                <a:extLst>
                  <a:ext uri="{FF2B5EF4-FFF2-40B4-BE49-F238E27FC236}">
                    <a16:creationId xmlns:a16="http://schemas.microsoft.com/office/drawing/2014/main" id="{144781B6-204C-7765-C505-8F4008CCF02E}"/>
                  </a:ext>
                </a:extLst>
              </p:cNvPr>
              <p:cNvSpPr txBox="1"/>
              <p:nvPr/>
            </p:nvSpPr>
            <p:spPr>
              <a:xfrm>
                <a:off x="7126798" y="3606442"/>
                <a:ext cx="1830976" cy="677108"/>
              </a:xfrm>
              <a:prstGeom prst="rect">
                <a:avLst/>
              </a:prstGeom>
              <a:noFill/>
              <a:ln>
                <a:noFill/>
              </a:ln>
            </p:spPr>
            <p:txBody>
              <a:bodyPr wrap="square" rtlCol="0">
                <a:spAutoFit/>
              </a:bodyPr>
              <a:lstStyle/>
              <a:p>
                <a:pPr algn="ctr"/>
                <a:r>
                  <a:rPr lang="en-US" sz="1350" b="1" dirty="0">
                    <a:solidFill>
                      <a:srgbClr val="604A7B"/>
                    </a:solidFill>
                  </a:rPr>
                  <a:t>Call </a:t>
                </a:r>
              </a:p>
              <a:p>
                <a:pPr algn="ctr"/>
                <a:r>
                  <a:rPr lang="en-US" sz="1350" b="1" dirty="0">
                    <a:solidFill>
                      <a:srgbClr val="604A7B"/>
                    </a:solidFill>
                  </a:rPr>
                  <a:t>Centre</a:t>
                </a:r>
                <a:endParaRPr lang="en-GB" sz="1350" b="1" dirty="0">
                  <a:solidFill>
                    <a:srgbClr val="604A7B"/>
                  </a:solidFill>
                </a:endParaRPr>
              </a:p>
            </p:txBody>
          </p:sp>
        </p:grpSp>
        <p:pic>
          <p:nvPicPr>
            <p:cNvPr id="4100" name="Picture 4" descr="Call center operator - Free people icons">
              <a:extLst>
                <a:ext uri="{FF2B5EF4-FFF2-40B4-BE49-F238E27FC236}">
                  <a16:creationId xmlns:a16="http://schemas.microsoft.com/office/drawing/2014/main" id="{1246475E-8A87-255D-1D67-4B84DA026FAB}"/>
                </a:ext>
              </a:extLst>
            </p:cNvPr>
            <p:cNvPicPr>
              <a:picLocks noChangeAspect="1" noChangeArrowheads="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0673" y="2063204"/>
              <a:ext cx="655319" cy="655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ADF50CD0-448B-C019-4F39-89FE96FF698C}"/>
              </a:ext>
            </a:extLst>
          </p:cNvPr>
          <p:cNvGrpSpPr/>
          <p:nvPr/>
        </p:nvGrpSpPr>
        <p:grpSpPr>
          <a:xfrm>
            <a:off x="7197147" y="3511620"/>
            <a:ext cx="1280160" cy="1300414"/>
            <a:chOff x="9523084" y="2717632"/>
            <a:chExt cx="1373232" cy="1300414"/>
          </a:xfrm>
        </p:grpSpPr>
        <p:sp>
          <p:nvSpPr>
            <p:cNvPr id="17" name="Rectangle: Rounded Corners 16">
              <a:extLst>
                <a:ext uri="{FF2B5EF4-FFF2-40B4-BE49-F238E27FC236}">
                  <a16:creationId xmlns:a16="http://schemas.microsoft.com/office/drawing/2014/main" id="{95D0E9C3-0A01-9F03-54AF-697BF27D510D}"/>
                </a:ext>
              </a:extLst>
            </p:cNvPr>
            <p:cNvSpPr/>
            <p:nvPr/>
          </p:nvSpPr>
          <p:spPr>
            <a:xfrm rot="1931771">
              <a:off x="9601898" y="2737886"/>
              <a:ext cx="1280160" cy="1280160"/>
            </a:xfrm>
            <a:prstGeom prst="roundRect">
              <a:avLst>
                <a:gd name="adj" fmla="val 9723"/>
              </a:avLst>
            </a:prstGeom>
            <a:ln w="76200">
              <a:solidFill>
                <a:schemeClr val="accent5">
                  <a:lumMod val="75000"/>
                </a:schemeClr>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a:p>
          </p:txBody>
        </p:sp>
        <p:sp>
          <p:nvSpPr>
            <p:cNvPr id="18" name="TextBox 17">
              <a:extLst>
                <a:ext uri="{FF2B5EF4-FFF2-40B4-BE49-F238E27FC236}">
                  <a16:creationId xmlns:a16="http://schemas.microsoft.com/office/drawing/2014/main" id="{7914ED8C-941B-1BB9-4104-88C676A030E2}"/>
                </a:ext>
              </a:extLst>
            </p:cNvPr>
            <p:cNvSpPr txBox="1"/>
            <p:nvPr/>
          </p:nvSpPr>
          <p:spPr>
            <a:xfrm>
              <a:off x="9523084" y="3291539"/>
              <a:ext cx="1373232" cy="461665"/>
            </a:xfrm>
            <a:prstGeom prst="rect">
              <a:avLst/>
            </a:prstGeom>
            <a:noFill/>
            <a:ln>
              <a:noFill/>
            </a:ln>
          </p:spPr>
          <p:txBody>
            <a:bodyPr wrap="square" rtlCol="0">
              <a:spAutoFit/>
            </a:bodyPr>
            <a:lstStyle/>
            <a:p>
              <a:pPr algn="ctr"/>
              <a:r>
                <a:rPr lang="en-US" sz="1200" b="1" dirty="0">
                  <a:solidFill>
                    <a:schemeClr val="accent5">
                      <a:lumMod val="75000"/>
                    </a:schemeClr>
                  </a:solidFill>
                </a:rPr>
                <a:t>Fraud</a:t>
              </a:r>
            </a:p>
            <a:p>
              <a:pPr algn="ctr"/>
              <a:r>
                <a:rPr lang="en-US" sz="1200" b="1" dirty="0">
                  <a:solidFill>
                    <a:schemeClr val="accent5">
                      <a:lumMod val="75000"/>
                    </a:schemeClr>
                  </a:solidFill>
                </a:rPr>
                <a:t>Management</a:t>
              </a:r>
              <a:endParaRPr lang="en-GB" sz="1200" b="1" dirty="0">
                <a:solidFill>
                  <a:schemeClr val="accent5">
                    <a:lumMod val="75000"/>
                  </a:schemeClr>
                </a:solidFill>
              </a:endParaRPr>
            </a:p>
          </p:txBody>
        </p:sp>
        <p:pic>
          <p:nvPicPr>
            <p:cNvPr id="1028" name="Picture 4" descr="American Express Bluebird Fraud Protection - American Express Bluebird Card  Help">
              <a:extLst>
                <a:ext uri="{FF2B5EF4-FFF2-40B4-BE49-F238E27FC236}">
                  <a16:creationId xmlns:a16="http://schemas.microsoft.com/office/drawing/2014/main" id="{47EC63AA-58C2-D3C1-488A-891C2507C92D}"/>
                </a:ext>
              </a:extLst>
            </p:cNvPr>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8345" y="2717632"/>
              <a:ext cx="606002" cy="6060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B022029C-ECC0-2029-9C57-E1B57B65AA74}"/>
              </a:ext>
            </a:extLst>
          </p:cNvPr>
          <p:cNvGrpSpPr/>
          <p:nvPr/>
        </p:nvGrpSpPr>
        <p:grpSpPr>
          <a:xfrm>
            <a:off x="1997413" y="1804729"/>
            <a:ext cx="1280160" cy="1280160"/>
            <a:chOff x="3183483" y="2209457"/>
            <a:chExt cx="1280160" cy="1280160"/>
          </a:xfrm>
        </p:grpSpPr>
        <p:sp>
          <p:nvSpPr>
            <p:cNvPr id="7" name="Rectangle: Rounded Corners 6">
              <a:extLst>
                <a:ext uri="{FF2B5EF4-FFF2-40B4-BE49-F238E27FC236}">
                  <a16:creationId xmlns:a16="http://schemas.microsoft.com/office/drawing/2014/main" id="{885E4DCC-8D54-950B-BADA-012C5E38480C}"/>
                </a:ext>
              </a:extLst>
            </p:cNvPr>
            <p:cNvSpPr/>
            <p:nvPr/>
          </p:nvSpPr>
          <p:spPr>
            <a:xfrm rot="1931771">
              <a:off x="3183483" y="2209457"/>
              <a:ext cx="1280160" cy="1280160"/>
            </a:xfrm>
            <a:prstGeom prst="roundRect">
              <a:avLst>
                <a:gd name="adj" fmla="val 9723"/>
              </a:avLst>
            </a:prstGeom>
            <a:ln w="76200">
              <a:solidFill>
                <a:schemeClr val="accent3">
                  <a:lumMod val="50000"/>
                </a:schemeClr>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GB" sz="1350"/>
            </a:p>
          </p:txBody>
        </p:sp>
        <p:grpSp>
          <p:nvGrpSpPr>
            <p:cNvPr id="12" name="Group 11">
              <a:extLst>
                <a:ext uri="{FF2B5EF4-FFF2-40B4-BE49-F238E27FC236}">
                  <a16:creationId xmlns:a16="http://schemas.microsoft.com/office/drawing/2014/main" id="{6D823EBE-8350-8CE8-F397-D05FCB571621}"/>
                </a:ext>
              </a:extLst>
            </p:cNvPr>
            <p:cNvGrpSpPr/>
            <p:nvPr/>
          </p:nvGrpSpPr>
          <p:grpSpPr>
            <a:xfrm>
              <a:off x="3394718" y="2374259"/>
              <a:ext cx="840587" cy="839010"/>
              <a:chOff x="3113430" y="2268624"/>
              <a:chExt cx="840587" cy="839010"/>
            </a:xfrm>
          </p:grpSpPr>
          <p:sp>
            <p:nvSpPr>
              <p:cNvPr id="33" name="TextBox 32">
                <a:extLst>
                  <a:ext uri="{FF2B5EF4-FFF2-40B4-BE49-F238E27FC236}">
                    <a16:creationId xmlns:a16="http://schemas.microsoft.com/office/drawing/2014/main" id="{9184565C-BCD6-5390-3034-13310D2E9D56}"/>
                  </a:ext>
                </a:extLst>
              </p:cNvPr>
              <p:cNvSpPr txBox="1"/>
              <p:nvPr/>
            </p:nvSpPr>
            <p:spPr>
              <a:xfrm>
                <a:off x="3113430" y="2645969"/>
                <a:ext cx="840587" cy="461665"/>
              </a:xfrm>
              <a:prstGeom prst="rect">
                <a:avLst/>
              </a:prstGeom>
              <a:noFill/>
            </p:spPr>
            <p:txBody>
              <a:bodyPr wrap="square" rtlCol="0">
                <a:spAutoFit/>
              </a:bodyPr>
              <a:lstStyle/>
              <a:p>
                <a:pPr algn="ctr"/>
                <a:r>
                  <a:rPr lang="en-US" sz="1200" b="1" dirty="0">
                    <a:solidFill>
                      <a:schemeClr val="accent3">
                        <a:lumMod val="50000"/>
                      </a:schemeClr>
                    </a:solidFill>
                  </a:rPr>
                  <a:t>Data </a:t>
                </a:r>
              </a:p>
              <a:p>
                <a:pPr algn="ctr"/>
                <a:r>
                  <a:rPr lang="en-US" sz="1200" b="1" dirty="0">
                    <a:solidFill>
                      <a:schemeClr val="accent3">
                        <a:lumMod val="50000"/>
                      </a:schemeClr>
                    </a:solidFill>
                  </a:rPr>
                  <a:t>Check</a:t>
                </a:r>
                <a:endParaRPr lang="en-GB" sz="1200" b="1" dirty="0">
                  <a:solidFill>
                    <a:schemeClr val="accent3">
                      <a:lumMod val="50000"/>
                    </a:schemeClr>
                  </a:solidFill>
                </a:endParaRPr>
              </a:p>
            </p:txBody>
          </p:sp>
          <p:pic>
            <p:nvPicPr>
              <p:cNvPr id="1030" name="Picture 6" descr="Free Icon | Clipboard with check mark">
                <a:extLst>
                  <a:ext uri="{FF2B5EF4-FFF2-40B4-BE49-F238E27FC236}">
                    <a16:creationId xmlns:a16="http://schemas.microsoft.com/office/drawing/2014/main" id="{B873EF49-853A-FC2E-9FAD-F0E52CD6DAE5}"/>
                  </a:ext>
                </a:extLst>
              </p:cNvPr>
              <p:cNvPicPr>
                <a:picLocks noChangeAspect="1" noChangeArrowheads="1"/>
              </p:cNvPicPr>
              <p:nvPr/>
            </p:nvPicPr>
            <p:blipFill>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2436" y="2268624"/>
                <a:ext cx="400050" cy="4000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874646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00F9-8A55-CE48-602A-9383B30EB913}"/>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181CAE54-0412-64CC-FB41-BEE4E8897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0" t="54443" r="69365" b="11112"/>
          <a:stretch>
            <a:fillRect/>
          </a:stretch>
        </p:blipFill>
        <p:spPr bwMode="auto">
          <a:xfrm>
            <a:off x="10134600" y="4114800"/>
            <a:ext cx="1791780" cy="2524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CE38D56-E9A4-A625-2BC2-7E70C63E8FD9}"/>
              </a:ext>
            </a:extLst>
          </p:cNvPr>
          <p:cNvPicPr>
            <a:picLocks noChangeAspect="1"/>
          </p:cNvPicPr>
          <p:nvPr/>
        </p:nvPicPr>
        <p:blipFill>
          <a:blip r:embed="rId4"/>
          <a:srcRect b="24361"/>
          <a:stretch>
            <a:fillRect/>
          </a:stretch>
        </p:blipFill>
        <p:spPr>
          <a:xfrm>
            <a:off x="76200" y="5638800"/>
            <a:ext cx="3172480" cy="914400"/>
          </a:xfrm>
          <a:prstGeom prst="rect">
            <a:avLst/>
          </a:prstGeom>
        </p:spPr>
      </p:pic>
      <p:sp>
        <p:nvSpPr>
          <p:cNvPr id="14" name="TextBox 13">
            <a:extLst>
              <a:ext uri="{FF2B5EF4-FFF2-40B4-BE49-F238E27FC236}">
                <a16:creationId xmlns:a16="http://schemas.microsoft.com/office/drawing/2014/main" id="{7AE81CFF-991A-BC4C-B967-C2436EF7F804}"/>
              </a:ext>
            </a:extLst>
          </p:cNvPr>
          <p:cNvSpPr txBox="1"/>
          <p:nvPr/>
        </p:nvSpPr>
        <p:spPr>
          <a:xfrm>
            <a:off x="3048000" y="4007765"/>
            <a:ext cx="6934200" cy="523220"/>
          </a:xfrm>
          <a:prstGeom prst="rect">
            <a:avLst/>
          </a:prstGeom>
          <a:noFill/>
        </p:spPr>
        <p:txBody>
          <a:bodyPr wrap="square" rtlCol="0">
            <a:spAutoFit/>
          </a:bodyPr>
          <a:lstStyle/>
          <a:p>
            <a:r>
              <a:rPr lang="en-US" sz="2800" i="1" dirty="0">
                <a:solidFill>
                  <a:schemeClr val="tx2">
                    <a:lumMod val="75000"/>
                  </a:schemeClr>
                </a:solidFill>
                <a:latin typeface="+mj-lt"/>
              </a:rPr>
              <a:t>Innovation &amp; Inclusion in Digital Era</a:t>
            </a:r>
          </a:p>
        </p:txBody>
      </p:sp>
      <p:pic>
        <p:nvPicPr>
          <p:cNvPr id="2" name="Picture 1">
            <a:extLst>
              <a:ext uri="{FF2B5EF4-FFF2-40B4-BE49-F238E27FC236}">
                <a16:creationId xmlns:a16="http://schemas.microsoft.com/office/drawing/2014/main" id="{0789BA25-D093-6DB4-A068-F3E0E38D482E}"/>
              </a:ext>
            </a:extLst>
          </p:cNvPr>
          <p:cNvPicPr>
            <a:picLocks noChangeAspect="1"/>
          </p:cNvPicPr>
          <p:nvPr/>
        </p:nvPicPr>
        <p:blipFill>
          <a:blip r:embed="rId5"/>
          <a:srcRect b="51931"/>
          <a:stretch>
            <a:fillRect/>
          </a:stretch>
        </p:blipFill>
        <p:spPr>
          <a:xfrm>
            <a:off x="-1023" y="-76200"/>
            <a:ext cx="12192000" cy="2512988"/>
          </a:xfrm>
          <a:prstGeom prst="rect">
            <a:avLst/>
          </a:prstGeom>
        </p:spPr>
      </p:pic>
      <p:sp>
        <p:nvSpPr>
          <p:cNvPr id="13" name="TextBox 12">
            <a:extLst>
              <a:ext uri="{FF2B5EF4-FFF2-40B4-BE49-F238E27FC236}">
                <a16:creationId xmlns:a16="http://schemas.microsoft.com/office/drawing/2014/main" id="{489241A8-3306-E1A6-9426-79700851B7BA}"/>
              </a:ext>
            </a:extLst>
          </p:cNvPr>
          <p:cNvSpPr txBox="1"/>
          <p:nvPr/>
        </p:nvSpPr>
        <p:spPr>
          <a:xfrm>
            <a:off x="838200" y="3299879"/>
            <a:ext cx="9982200" cy="707886"/>
          </a:xfrm>
          <a:prstGeom prst="rect">
            <a:avLst/>
          </a:prstGeom>
          <a:noFill/>
        </p:spPr>
        <p:txBody>
          <a:bodyPr wrap="square" rtlCol="0">
            <a:spAutoFit/>
          </a:bodyPr>
          <a:lstStyle/>
          <a:p>
            <a:r>
              <a:rPr lang="en-US" sz="4000" dirty="0">
                <a:solidFill>
                  <a:schemeClr val="tx2">
                    <a:lumMod val="75000"/>
                  </a:schemeClr>
                </a:solidFill>
                <a:latin typeface="+mj-lt"/>
              </a:rPr>
              <a:t>TECHNOLOGIES &amp; EMERGING ECOSYSTEM</a:t>
            </a:r>
          </a:p>
        </p:txBody>
      </p:sp>
      <p:pic>
        <p:nvPicPr>
          <p:cNvPr id="3" name="Picture 2">
            <a:extLst>
              <a:ext uri="{FF2B5EF4-FFF2-40B4-BE49-F238E27FC236}">
                <a16:creationId xmlns:a16="http://schemas.microsoft.com/office/drawing/2014/main" id="{CF9E4680-3FA0-CA65-DF41-700281A77787}"/>
              </a:ext>
            </a:extLst>
          </p:cNvPr>
          <p:cNvPicPr>
            <a:picLocks noChangeAspect="1"/>
          </p:cNvPicPr>
          <p:nvPr/>
        </p:nvPicPr>
        <p:blipFill>
          <a:blip r:embed="rId5"/>
          <a:srcRect t="46611" b="51931"/>
          <a:stretch>
            <a:fillRect/>
          </a:stretch>
        </p:blipFill>
        <p:spPr>
          <a:xfrm flipV="1">
            <a:off x="0" y="2453898"/>
            <a:ext cx="12192000" cy="51190"/>
          </a:xfrm>
          <a:prstGeom prst="rect">
            <a:avLst/>
          </a:prstGeom>
        </p:spPr>
      </p:pic>
      <p:pic>
        <p:nvPicPr>
          <p:cNvPr id="6" name="Picture 5">
            <a:extLst>
              <a:ext uri="{FF2B5EF4-FFF2-40B4-BE49-F238E27FC236}">
                <a16:creationId xmlns:a16="http://schemas.microsoft.com/office/drawing/2014/main" id="{83E480C3-80C6-7453-D454-6207B1CC35BD}"/>
              </a:ext>
            </a:extLst>
          </p:cNvPr>
          <p:cNvPicPr>
            <a:picLocks noChangeAspect="1"/>
          </p:cNvPicPr>
          <p:nvPr/>
        </p:nvPicPr>
        <p:blipFill>
          <a:blip r:embed="rId5"/>
          <a:srcRect t="46611" b="51931"/>
          <a:stretch>
            <a:fillRect/>
          </a:stretch>
        </p:blipFill>
        <p:spPr>
          <a:xfrm flipV="1">
            <a:off x="-1023" y="2524417"/>
            <a:ext cx="12192000" cy="45719"/>
          </a:xfrm>
          <a:prstGeom prst="rect">
            <a:avLst/>
          </a:prstGeom>
        </p:spPr>
      </p:pic>
    </p:spTree>
    <p:extLst>
      <p:ext uri="{BB962C8B-B14F-4D97-AF65-F5344CB8AC3E}">
        <p14:creationId xmlns:p14="http://schemas.microsoft.com/office/powerpoint/2010/main" val="405877440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defRPr/>
            </a:pPr>
            <a:r>
              <a:rPr lang="en-US" sz="3700" dirty="0"/>
              <a:t>Modular Application Architecture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799" y="838200"/>
            <a:ext cx="8534402" cy="5586528"/>
          </a:xfrm>
          <a:prstGeom prst="rect">
            <a:avLst/>
          </a:prstGeom>
        </p:spPr>
      </p:pic>
      <p:sp>
        <p:nvSpPr>
          <p:cNvPr id="4" name="Slide Number Placeholder 3">
            <a:extLst>
              <a:ext uri="{FF2B5EF4-FFF2-40B4-BE49-F238E27FC236}">
                <a16:creationId xmlns:a16="http://schemas.microsoft.com/office/drawing/2014/main" id="{947A27BB-59F0-44D2-A396-B01FC17CC611}"/>
              </a:ext>
            </a:extLst>
          </p:cNvPr>
          <p:cNvSpPr>
            <a:spLocks noGrp="1"/>
          </p:cNvSpPr>
          <p:nvPr>
            <p:ph type="sldNum" sz="quarter" idx="4"/>
          </p:nvPr>
        </p:nvSpPr>
        <p:spPr/>
        <p:txBody>
          <a:bodyPr/>
          <a:lstStyle/>
          <a:p>
            <a:fld id="{00CD7321-1AB8-499D-9F66-3889637534F7}" type="slidenum">
              <a:rPr lang="en-US" smtClean="0"/>
              <a:pPr/>
              <a:t>23</a:t>
            </a:fld>
            <a:endParaRPr lang="en-US" dirty="0"/>
          </a:p>
        </p:txBody>
      </p:sp>
    </p:spTree>
    <p:extLst>
      <p:ext uri="{BB962C8B-B14F-4D97-AF65-F5344CB8AC3E}">
        <p14:creationId xmlns:p14="http://schemas.microsoft.com/office/powerpoint/2010/main" val="13819596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24" descr="Upgrading to SQL Server 2016 Part 3 | IT Pro">
            <a:extLst>
              <a:ext uri="{FF2B5EF4-FFF2-40B4-BE49-F238E27FC236}">
                <a16:creationId xmlns:a16="http://schemas.microsoft.com/office/drawing/2014/main" id="{B174E686-8FAC-8127-7642-4F9335D75B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1" y="4888767"/>
            <a:ext cx="1255093" cy="65199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94B482B4-BD4B-989D-4CE6-2991E21BDF26}"/>
              </a:ext>
            </a:extLst>
          </p:cNvPr>
          <p:cNvPicPr>
            <a:picLocks noChangeAspect="1"/>
          </p:cNvPicPr>
          <p:nvPr/>
        </p:nvPicPr>
        <p:blipFill>
          <a:blip r:embed="rId4"/>
          <a:stretch>
            <a:fillRect/>
          </a:stretch>
        </p:blipFill>
        <p:spPr>
          <a:xfrm>
            <a:off x="9296401" y="2101980"/>
            <a:ext cx="1346289" cy="2500251"/>
          </a:xfrm>
          <a:prstGeom prst="rect">
            <a:avLst/>
          </a:prstGeom>
        </p:spPr>
      </p:pic>
      <p:sp>
        <p:nvSpPr>
          <p:cNvPr id="5" name="Title 4">
            <a:extLst>
              <a:ext uri="{FF2B5EF4-FFF2-40B4-BE49-F238E27FC236}">
                <a16:creationId xmlns:a16="http://schemas.microsoft.com/office/drawing/2014/main" id="{25134DEF-D6FF-511C-A13A-7D1340CA6BE3}"/>
              </a:ext>
            </a:extLst>
          </p:cNvPr>
          <p:cNvSpPr>
            <a:spLocks noGrp="1"/>
          </p:cNvSpPr>
          <p:nvPr>
            <p:ph type="title"/>
          </p:nvPr>
        </p:nvSpPr>
        <p:spPr/>
        <p:txBody>
          <a:bodyPr lIns="91440" tIns="45720" rIns="91440" bIns="45720" anchor="t"/>
          <a:lstStyle/>
          <a:p>
            <a:r>
              <a:rPr lang="en-US" dirty="0" err="1"/>
              <a:t>AutoBANKER</a:t>
            </a:r>
            <a:r>
              <a:rPr lang="en-US" dirty="0"/>
              <a:t> Microservices Architecture</a:t>
            </a:r>
          </a:p>
        </p:txBody>
      </p:sp>
      <p:pic>
        <p:nvPicPr>
          <p:cNvPr id="6" name="Picture 5">
            <a:extLst>
              <a:ext uri="{FF2B5EF4-FFF2-40B4-BE49-F238E27FC236}">
                <a16:creationId xmlns:a16="http://schemas.microsoft.com/office/drawing/2014/main" id="{A54404A7-873C-5A71-F98B-7C654BA7CB6F}"/>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0001" y="1447801"/>
            <a:ext cx="456795" cy="561587"/>
          </a:xfrm>
          <a:prstGeom prst="rect">
            <a:avLst/>
          </a:prstGeom>
        </p:spPr>
      </p:pic>
      <p:pic>
        <p:nvPicPr>
          <p:cNvPr id="7" name="Picture 6">
            <a:extLst>
              <a:ext uri="{FF2B5EF4-FFF2-40B4-BE49-F238E27FC236}">
                <a16:creationId xmlns:a16="http://schemas.microsoft.com/office/drawing/2014/main" id="{5736FF5E-2F20-0E79-F100-AE230CB876B8}"/>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420640" y="3642961"/>
            <a:ext cx="349318" cy="569475"/>
          </a:xfrm>
          <a:prstGeom prst="rect">
            <a:avLst/>
          </a:prstGeom>
        </p:spPr>
      </p:pic>
      <p:pic>
        <p:nvPicPr>
          <p:cNvPr id="9" name="Picture 8">
            <a:extLst>
              <a:ext uri="{FF2B5EF4-FFF2-40B4-BE49-F238E27FC236}">
                <a16:creationId xmlns:a16="http://schemas.microsoft.com/office/drawing/2014/main" id="{F385B857-8159-46A9-538E-2734E4D0876B}"/>
              </a:ext>
            </a:extLst>
          </p:cNvPr>
          <p:cNvPicPr>
            <a:picLocks noChangeAspect="1"/>
          </p:cNvPicPr>
          <p:nvPr/>
        </p:nvPicPr>
        <p:blipFill>
          <a:blip r:embed="rId7" cstate="print">
            <a:grayscl/>
            <a:extLst>
              <a:ext uri="{28A0092B-C50C-407E-A947-70E740481C1C}">
                <a14:useLocalDpi xmlns:a14="http://schemas.microsoft.com/office/drawing/2010/main"/>
              </a:ext>
            </a:extLst>
          </a:blip>
          <a:stretch>
            <a:fillRect/>
          </a:stretch>
        </p:blipFill>
        <p:spPr>
          <a:xfrm>
            <a:off x="3121291" y="3532187"/>
            <a:ext cx="489719" cy="587664"/>
          </a:xfrm>
          <a:prstGeom prst="rect">
            <a:avLst/>
          </a:prstGeom>
        </p:spPr>
      </p:pic>
      <p:cxnSp>
        <p:nvCxnSpPr>
          <p:cNvPr id="10" name="Straight Arrow Connector 9">
            <a:extLst>
              <a:ext uri="{FF2B5EF4-FFF2-40B4-BE49-F238E27FC236}">
                <a16:creationId xmlns:a16="http://schemas.microsoft.com/office/drawing/2014/main" id="{1307B65B-629D-8556-9D37-351971EA3593}"/>
              </a:ext>
            </a:extLst>
          </p:cNvPr>
          <p:cNvCxnSpPr>
            <a:cxnSpLocks/>
            <a:stCxn id="73" idx="2"/>
            <a:endCxn id="9" idx="0"/>
          </p:cNvCxnSpPr>
          <p:nvPr/>
        </p:nvCxnSpPr>
        <p:spPr>
          <a:xfrm flipH="1">
            <a:off x="3366150" y="1796091"/>
            <a:ext cx="10192" cy="173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CAF1784C-E4F8-5241-DF9B-915D3919A1C9}"/>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447143" y="2423761"/>
            <a:ext cx="349318" cy="569475"/>
          </a:xfrm>
          <a:prstGeom prst="rect">
            <a:avLst/>
          </a:prstGeom>
        </p:spPr>
      </p:pic>
      <p:pic>
        <p:nvPicPr>
          <p:cNvPr id="12" name="Picture 11">
            <a:extLst>
              <a:ext uri="{FF2B5EF4-FFF2-40B4-BE49-F238E27FC236}">
                <a16:creationId xmlns:a16="http://schemas.microsoft.com/office/drawing/2014/main" id="{66B83AE5-8C43-385C-981E-50869FF94F17}"/>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435061" y="4764526"/>
            <a:ext cx="349318" cy="569475"/>
          </a:xfrm>
          <a:prstGeom prst="rect">
            <a:avLst/>
          </a:prstGeom>
        </p:spPr>
      </p:pic>
      <p:sp>
        <p:nvSpPr>
          <p:cNvPr id="13" name="TextBox 12">
            <a:extLst>
              <a:ext uri="{FF2B5EF4-FFF2-40B4-BE49-F238E27FC236}">
                <a16:creationId xmlns:a16="http://schemas.microsoft.com/office/drawing/2014/main" id="{9821153D-5184-0358-6451-2960DF76F05B}"/>
              </a:ext>
            </a:extLst>
          </p:cNvPr>
          <p:cNvSpPr txBox="1"/>
          <p:nvPr/>
        </p:nvSpPr>
        <p:spPr>
          <a:xfrm>
            <a:off x="6318402" y="2179170"/>
            <a:ext cx="819455" cy="276999"/>
          </a:xfrm>
          <a:prstGeom prst="rect">
            <a:avLst/>
          </a:prstGeom>
          <a:noFill/>
        </p:spPr>
        <p:txBody>
          <a:bodyPr wrap="square" rtlCol="0">
            <a:spAutoFit/>
          </a:bodyPr>
          <a:lstStyle/>
          <a:p>
            <a:r>
              <a:rPr lang="en-US" sz="1200" dirty="0"/>
              <a:t>Customer</a:t>
            </a:r>
          </a:p>
        </p:txBody>
      </p:sp>
      <p:sp>
        <p:nvSpPr>
          <p:cNvPr id="14" name="TextBox 13">
            <a:extLst>
              <a:ext uri="{FF2B5EF4-FFF2-40B4-BE49-F238E27FC236}">
                <a16:creationId xmlns:a16="http://schemas.microsoft.com/office/drawing/2014/main" id="{AACEA3BD-EF6D-2B04-66AC-F20AF7BB2ECE}"/>
              </a:ext>
            </a:extLst>
          </p:cNvPr>
          <p:cNvSpPr txBox="1"/>
          <p:nvPr/>
        </p:nvSpPr>
        <p:spPr>
          <a:xfrm>
            <a:off x="6347587" y="3386165"/>
            <a:ext cx="712054" cy="276999"/>
          </a:xfrm>
          <a:prstGeom prst="rect">
            <a:avLst/>
          </a:prstGeom>
          <a:noFill/>
        </p:spPr>
        <p:txBody>
          <a:bodyPr wrap="square" rtlCol="0">
            <a:spAutoFit/>
          </a:bodyPr>
          <a:lstStyle/>
          <a:p>
            <a:r>
              <a:rPr lang="en-US" sz="1200" dirty="0"/>
              <a:t>Account</a:t>
            </a:r>
          </a:p>
        </p:txBody>
      </p:sp>
      <p:sp>
        <p:nvSpPr>
          <p:cNvPr id="15" name="TextBox 14">
            <a:extLst>
              <a:ext uri="{FF2B5EF4-FFF2-40B4-BE49-F238E27FC236}">
                <a16:creationId xmlns:a16="http://schemas.microsoft.com/office/drawing/2014/main" id="{674E8F0C-5F83-4CF0-9D6E-C8E8235BC87D}"/>
              </a:ext>
            </a:extLst>
          </p:cNvPr>
          <p:cNvSpPr txBox="1"/>
          <p:nvPr/>
        </p:nvSpPr>
        <p:spPr>
          <a:xfrm>
            <a:off x="6420640" y="4502887"/>
            <a:ext cx="487634" cy="276999"/>
          </a:xfrm>
          <a:prstGeom prst="rect">
            <a:avLst/>
          </a:prstGeom>
          <a:noFill/>
        </p:spPr>
        <p:txBody>
          <a:bodyPr wrap="square" rtlCol="0">
            <a:spAutoFit/>
          </a:bodyPr>
          <a:lstStyle/>
          <a:p>
            <a:r>
              <a:rPr lang="en-US" sz="1200" dirty="0"/>
              <a:t>User</a:t>
            </a:r>
          </a:p>
        </p:txBody>
      </p:sp>
      <p:sp>
        <p:nvSpPr>
          <p:cNvPr id="16" name="TextBox 15">
            <a:extLst>
              <a:ext uri="{FF2B5EF4-FFF2-40B4-BE49-F238E27FC236}">
                <a16:creationId xmlns:a16="http://schemas.microsoft.com/office/drawing/2014/main" id="{566B38DF-4B06-A5BC-60D4-A8CFC3028418}"/>
              </a:ext>
            </a:extLst>
          </p:cNvPr>
          <p:cNvSpPr txBox="1"/>
          <p:nvPr/>
        </p:nvSpPr>
        <p:spPr>
          <a:xfrm>
            <a:off x="2070512" y="3678688"/>
            <a:ext cx="933717" cy="276999"/>
          </a:xfrm>
          <a:prstGeom prst="rect">
            <a:avLst/>
          </a:prstGeom>
          <a:noFill/>
        </p:spPr>
        <p:txBody>
          <a:bodyPr wrap="square" rtlCol="0">
            <a:spAutoFit/>
          </a:bodyPr>
          <a:lstStyle/>
          <a:p>
            <a:r>
              <a:rPr lang="en-US" sz="1200" dirty="0"/>
              <a:t>Web Server</a:t>
            </a:r>
          </a:p>
        </p:txBody>
      </p:sp>
      <p:pic>
        <p:nvPicPr>
          <p:cNvPr id="17" name="Picture 16">
            <a:extLst>
              <a:ext uri="{FF2B5EF4-FFF2-40B4-BE49-F238E27FC236}">
                <a16:creationId xmlns:a16="http://schemas.microsoft.com/office/drawing/2014/main" id="{3841A0F9-FFCF-2DC4-3139-2B03E3456812}"/>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447734" y="1280761"/>
            <a:ext cx="349318" cy="569475"/>
          </a:xfrm>
          <a:prstGeom prst="rect">
            <a:avLst/>
          </a:prstGeom>
        </p:spPr>
      </p:pic>
      <p:cxnSp>
        <p:nvCxnSpPr>
          <p:cNvPr id="18" name="Elbow Connector 54">
            <a:extLst>
              <a:ext uri="{FF2B5EF4-FFF2-40B4-BE49-F238E27FC236}">
                <a16:creationId xmlns:a16="http://schemas.microsoft.com/office/drawing/2014/main" id="{2D30AB70-0EEC-3054-AE9B-DF76258EB8E2}"/>
              </a:ext>
            </a:extLst>
          </p:cNvPr>
          <p:cNvCxnSpPr>
            <a:cxnSpLocks/>
            <a:endCxn id="11" idx="1"/>
          </p:cNvCxnSpPr>
          <p:nvPr/>
        </p:nvCxnSpPr>
        <p:spPr>
          <a:xfrm>
            <a:off x="5673305" y="2707382"/>
            <a:ext cx="773838" cy="111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Elbow Connector 57">
            <a:extLst>
              <a:ext uri="{FF2B5EF4-FFF2-40B4-BE49-F238E27FC236}">
                <a16:creationId xmlns:a16="http://schemas.microsoft.com/office/drawing/2014/main" id="{F6B5787F-EDE3-6FAA-7B49-6734190FA602}"/>
              </a:ext>
            </a:extLst>
          </p:cNvPr>
          <p:cNvCxnSpPr>
            <a:cxnSpLocks/>
            <a:stCxn id="34" idx="3"/>
            <a:endCxn id="12" idx="1"/>
          </p:cNvCxnSpPr>
          <p:nvPr/>
        </p:nvCxnSpPr>
        <p:spPr>
          <a:xfrm>
            <a:off x="4921319" y="3811373"/>
            <a:ext cx="1513743" cy="123789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2" name="Elbow Connector 77">
            <a:extLst>
              <a:ext uri="{FF2B5EF4-FFF2-40B4-BE49-F238E27FC236}">
                <a16:creationId xmlns:a16="http://schemas.microsoft.com/office/drawing/2014/main" id="{3D99A92E-B2B7-6E0E-FA52-83B1AC3F45D8}"/>
              </a:ext>
            </a:extLst>
          </p:cNvPr>
          <p:cNvCxnSpPr>
            <a:cxnSpLocks/>
            <a:stCxn id="34" idx="3"/>
            <a:endCxn id="17" idx="1"/>
          </p:cNvCxnSpPr>
          <p:nvPr/>
        </p:nvCxnSpPr>
        <p:spPr>
          <a:xfrm flipV="1">
            <a:off x="4921318" y="1565499"/>
            <a:ext cx="1526416" cy="224587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A1B86C7-A52F-C58E-55B6-EC6032DD5D63}"/>
              </a:ext>
            </a:extLst>
          </p:cNvPr>
          <p:cNvSpPr txBox="1"/>
          <p:nvPr/>
        </p:nvSpPr>
        <p:spPr>
          <a:xfrm>
            <a:off x="6392481" y="1043887"/>
            <a:ext cx="595035" cy="276999"/>
          </a:xfrm>
          <a:prstGeom prst="rect">
            <a:avLst/>
          </a:prstGeom>
          <a:noFill/>
        </p:spPr>
        <p:txBody>
          <a:bodyPr wrap="square" rtlCol="0">
            <a:spAutoFit/>
          </a:bodyPr>
          <a:lstStyle/>
          <a:p>
            <a:r>
              <a:rPr lang="en-US" sz="1200" dirty="0"/>
              <a:t>Admin</a:t>
            </a:r>
          </a:p>
        </p:txBody>
      </p:sp>
      <p:pic>
        <p:nvPicPr>
          <p:cNvPr id="27" name="Picture 26">
            <a:extLst>
              <a:ext uri="{FF2B5EF4-FFF2-40B4-BE49-F238E27FC236}">
                <a16:creationId xmlns:a16="http://schemas.microsoft.com/office/drawing/2014/main" id="{4D94831D-23E7-2D6B-CFCD-7802CC0BDC24}"/>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0001" y="4933973"/>
            <a:ext cx="456795" cy="561587"/>
          </a:xfrm>
          <a:prstGeom prst="rect">
            <a:avLst/>
          </a:prstGeom>
        </p:spPr>
      </p:pic>
      <p:pic>
        <p:nvPicPr>
          <p:cNvPr id="28" name="Picture 27">
            <a:extLst>
              <a:ext uri="{FF2B5EF4-FFF2-40B4-BE49-F238E27FC236}">
                <a16:creationId xmlns:a16="http://schemas.microsoft.com/office/drawing/2014/main" id="{91F7193F-07EC-2C11-1042-8ED425E3E16C}"/>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0001" y="3810001"/>
            <a:ext cx="456795" cy="561587"/>
          </a:xfrm>
          <a:prstGeom prst="rect">
            <a:avLst/>
          </a:prstGeom>
        </p:spPr>
      </p:pic>
      <p:pic>
        <p:nvPicPr>
          <p:cNvPr id="29" name="Picture 28">
            <a:extLst>
              <a:ext uri="{FF2B5EF4-FFF2-40B4-BE49-F238E27FC236}">
                <a16:creationId xmlns:a16="http://schemas.microsoft.com/office/drawing/2014/main" id="{6EB1A1F0-FEE7-B0F1-BBE5-BFA554EABECC}"/>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0001" y="2590801"/>
            <a:ext cx="456795" cy="561587"/>
          </a:xfrm>
          <a:prstGeom prst="rect">
            <a:avLst/>
          </a:prstGeom>
        </p:spPr>
      </p:pic>
      <p:cxnSp>
        <p:nvCxnSpPr>
          <p:cNvPr id="30" name="Straight Arrow Connector 29">
            <a:extLst>
              <a:ext uri="{FF2B5EF4-FFF2-40B4-BE49-F238E27FC236}">
                <a16:creationId xmlns:a16="http://schemas.microsoft.com/office/drawing/2014/main" id="{C0C95045-3849-D1D1-3AF8-7022D7331BCF}"/>
              </a:ext>
            </a:extLst>
          </p:cNvPr>
          <p:cNvCxnSpPr>
            <a:cxnSpLocks/>
            <a:stCxn id="44" idx="3"/>
            <a:endCxn id="27" idx="1"/>
          </p:cNvCxnSpPr>
          <p:nvPr/>
        </p:nvCxnSpPr>
        <p:spPr>
          <a:xfrm>
            <a:off x="6936780" y="5201664"/>
            <a:ext cx="683221" cy="13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202D9777-64F6-D96E-4C95-6F7F613D9C66}"/>
              </a:ext>
            </a:extLst>
          </p:cNvPr>
          <p:cNvCxnSpPr>
            <a:cxnSpLocks/>
            <a:stCxn id="39" idx="3"/>
            <a:endCxn id="28" idx="1"/>
          </p:cNvCxnSpPr>
          <p:nvPr/>
        </p:nvCxnSpPr>
        <p:spPr>
          <a:xfrm>
            <a:off x="6922358" y="4080098"/>
            <a:ext cx="697642" cy="10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1B66E63A-DF1D-46C1-AF5A-C70930B9EE4B}"/>
              </a:ext>
            </a:extLst>
          </p:cNvPr>
          <p:cNvCxnSpPr>
            <a:cxnSpLocks/>
            <a:stCxn id="8" idx="3"/>
            <a:endCxn id="29" idx="1"/>
          </p:cNvCxnSpPr>
          <p:nvPr/>
        </p:nvCxnSpPr>
        <p:spPr>
          <a:xfrm>
            <a:off x="6948862" y="2860898"/>
            <a:ext cx="671139" cy="10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6004103-66F6-3A78-E9D0-899F3FCB84EC}"/>
              </a:ext>
            </a:extLst>
          </p:cNvPr>
          <p:cNvCxnSpPr>
            <a:cxnSpLocks/>
            <a:stCxn id="2" idx="3"/>
            <a:endCxn id="6" idx="1"/>
          </p:cNvCxnSpPr>
          <p:nvPr/>
        </p:nvCxnSpPr>
        <p:spPr>
          <a:xfrm>
            <a:off x="6949452" y="1717898"/>
            <a:ext cx="670548" cy="106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Picture 33">
            <a:extLst>
              <a:ext uri="{FF2B5EF4-FFF2-40B4-BE49-F238E27FC236}">
                <a16:creationId xmlns:a16="http://schemas.microsoft.com/office/drawing/2014/main" id="{8DD4BCDF-E493-048B-F18F-0A63369BAC4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0" y="3526636"/>
            <a:ext cx="349318" cy="569475"/>
          </a:xfrm>
          <a:prstGeom prst="rect">
            <a:avLst/>
          </a:prstGeom>
        </p:spPr>
      </p:pic>
      <p:cxnSp>
        <p:nvCxnSpPr>
          <p:cNvPr id="35" name="Straight Arrow Connector 34">
            <a:extLst>
              <a:ext uri="{FF2B5EF4-FFF2-40B4-BE49-F238E27FC236}">
                <a16:creationId xmlns:a16="http://schemas.microsoft.com/office/drawing/2014/main" id="{D1244139-004F-191F-FEFC-6B28B9ACD794}"/>
              </a:ext>
            </a:extLst>
          </p:cNvPr>
          <p:cNvCxnSpPr>
            <a:cxnSpLocks/>
            <a:stCxn id="9" idx="3"/>
            <a:endCxn id="34" idx="1"/>
          </p:cNvCxnSpPr>
          <p:nvPr/>
        </p:nvCxnSpPr>
        <p:spPr>
          <a:xfrm flipV="1">
            <a:off x="3611010" y="3811373"/>
            <a:ext cx="960991" cy="14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0FAE040-683D-E8F7-31F9-2DF04D6E44AF}"/>
              </a:ext>
            </a:extLst>
          </p:cNvPr>
          <p:cNvSpPr txBox="1"/>
          <p:nvPr/>
        </p:nvSpPr>
        <p:spPr>
          <a:xfrm>
            <a:off x="4191001" y="4114801"/>
            <a:ext cx="999083" cy="276999"/>
          </a:xfrm>
          <a:prstGeom prst="rect">
            <a:avLst/>
          </a:prstGeom>
          <a:noFill/>
        </p:spPr>
        <p:txBody>
          <a:bodyPr wrap="square" rtlCol="0">
            <a:spAutoFit/>
          </a:bodyPr>
          <a:lstStyle/>
          <a:p>
            <a:pPr algn="ctr"/>
            <a:r>
              <a:rPr lang="en-US" sz="1200" dirty="0"/>
              <a:t>API Gateway</a:t>
            </a:r>
          </a:p>
        </p:txBody>
      </p:sp>
      <p:pic>
        <p:nvPicPr>
          <p:cNvPr id="21" name="Picture 20">
            <a:extLst>
              <a:ext uri="{FF2B5EF4-FFF2-40B4-BE49-F238E27FC236}">
                <a16:creationId xmlns:a16="http://schemas.microsoft.com/office/drawing/2014/main" id="{61739848-B233-821F-C2D0-9FC5A437B4A3}"/>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57148" y="4444728"/>
            <a:ext cx="355872" cy="355872"/>
          </a:xfrm>
          <a:prstGeom prst="rect">
            <a:avLst/>
          </a:prstGeom>
        </p:spPr>
      </p:pic>
      <p:cxnSp>
        <p:nvCxnSpPr>
          <p:cNvPr id="23" name="Elbow Connector 81">
            <a:extLst>
              <a:ext uri="{FF2B5EF4-FFF2-40B4-BE49-F238E27FC236}">
                <a16:creationId xmlns:a16="http://schemas.microsoft.com/office/drawing/2014/main" id="{61CAB480-8847-445A-5421-BB401A1E6573}"/>
              </a:ext>
            </a:extLst>
          </p:cNvPr>
          <p:cNvCxnSpPr>
            <a:cxnSpLocks/>
            <a:stCxn id="9" idx="2"/>
            <a:endCxn id="21" idx="3"/>
          </p:cNvCxnSpPr>
          <p:nvPr/>
        </p:nvCxnSpPr>
        <p:spPr>
          <a:xfrm rot="5400000">
            <a:off x="2838180" y="4094692"/>
            <a:ext cx="502813" cy="55313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01F1C248-F843-5DF6-61EE-B7D131BFDDC9}"/>
              </a:ext>
            </a:extLst>
          </p:cNvPr>
          <p:cNvSpPr txBox="1"/>
          <p:nvPr/>
        </p:nvSpPr>
        <p:spPr>
          <a:xfrm>
            <a:off x="2144448" y="4828402"/>
            <a:ext cx="1088221" cy="276999"/>
          </a:xfrm>
          <a:prstGeom prst="rect">
            <a:avLst/>
          </a:prstGeom>
          <a:noFill/>
        </p:spPr>
        <p:txBody>
          <a:bodyPr wrap="square" rtlCol="0">
            <a:spAutoFit/>
          </a:bodyPr>
          <a:lstStyle/>
          <a:p>
            <a:pPr algn="ctr"/>
            <a:r>
              <a:rPr lang="en-US" sz="1200" dirty="0"/>
              <a:t>Session Cache</a:t>
            </a:r>
          </a:p>
        </p:txBody>
      </p:sp>
      <p:sp>
        <p:nvSpPr>
          <p:cNvPr id="43" name="TextBox 42">
            <a:extLst>
              <a:ext uri="{FF2B5EF4-FFF2-40B4-BE49-F238E27FC236}">
                <a16:creationId xmlns:a16="http://schemas.microsoft.com/office/drawing/2014/main" id="{28F652CE-6A3E-B61F-9098-2EC414D115BC}"/>
              </a:ext>
            </a:extLst>
          </p:cNvPr>
          <p:cNvSpPr txBox="1"/>
          <p:nvPr/>
        </p:nvSpPr>
        <p:spPr>
          <a:xfrm>
            <a:off x="4009946" y="2006647"/>
            <a:ext cx="1340038" cy="276999"/>
          </a:xfrm>
          <a:prstGeom prst="rect">
            <a:avLst/>
          </a:prstGeom>
          <a:noFill/>
        </p:spPr>
        <p:txBody>
          <a:bodyPr wrap="square" rtlCol="0">
            <a:spAutoFit/>
          </a:bodyPr>
          <a:lstStyle/>
          <a:p>
            <a:r>
              <a:rPr lang="en-US" sz="1200" dirty="0"/>
              <a:t>Service Discovery</a:t>
            </a:r>
          </a:p>
        </p:txBody>
      </p:sp>
      <p:pic>
        <p:nvPicPr>
          <p:cNvPr id="66" name="Picture 65">
            <a:extLst>
              <a:ext uri="{FF2B5EF4-FFF2-40B4-BE49-F238E27FC236}">
                <a16:creationId xmlns:a16="http://schemas.microsoft.com/office/drawing/2014/main" id="{6DED6F03-2B9D-8D35-0D95-315ACD6C763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10193" y="1220573"/>
            <a:ext cx="349318" cy="569474"/>
          </a:xfrm>
          <a:prstGeom prst="rect">
            <a:avLst/>
          </a:prstGeom>
        </p:spPr>
      </p:pic>
      <p:sp>
        <p:nvSpPr>
          <p:cNvPr id="67" name="TextBox 66">
            <a:extLst>
              <a:ext uri="{FF2B5EF4-FFF2-40B4-BE49-F238E27FC236}">
                <a16:creationId xmlns:a16="http://schemas.microsoft.com/office/drawing/2014/main" id="{3404D326-EEDD-D968-24AE-FE43DF4D3D10}"/>
              </a:ext>
            </a:extLst>
          </p:cNvPr>
          <p:cNvSpPr txBox="1"/>
          <p:nvPr/>
        </p:nvSpPr>
        <p:spPr>
          <a:xfrm>
            <a:off x="3834023" y="876351"/>
            <a:ext cx="2174590" cy="276999"/>
          </a:xfrm>
          <a:prstGeom prst="rect">
            <a:avLst/>
          </a:prstGeom>
          <a:noFill/>
        </p:spPr>
        <p:txBody>
          <a:bodyPr wrap="square" rtlCol="0">
            <a:spAutoFit/>
          </a:bodyPr>
          <a:lstStyle/>
          <a:p>
            <a:pPr algn="ctr"/>
            <a:r>
              <a:rPr lang="en-US" sz="1200" dirty="0"/>
              <a:t>Authentication Server (JWT)</a:t>
            </a:r>
          </a:p>
        </p:txBody>
      </p:sp>
      <p:cxnSp>
        <p:nvCxnSpPr>
          <p:cNvPr id="70" name="Straight Arrow Connector 69">
            <a:extLst>
              <a:ext uri="{FF2B5EF4-FFF2-40B4-BE49-F238E27FC236}">
                <a16:creationId xmlns:a16="http://schemas.microsoft.com/office/drawing/2014/main" id="{92D386A0-58AB-0D62-71D1-FBBB8319D1A3}"/>
              </a:ext>
            </a:extLst>
          </p:cNvPr>
          <p:cNvCxnSpPr>
            <a:cxnSpLocks/>
            <a:stCxn id="73" idx="3"/>
            <a:endCxn id="66" idx="1"/>
          </p:cNvCxnSpPr>
          <p:nvPr/>
        </p:nvCxnSpPr>
        <p:spPr>
          <a:xfrm flipV="1">
            <a:off x="3857083" y="1505311"/>
            <a:ext cx="753110" cy="23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3" name="Picture 72">
            <a:extLst>
              <a:ext uri="{FF2B5EF4-FFF2-40B4-BE49-F238E27FC236}">
                <a16:creationId xmlns:a16="http://schemas.microsoft.com/office/drawing/2014/main" id="{55489990-ED80-BC3A-1B99-472F019E8F1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895601" y="1219200"/>
            <a:ext cx="961483" cy="576890"/>
          </a:xfrm>
          <a:prstGeom prst="rect">
            <a:avLst/>
          </a:prstGeom>
        </p:spPr>
      </p:pic>
      <p:pic>
        <p:nvPicPr>
          <p:cNvPr id="76" name="Picture 75">
            <a:extLst>
              <a:ext uri="{FF2B5EF4-FFF2-40B4-BE49-F238E27FC236}">
                <a16:creationId xmlns:a16="http://schemas.microsoft.com/office/drawing/2014/main" id="{705159D4-F24D-7FE7-BCBA-C3784C9B4B23}"/>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904948" y="4444728"/>
            <a:ext cx="355872" cy="355872"/>
          </a:xfrm>
          <a:prstGeom prst="rect">
            <a:avLst/>
          </a:prstGeom>
        </p:spPr>
      </p:pic>
      <p:cxnSp>
        <p:nvCxnSpPr>
          <p:cNvPr id="77" name="Elbow Connector 81">
            <a:extLst>
              <a:ext uri="{FF2B5EF4-FFF2-40B4-BE49-F238E27FC236}">
                <a16:creationId xmlns:a16="http://schemas.microsoft.com/office/drawing/2014/main" id="{D2D1D176-E879-F759-2B95-B90332A7FEC5}"/>
              </a:ext>
            </a:extLst>
          </p:cNvPr>
          <p:cNvCxnSpPr>
            <a:cxnSpLocks/>
            <a:stCxn id="9" idx="2"/>
            <a:endCxn id="76" idx="1"/>
          </p:cNvCxnSpPr>
          <p:nvPr/>
        </p:nvCxnSpPr>
        <p:spPr>
          <a:xfrm rot="16200000" flipH="1">
            <a:off x="3384144" y="4101858"/>
            <a:ext cx="502813" cy="538798"/>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BB770BE2-DFB8-3157-6DFD-0EC0FC1475F5}"/>
              </a:ext>
            </a:extLst>
          </p:cNvPr>
          <p:cNvSpPr txBox="1"/>
          <p:nvPr/>
        </p:nvSpPr>
        <p:spPr>
          <a:xfrm>
            <a:off x="3477678" y="4822889"/>
            <a:ext cx="1322923" cy="276999"/>
          </a:xfrm>
          <a:prstGeom prst="rect">
            <a:avLst/>
          </a:prstGeom>
          <a:noFill/>
        </p:spPr>
        <p:txBody>
          <a:bodyPr wrap="square" rtlCol="0">
            <a:spAutoFit/>
          </a:bodyPr>
          <a:lstStyle/>
          <a:p>
            <a:pPr algn="ctr"/>
            <a:r>
              <a:rPr lang="en-US" sz="1200" dirty="0"/>
              <a:t>In-memory Cache</a:t>
            </a:r>
          </a:p>
        </p:txBody>
      </p:sp>
      <p:sp>
        <p:nvSpPr>
          <p:cNvPr id="86" name="TextBox 85">
            <a:extLst>
              <a:ext uri="{FF2B5EF4-FFF2-40B4-BE49-F238E27FC236}">
                <a16:creationId xmlns:a16="http://schemas.microsoft.com/office/drawing/2014/main" id="{D51E9591-2846-C760-35AD-D0898AAF6E05}"/>
              </a:ext>
            </a:extLst>
          </p:cNvPr>
          <p:cNvSpPr txBox="1"/>
          <p:nvPr/>
        </p:nvSpPr>
        <p:spPr>
          <a:xfrm>
            <a:off x="8070395" y="1696658"/>
            <a:ext cx="1000901" cy="261610"/>
          </a:xfrm>
          <a:prstGeom prst="rect">
            <a:avLst/>
          </a:prstGeom>
          <a:noFill/>
        </p:spPr>
        <p:txBody>
          <a:bodyPr wrap="square" rtlCol="0">
            <a:spAutoFit/>
          </a:bodyPr>
          <a:lstStyle/>
          <a:p>
            <a:pPr algn="ctr"/>
            <a:r>
              <a:rPr lang="en-US" sz="1100" dirty="0">
                <a:ln w="0"/>
                <a:solidFill>
                  <a:schemeClr val="accent1"/>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Redis Cache</a:t>
            </a:r>
          </a:p>
        </p:txBody>
      </p:sp>
      <p:pic>
        <p:nvPicPr>
          <p:cNvPr id="93" name="Picture 92" descr="A stack of red blocks with different shapes&#10;&#10;Description automatically generated">
            <a:extLst>
              <a:ext uri="{FF2B5EF4-FFF2-40B4-BE49-F238E27FC236}">
                <a16:creationId xmlns:a16="http://schemas.microsoft.com/office/drawing/2014/main" id="{E8A721CA-9DF4-0C29-32DC-33072B7411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81105" y="1225461"/>
            <a:ext cx="717920" cy="517928"/>
          </a:xfrm>
          <a:prstGeom prst="rect">
            <a:avLst/>
          </a:prstGeom>
        </p:spPr>
      </p:pic>
      <p:sp>
        <p:nvSpPr>
          <p:cNvPr id="96" name="Rectangle 95">
            <a:extLst>
              <a:ext uri="{FF2B5EF4-FFF2-40B4-BE49-F238E27FC236}">
                <a16:creationId xmlns:a16="http://schemas.microsoft.com/office/drawing/2014/main" id="{EEDBFB6F-19F8-B067-C913-48124F04B4B0}"/>
              </a:ext>
            </a:extLst>
          </p:cNvPr>
          <p:cNvSpPr/>
          <p:nvPr/>
        </p:nvSpPr>
        <p:spPr>
          <a:xfrm>
            <a:off x="6073642" y="1066800"/>
            <a:ext cx="1241558" cy="4570613"/>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1" name="Straight Arrow Connector 100">
            <a:extLst>
              <a:ext uri="{FF2B5EF4-FFF2-40B4-BE49-F238E27FC236}">
                <a16:creationId xmlns:a16="http://schemas.microsoft.com/office/drawing/2014/main" id="{7F9256E5-D2E1-3724-D00A-07D2B7EBCA44}"/>
              </a:ext>
            </a:extLst>
          </p:cNvPr>
          <p:cNvCxnSpPr>
            <a:cxnSpLocks/>
          </p:cNvCxnSpPr>
          <p:nvPr/>
        </p:nvCxnSpPr>
        <p:spPr>
          <a:xfrm>
            <a:off x="5675942" y="4038586"/>
            <a:ext cx="767889" cy="13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D8AF9A5A-D3BD-B332-CD46-D856323C639A}"/>
              </a:ext>
            </a:extLst>
          </p:cNvPr>
          <p:cNvSpPr txBox="1"/>
          <p:nvPr/>
        </p:nvSpPr>
        <p:spPr>
          <a:xfrm>
            <a:off x="6328430" y="838201"/>
            <a:ext cx="695768" cy="276999"/>
          </a:xfrm>
          <a:prstGeom prst="rect">
            <a:avLst/>
          </a:prstGeom>
          <a:noFill/>
        </p:spPr>
        <p:txBody>
          <a:bodyPr wrap="square" rtlCol="0">
            <a:spAutoFit/>
          </a:bodyPr>
          <a:lstStyle/>
          <a:p>
            <a:r>
              <a:rPr lang="en-US" sz="1200" dirty="0"/>
              <a:t>Services</a:t>
            </a:r>
          </a:p>
        </p:txBody>
      </p:sp>
      <p:pic>
        <p:nvPicPr>
          <p:cNvPr id="111" name="Picture 6" descr="PostgreSQL 13.3 for Windows - Download">
            <a:extLst>
              <a:ext uri="{FF2B5EF4-FFF2-40B4-BE49-F238E27FC236}">
                <a16:creationId xmlns:a16="http://schemas.microsoft.com/office/drawing/2014/main" id="{76A6937C-5378-D2C9-8BFA-0119A2C7BA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39446" y="2779078"/>
            <a:ext cx="520922" cy="52092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Oracle Hiring System Administrator - GeeksGod">
            <a:extLst>
              <a:ext uri="{FF2B5EF4-FFF2-40B4-BE49-F238E27FC236}">
                <a16:creationId xmlns:a16="http://schemas.microsoft.com/office/drawing/2014/main" id="{84E2FC1A-C1A5-9D98-63E6-D33309C9412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6247" y="3471702"/>
            <a:ext cx="827639" cy="82763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MySQL DROP INDEX - Ubiq BI">
            <a:extLst>
              <a:ext uri="{FF2B5EF4-FFF2-40B4-BE49-F238E27FC236}">
                <a16:creationId xmlns:a16="http://schemas.microsoft.com/office/drawing/2014/main" id="{D6595BE0-1712-0106-3790-D42D69C88E6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4991" y="4147956"/>
            <a:ext cx="1103567" cy="78601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6" descr="SQLite - Wikipedia">
            <a:extLst>
              <a:ext uri="{FF2B5EF4-FFF2-40B4-BE49-F238E27FC236}">
                <a16:creationId xmlns:a16="http://schemas.microsoft.com/office/drawing/2014/main" id="{ED5B993A-2CB3-C7A0-9A84-A1B4CF8DFD0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20" y="2038019"/>
            <a:ext cx="755574" cy="35826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A logo of a fire hose&#10;&#10;Description automatically generated">
            <a:extLst>
              <a:ext uri="{FF2B5EF4-FFF2-40B4-BE49-F238E27FC236}">
                <a16:creationId xmlns:a16="http://schemas.microsoft.com/office/drawing/2014/main" id="{A2D22432-6BD1-6689-2C44-C7CC627DF2D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49802" y="5410200"/>
            <a:ext cx="431598" cy="445672"/>
          </a:xfrm>
          <a:prstGeom prst="rect">
            <a:avLst/>
          </a:prstGeom>
        </p:spPr>
      </p:pic>
      <p:sp>
        <p:nvSpPr>
          <p:cNvPr id="123" name="TextBox 122">
            <a:extLst>
              <a:ext uri="{FF2B5EF4-FFF2-40B4-BE49-F238E27FC236}">
                <a16:creationId xmlns:a16="http://schemas.microsoft.com/office/drawing/2014/main" id="{6C7525C6-3AA3-327B-315B-AA706011C542}"/>
              </a:ext>
            </a:extLst>
          </p:cNvPr>
          <p:cNvSpPr txBox="1"/>
          <p:nvPr/>
        </p:nvSpPr>
        <p:spPr>
          <a:xfrm>
            <a:off x="3512769" y="5340485"/>
            <a:ext cx="681982" cy="276999"/>
          </a:xfrm>
          <a:prstGeom prst="rect">
            <a:avLst/>
          </a:prstGeom>
          <a:noFill/>
        </p:spPr>
        <p:txBody>
          <a:bodyPr wrap="square" rtlCol="0">
            <a:spAutoFit/>
          </a:bodyPr>
          <a:lstStyle/>
          <a:p>
            <a:pPr algn="ctr"/>
            <a:r>
              <a:rPr lang="en-US" sz="1200" dirty="0"/>
              <a:t>Serilog</a:t>
            </a:r>
          </a:p>
        </p:txBody>
      </p:sp>
      <p:pic>
        <p:nvPicPr>
          <p:cNvPr id="125" name="Picture 124">
            <a:extLst>
              <a:ext uri="{FF2B5EF4-FFF2-40B4-BE49-F238E27FC236}">
                <a16:creationId xmlns:a16="http://schemas.microsoft.com/office/drawing/2014/main" id="{5C7CADA7-EC08-166B-959B-EF7B7C561409}"/>
              </a:ext>
            </a:extLst>
          </p:cNvPr>
          <p:cNvPicPr>
            <a:picLocks noChangeAspect="1"/>
          </p:cNvPicPr>
          <p:nvPr/>
        </p:nvPicPr>
        <p:blipFill>
          <a:blip r:embed="rId17"/>
          <a:stretch>
            <a:fillRect/>
          </a:stretch>
        </p:blipFill>
        <p:spPr>
          <a:xfrm>
            <a:off x="1836378" y="5390655"/>
            <a:ext cx="221023" cy="290820"/>
          </a:xfrm>
          <a:prstGeom prst="rect">
            <a:avLst/>
          </a:prstGeom>
        </p:spPr>
      </p:pic>
      <p:sp>
        <p:nvSpPr>
          <p:cNvPr id="128" name="TextBox 127">
            <a:extLst>
              <a:ext uri="{FF2B5EF4-FFF2-40B4-BE49-F238E27FC236}">
                <a16:creationId xmlns:a16="http://schemas.microsoft.com/office/drawing/2014/main" id="{A63EAD3E-73F2-1912-E7E5-7294B0731392}"/>
              </a:ext>
            </a:extLst>
          </p:cNvPr>
          <p:cNvSpPr txBox="1"/>
          <p:nvPr/>
        </p:nvSpPr>
        <p:spPr>
          <a:xfrm>
            <a:off x="1571762" y="5664850"/>
            <a:ext cx="714239" cy="246221"/>
          </a:xfrm>
          <a:prstGeom prst="rect">
            <a:avLst/>
          </a:prstGeom>
          <a:noFill/>
        </p:spPr>
        <p:txBody>
          <a:bodyPr wrap="square" rtlCol="0">
            <a:spAutoFit/>
          </a:bodyPr>
          <a:lstStyle/>
          <a:p>
            <a:pPr algn="ctr"/>
            <a:r>
              <a:rPr lang="en-US" sz="1000" dirty="0"/>
              <a:t>Text/Json</a:t>
            </a:r>
          </a:p>
        </p:txBody>
      </p:sp>
      <p:pic>
        <p:nvPicPr>
          <p:cNvPr id="132" name="Picture 131">
            <a:extLst>
              <a:ext uri="{FF2B5EF4-FFF2-40B4-BE49-F238E27FC236}">
                <a16:creationId xmlns:a16="http://schemas.microsoft.com/office/drawing/2014/main" id="{C18ADFEC-C93B-19B8-C614-8C0DB965D4B3}"/>
              </a:ext>
            </a:extLst>
          </p:cNvPr>
          <p:cNvPicPr>
            <a:picLocks noChangeAspect="1"/>
          </p:cNvPicPr>
          <p:nvPr/>
        </p:nvPicPr>
        <p:blipFill>
          <a:blip r:embed="rId18"/>
          <a:stretch>
            <a:fillRect/>
          </a:stretch>
        </p:blipFill>
        <p:spPr>
          <a:xfrm>
            <a:off x="2411972" y="5360114"/>
            <a:ext cx="331228" cy="354887"/>
          </a:xfrm>
          <a:prstGeom prst="rect">
            <a:avLst/>
          </a:prstGeom>
        </p:spPr>
      </p:pic>
      <p:sp>
        <p:nvSpPr>
          <p:cNvPr id="135" name="TextBox 134">
            <a:extLst>
              <a:ext uri="{FF2B5EF4-FFF2-40B4-BE49-F238E27FC236}">
                <a16:creationId xmlns:a16="http://schemas.microsoft.com/office/drawing/2014/main" id="{0920215C-233D-3749-3DA5-19EF1041023F}"/>
              </a:ext>
            </a:extLst>
          </p:cNvPr>
          <p:cNvSpPr txBox="1"/>
          <p:nvPr/>
        </p:nvSpPr>
        <p:spPr>
          <a:xfrm>
            <a:off x="2209800" y="5673009"/>
            <a:ext cx="794428" cy="246221"/>
          </a:xfrm>
          <a:prstGeom prst="rect">
            <a:avLst/>
          </a:prstGeom>
          <a:noFill/>
        </p:spPr>
        <p:txBody>
          <a:bodyPr wrap="square" rtlCol="0">
            <a:spAutoFit/>
          </a:bodyPr>
          <a:lstStyle/>
          <a:p>
            <a:pPr algn="ctr"/>
            <a:r>
              <a:rPr lang="en-US" sz="1000" dirty="0"/>
              <a:t>SQL Server</a:t>
            </a:r>
          </a:p>
        </p:txBody>
      </p:sp>
      <p:sp>
        <p:nvSpPr>
          <p:cNvPr id="136" name="Rectangle 135">
            <a:extLst>
              <a:ext uri="{FF2B5EF4-FFF2-40B4-BE49-F238E27FC236}">
                <a16:creationId xmlns:a16="http://schemas.microsoft.com/office/drawing/2014/main" id="{13580838-475E-2E64-9C03-E0D431B8400C}"/>
              </a:ext>
            </a:extLst>
          </p:cNvPr>
          <p:cNvSpPr/>
          <p:nvPr/>
        </p:nvSpPr>
        <p:spPr>
          <a:xfrm>
            <a:off x="1600200" y="5334000"/>
            <a:ext cx="1346640" cy="609600"/>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4" name="Straight Arrow Connector 153">
            <a:extLst>
              <a:ext uri="{FF2B5EF4-FFF2-40B4-BE49-F238E27FC236}">
                <a16:creationId xmlns:a16="http://schemas.microsoft.com/office/drawing/2014/main" id="{6BC6315A-1BB0-3549-F82F-04CCAC87D257}"/>
              </a:ext>
            </a:extLst>
          </p:cNvPr>
          <p:cNvCxnSpPr>
            <a:cxnSpLocks/>
            <a:stCxn id="9" idx="2"/>
            <a:endCxn id="122" idx="0"/>
          </p:cNvCxnSpPr>
          <p:nvPr/>
        </p:nvCxnSpPr>
        <p:spPr>
          <a:xfrm flipH="1">
            <a:off x="3365602" y="4119852"/>
            <a:ext cx="549" cy="1290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7" name="Straight Arrow Connector 156">
            <a:extLst>
              <a:ext uri="{FF2B5EF4-FFF2-40B4-BE49-F238E27FC236}">
                <a16:creationId xmlns:a16="http://schemas.microsoft.com/office/drawing/2014/main" id="{E410E4A3-FD91-3B05-B9A9-D92738B19635}"/>
              </a:ext>
            </a:extLst>
          </p:cNvPr>
          <p:cNvCxnSpPr>
            <a:cxnSpLocks/>
            <a:stCxn id="96" idx="2"/>
            <a:endCxn id="122" idx="3"/>
          </p:cNvCxnSpPr>
          <p:nvPr/>
        </p:nvCxnSpPr>
        <p:spPr>
          <a:xfrm flipH="1" flipV="1">
            <a:off x="3581401" y="5633036"/>
            <a:ext cx="3113021" cy="4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FF968C48-C972-E483-C855-D44F93CFBE40}"/>
              </a:ext>
            </a:extLst>
          </p:cNvPr>
          <p:cNvCxnSpPr>
            <a:cxnSpLocks/>
            <a:stCxn id="122" idx="1"/>
            <a:endCxn id="136" idx="3"/>
          </p:cNvCxnSpPr>
          <p:nvPr/>
        </p:nvCxnSpPr>
        <p:spPr>
          <a:xfrm flipH="1">
            <a:off x="2946840" y="5633036"/>
            <a:ext cx="202962" cy="5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29" name="Picture 228">
            <a:extLst>
              <a:ext uri="{FF2B5EF4-FFF2-40B4-BE49-F238E27FC236}">
                <a16:creationId xmlns:a16="http://schemas.microsoft.com/office/drawing/2014/main" id="{9F1D2B85-F6A0-4EE4-1F3C-4D64B4A6997C}"/>
              </a:ext>
            </a:extLst>
          </p:cNvPr>
          <p:cNvPicPr>
            <a:picLocks noChangeAspect="1"/>
          </p:cNvPicPr>
          <p:nvPr/>
        </p:nvPicPr>
        <p:blipFill>
          <a:blip r:embed="rId19"/>
          <a:stretch>
            <a:fillRect/>
          </a:stretch>
        </p:blipFill>
        <p:spPr>
          <a:xfrm>
            <a:off x="1861030" y="2362201"/>
            <a:ext cx="424971" cy="434415"/>
          </a:xfrm>
          <a:prstGeom prst="rect">
            <a:avLst/>
          </a:prstGeom>
        </p:spPr>
      </p:pic>
      <p:cxnSp>
        <p:nvCxnSpPr>
          <p:cNvPr id="238" name="Straight Arrow Connector 237">
            <a:extLst>
              <a:ext uri="{FF2B5EF4-FFF2-40B4-BE49-F238E27FC236}">
                <a16:creationId xmlns:a16="http://schemas.microsoft.com/office/drawing/2014/main" id="{30253DA4-4F97-1F63-207D-21AA6DB02A7D}"/>
              </a:ext>
            </a:extLst>
          </p:cNvPr>
          <p:cNvCxnSpPr>
            <a:cxnSpLocks/>
            <a:stCxn id="9" idx="0"/>
            <a:endCxn id="229" idx="2"/>
          </p:cNvCxnSpPr>
          <p:nvPr/>
        </p:nvCxnSpPr>
        <p:spPr>
          <a:xfrm flipH="1" flipV="1">
            <a:off x="2073516" y="2796615"/>
            <a:ext cx="1292635" cy="735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1" name="Straight Arrow Connector 240">
            <a:extLst>
              <a:ext uri="{FF2B5EF4-FFF2-40B4-BE49-F238E27FC236}">
                <a16:creationId xmlns:a16="http://schemas.microsoft.com/office/drawing/2014/main" id="{A55214B4-6490-E242-B8F9-0209880DF751}"/>
              </a:ext>
            </a:extLst>
          </p:cNvPr>
          <p:cNvCxnSpPr>
            <a:cxnSpLocks/>
            <a:stCxn id="229" idx="0"/>
            <a:endCxn id="73" idx="2"/>
          </p:cNvCxnSpPr>
          <p:nvPr/>
        </p:nvCxnSpPr>
        <p:spPr>
          <a:xfrm flipV="1">
            <a:off x="2073516" y="1796090"/>
            <a:ext cx="1302827" cy="5661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7" name="TextBox 246">
            <a:extLst>
              <a:ext uri="{FF2B5EF4-FFF2-40B4-BE49-F238E27FC236}">
                <a16:creationId xmlns:a16="http://schemas.microsoft.com/office/drawing/2014/main" id="{6BA951E8-119A-F35B-06F5-AB606D52BCE8}"/>
              </a:ext>
            </a:extLst>
          </p:cNvPr>
          <p:cNvSpPr txBox="1"/>
          <p:nvPr/>
        </p:nvSpPr>
        <p:spPr>
          <a:xfrm>
            <a:off x="2249959" y="2453887"/>
            <a:ext cx="1040286" cy="276999"/>
          </a:xfrm>
          <a:prstGeom prst="rect">
            <a:avLst/>
          </a:prstGeom>
          <a:noFill/>
        </p:spPr>
        <p:txBody>
          <a:bodyPr wrap="square" rtlCol="0">
            <a:spAutoFit/>
          </a:bodyPr>
          <a:lstStyle/>
          <a:p>
            <a:r>
              <a:rPr lang="en-US" sz="1200" dirty="0"/>
              <a:t>Notification </a:t>
            </a:r>
          </a:p>
        </p:txBody>
      </p:sp>
      <p:pic>
        <p:nvPicPr>
          <p:cNvPr id="248" name="Picture 247">
            <a:extLst>
              <a:ext uri="{FF2B5EF4-FFF2-40B4-BE49-F238E27FC236}">
                <a16:creationId xmlns:a16="http://schemas.microsoft.com/office/drawing/2014/main" id="{246BB892-1F41-B35D-F369-E45680B5C81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00201" y="1219200"/>
            <a:ext cx="961483" cy="576890"/>
          </a:xfrm>
          <a:prstGeom prst="rect">
            <a:avLst/>
          </a:prstGeom>
        </p:spPr>
      </p:pic>
      <p:cxnSp>
        <p:nvCxnSpPr>
          <p:cNvPr id="249" name="Straight Arrow Connector 248">
            <a:extLst>
              <a:ext uri="{FF2B5EF4-FFF2-40B4-BE49-F238E27FC236}">
                <a16:creationId xmlns:a16="http://schemas.microsoft.com/office/drawing/2014/main" id="{9172D87B-B736-E101-7C87-9976B152DE80}"/>
              </a:ext>
            </a:extLst>
          </p:cNvPr>
          <p:cNvCxnSpPr>
            <a:cxnSpLocks/>
            <a:stCxn id="229" idx="0"/>
            <a:endCxn id="248" idx="2"/>
          </p:cNvCxnSpPr>
          <p:nvPr/>
        </p:nvCxnSpPr>
        <p:spPr>
          <a:xfrm flipV="1">
            <a:off x="2073516" y="1796090"/>
            <a:ext cx="7427" cy="5661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1601CBE6-3D50-A9E9-B308-53911C3DA684}"/>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00134" y="1433161"/>
            <a:ext cx="349318" cy="569475"/>
          </a:xfrm>
          <a:prstGeom prst="rect">
            <a:avLst/>
          </a:prstGeom>
        </p:spPr>
      </p:pic>
      <p:pic>
        <p:nvPicPr>
          <p:cNvPr id="8" name="Picture 7">
            <a:extLst>
              <a:ext uri="{FF2B5EF4-FFF2-40B4-BE49-F238E27FC236}">
                <a16:creationId xmlns:a16="http://schemas.microsoft.com/office/drawing/2014/main" id="{E65EEBAD-4C1D-F114-8E2C-C2867F9EEA96}"/>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599543" y="2576161"/>
            <a:ext cx="349318" cy="569475"/>
          </a:xfrm>
          <a:prstGeom prst="rect">
            <a:avLst/>
          </a:prstGeom>
        </p:spPr>
      </p:pic>
      <p:pic>
        <p:nvPicPr>
          <p:cNvPr id="39" name="Picture 38">
            <a:extLst>
              <a:ext uri="{FF2B5EF4-FFF2-40B4-BE49-F238E27FC236}">
                <a16:creationId xmlns:a16="http://schemas.microsoft.com/office/drawing/2014/main" id="{C66FD123-94D2-A718-F3CE-608D19DABE20}"/>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573040" y="3795361"/>
            <a:ext cx="349318" cy="569475"/>
          </a:xfrm>
          <a:prstGeom prst="rect">
            <a:avLst/>
          </a:prstGeom>
        </p:spPr>
      </p:pic>
      <p:pic>
        <p:nvPicPr>
          <p:cNvPr id="44" name="Picture 43">
            <a:extLst>
              <a:ext uri="{FF2B5EF4-FFF2-40B4-BE49-F238E27FC236}">
                <a16:creationId xmlns:a16="http://schemas.microsoft.com/office/drawing/2014/main" id="{8B59B8E5-06E5-5ADD-9B65-4015DEAB3976}"/>
              </a:ext>
            </a:extLst>
          </p:cNvPr>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587461" y="4916926"/>
            <a:ext cx="349318" cy="569475"/>
          </a:xfrm>
          <a:prstGeom prst="rect">
            <a:avLst/>
          </a:prstGeom>
        </p:spPr>
      </p:pic>
      <p:pic>
        <p:nvPicPr>
          <p:cNvPr id="26" name="Picture 25">
            <a:extLst>
              <a:ext uri="{FF2B5EF4-FFF2-40B4-BE49-F238E27FC236}">
                <a16:creationId xmlns:a16="http://schemas.microsoft.com/office/drawing/2014/main" id="{7AE8E81D-DF6B-F0AD-55AA-62DC35488A59}"/>
              </a:ext>
            </a:extLst>
          </p:cNvPr>
          <p:cNvPicPr>
            <a:picLocks noChangeAspect="1"/>
          </p:cNvPicPr>
          <p:nvPr/>
        </p:nvPicPr>
        <p:blipFill>
          <a:blip r:embed="rId20"/>
          <a:stretch>
            <a:fillRect/>
          </a:stretch>
        </p:blipFill>
        <p:spPr>
          <a:xfrm>
            <a:off x="5056734" y="2283646"/>
            <a:ext cx="429666" cy="549505"/>
          </a:xfrm>
          <a:prstGeom prst="rect">
            <a:avLst/>
          </a:prstGeom>
        </p:spPr>
      </p:pic>
      <p:pic>
        <p:nvPicPr>
          <p:cNvPr id="40" name="Picture 39">
            <a:extLst>
              <a:ext uri="{FF2B5EF4-FFF2-40B4-BE49-F238E27FC236}">
                <a16:creationId xmlns:a16="http://schemas.microsoft.com/office/drawing/2014/main" id="{C67D868A-2045-CDBF-9F35-C51552ADDB99}"/>
              </a:ext>
            </a:extLst>
          </p:cNvPr>
          <p:cNvPicPr>
            <a:picLocks noChangeAspect="1"/>
          </p:cNvPicPr>
          <p:nvPr/>
        </p:nvPicPr>
        <p:blipFill>
          <a:blip r:embed="rId21"/>
          <a:stretch>
            <a:fillRect/>
          </a:stretch>
        </p:blipFill>
        <p:spPr>
          <a:xfrm>
            <a:off x="3806754" y="2322529"/>
            <a:ext cx="503421" cy="565734"/>
          </a:xfrm>
          <a:prstGeom prst="rect">
            <a:avLst/>
          </a:prstGeom>
        </p:spPr>
      </p:pic>
      <p:pic>
        <p:nvPicPr>
          <p:cNvPr id="3" name="Picture 2">
            <a:extLst>
              <a:ext uri="{FF2B5EF4-FFF2-40B4-BE49-F238E27FC236}">
                <a16:creationId xmlns:a16="http://schemas.microsoft.com/office/drawing/2014/main" id="{710DD8BD-C352-45D6-1882-9B182606B854}"/>
              </a:ext>
            </a:extLst>
          </p:cNvPr>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407191" y="2374750"/>
            <a:ext cx="366234" cy="597051"/>
          </a:xfrm>
          <a:prstGeom prst="rect">
            <a:avLst/>
          </a:prstGeom>
        </p:spPr>
      </p:pic>
      <p:pic>
        <p:nvPicPr>
          <p:cNvPr id="4" name="Picture 3">
            <a:extLst>
              <a:ext uri="{FF2B5EF4-FFF2-40B4-BE49-F238E27FC236}">
                <a16:creationId xmlns:a16="http://schemas.microsoft.com/office/drawing/2014/main" id="{DDCDE270-527D-3F3A-6606-38817D62A06E}"/>
              </a:ext>
            </a:extLst>
          </p:cNvPr>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559591" y="2527150"/>
            <a:ext cx="366234" cy="597051"/>
          </a:xfrm>
          <a:prstGeom prst="rect">
            <a:avLst/>
          </a:prstGeom>
        </p:spPr>
      </p:pic>
      <p:cxnSp>
        <p:nvCxnSpPr>
          <p:cNvPr id="38" name="Straight Arrow Connector 37">
            <a:extLst>
              <a:ext uri="{FF2B5EF4-FFF2-40B4-BE49-F238E27FC236}">
                <a16:creationId xmlns:a16="http://schemas.microsoft.com/office/drawing/2014/main" id="{312BCDED-98D3-2EB8-BE18-4FAE5CA89AEF}"/>
              </a:ext>
            </a:extLst>
          </p:cNvPr>
          <p:cNvCxnSpPr>
            <a:cxnSpLocks/>
            <a:stCxn id="34" idx="0"/>
            <a:endCxn id="4" idx="2"/>
          </p:cNvCxnSpPr>
          <p:nvPr/>
        </p:nvCxnSpPr>
        <p:spPr>
          <a:xfrm flipH="1" flipV="1">
            <a:off x="4742709" y="3124201"/>
            <a:ext cx="3951" cy="402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85822ED7-BB7E-8436-7042-1450DD1278DC}"/>
              </a:ext>
            </a:extLst>
          </p:cNvPr>
          <p:cNvPicPr>
            <a:picLocks noChangeAspect="1"/>
          </p:cNvPicPr>
          <p:nvPr/>
        </p:nvPicPr>
        <p:blipFill>
          <a:blip r:embed="rId22"/>
          <a:stretch>
            <a:fillRect/>
          </a:stretch>
        </p:blipFill>
        <p:spPr>
          <a:xfrm>
            <a:off x="3909003" y="3465363"/>
            <a:ext cx="540279" cy="608469"/>
          </a:xfrm>
          <a:prstGeom prst="rect">
            <a:avLst/>
          </a:prstGeom>
        </p:spPr>
      </p:pic>
      <p:cxnSp>
        <p:nvCxnSpPr>
          <p:cNvPr id="92" name="Straight Arrow Connector 91">
            <a:extLst>
              <a:ext uri="{FF2B5EF4-FFF2-40B4-BE49-F238E27FC236}">
                <a16:creationId xmlns:a16="http://schemas.microsoft.com/office/drawing/2014/main" id="{8A63EF3E-1F4B-BD44-3313-D57935C0657C}"/>
              </a:ext>
            </a:extLst>
          </p:cNvPr>
          <p:cNvCxnSpPr>
            <a:cxnSpLocks/>
          </p:cNvCxnSpPr>
          <p:nvPr/>
        </p:nvCxnSpPr>
        <p:spPr>
          <a:xfrm>
            <a:off x="7307326" y="2213571"/>
            <a:ext cx="2117507" cy="430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id="{60D9C0C4-B101-82E6-47AB-160BE270BAF8}"/>
              </a:ext>
            </a:extLst>
          </p:cNvPr>
          <p:cNvCxnSpPr>
            <a:cxnSpLocks/>
          </p:cNvCxnSpPr>
          <p:nvPr/>
        </p:nvCxnSpPr>
        <p:spPr>
          <a:xfrm flipV="1">
            <a:off x="7323538" y="4068649"/>
            <a:ext cx="2125262" cy="632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6" name="Picture 105" descr="A blue letter m with a arrow pointing down&#10;&#10;Description automatically generated">
            <a:extLst>
              <a:ext uri="{FF2B5EF4-FFF2-40B4-BE49-F238E27FC236}">
                <a16:creationId xmlns:a16="http://schemas.microsoft.com/office/drawing/2014/main" id="{0B4E4F40-6480-E380-53B3-40B6D9A3752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5063166" y="5858904"/>
            <a:ext cx="431597" cy="431597"/>
          </a:xfrm>
          <a:prstGeom prst="rect">
            <a:avLst/>
          </a:prstGeom>
        </p:spPr>
      </p:pic>
      <p:pic>
        <p:nvPicPr>
          <p:cNvPr id="110" name="Picture 109">
            <a:extLst>
              <a:ext uri="{FF2B5EF4-FFF2-40B4-BE49-F238E27FC236}">
                <a16:creationId xmlns:a16="http://schemas.microsoft.com/office/drawing/2014/main" id="{BDFE114F-44B2-61A5-8001-665A0E5A0285}"/>
              </a:ext>
            </a:extLst>
          </p:cNvPr>
          <p:cNvPicPr>
            <a:picLocks noChangeAspect="1"/>
          </p:cNvPicPr>
          <p:nvPr/>
        </p:nvPicPr>
        <p:blipFill>
          <a:blip r:embed="rId24"/>
          <a:stretch>
            <a:fillRect/>
          </a:stretch>
        </p:blipFill>
        <p:spPr>
          <a:xfrm>
            <a:off x="5634434" y="5866215"/>
            <a:ext cx="529425" cy="431597"/>
          </a:xfrm>
          <a:prstGeom prst="rect">
            <a:avLst/>
          </a:prstGeom>
        </p:spPr>
      </p:pic>
      <p:pic>
        <p:nvPicPr>
          <p:cNvPr id="117" name="Picture 116" descr="A blue and black logo&#10;&#10;Description automatically generated">
            <a:extLst>
              <a:ext uri="{FF2B5EF4-FFF2-40B4-BE49-F238E27FC236}">
                <a16:creationId xmlns:a16="http://schemas.microsoft.com/office/drawing/2014/main" id="{A97FBFD1-5F86-3A77-58B5-711FEA9AB0B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47433" y="5675987"/>
            <a:ext cx="809331" cy="809331"/>
          </a:xfrm>
          <a:prstGeom prst="rect">
            <a:avLst/>
          </a:prstGeom>
        </p:spPr>
      </p:pic>
      <p:pic>
        <p:nvPicPr>
          <p:cNvPr id="126" name="Picture 125" descr="A diagram of a diagram&#10;&#10;Description automatically generated">
            <a:extLst>
              <a:ext uri="{FF2B5EF4-FFF2-40B4-BE49-F238E27FC236}">
                <a16:creationId xmlns:a16="http://schemas.microsoft.com/office/drawing/2014/main" id="{38A29125-EA3A-26E9-5A22-088EE186B2D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087595" y="4800600"/>
            <a:ext cx="1456858" cy="1456858"/>
          </a:xfrm>
          <a:prstGeom prst="rect">
            <a:avLst/>
          </a:prstGeom>
        </p:spPr>
      </p:pic>
      <p:pic>
        <p:nvPicPr>
          <p:cNvPr id="133" name="Picture 132">
            <a:extLst>
              <a:ext uri="{FF2B5EF4-FFF2-40B4-BE49-F238E27FC236}">
                <a16:creationId xmlns:a16="http://schemas.microsoft.com/office/drawing/2014/main" id="{229A4197-BB4A-54C7-0D1E-DE8CD4D80125}"/>
              </a:ext>
            </a:extLst>
          </p:cNvPr>
          <p:cNvPicPr>
            <a:picLocks noChangeAspect="1"/>
          </p:cNvPicPr>
          <p:nvPr/>
        </p:nvPicPr>
        <p:blipFill>
          <a:blip r:embed="rId27"/>
          <a:stretch>
            <a:fillRect/>
          </a:stretch>
        </p:blipFill>
        <p:spPr>
          <a:xfrm>
            <a:off x="9296401" y="1022259"/>
            <a:ext cx="1154323" cy="785028"/>
          </a:xfrm>
          <a:prstGeom prst="rect">
            <a:avLst/>
          </a:prstGeom>
        </p:spPr>
      </p:pic>
      <p:sp>
        <p:nvSpPr>
          <p:cNvPr id="41" name="Slide Number Placeholder 3">
            <a:extLst>
              <a:ext uri="{FF2B5EF4-FFF2-40B4-BE49-F238E27FC236}">
                <a16:creationId xmlns:a16="http://schemas.microsoft.com/office/drawing/2014/main" id="{E0F04583-6D80-9EB1-5BEF-C81AC62A817C}"/>
              </a:ext>
            </a:extLst>
          </p:cNvPr>
          <p:cNvSpPr txBox="1">
            <a:spLocks/>
          </p:cNvSpPr>
          <p:nvPr/>
        </p:nvSpPr>
        <p:spPr>
          <a:xfrm>
            <a:off x="11582401" y="6553200"/>
            <a:ext cx="609599" cy="30480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CD7321-1AB8-499D-9F66-3889637534F7}" type="slidenum">
              <a:rPr lang="en-US" sz="1200" dirty="0" smtClean="0">
                <a:solidFill>
                  <a:srgbClr val="376092"/>
                </a:solidFill>
              </a:rPr>
              <a:pPr/>
              <a:t>24</a:t>
            </a:fld>
            <a:endParaRPr lang="en-US" sz="1200">
              <a:solidFill>
                <a:srgbClr val="376092"/>
              </a:solidFill>
            </a:endParaRPr>
          </a:p>
        </p:txBody>
      </p:sp>
    </p:spTree>
    <p:extLst>
      <p:ext uri="{BB962C8B-B14F-4D97-AF65-F5344CB8AC3E}">
        <p14:creationId xmlns:p14="http://schemas.microsoft.com/office/powerpoint/2010/main" val="14262628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CCD8-7FEF-A796-0CB8-32980D73999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2964AD4-9865-1706-64E0-660372CEAEFF}"/>
              </a:ext>
            </a:extLst>
          </p:cNvPr>
          <p:cNvSpPr>
            <a:spLocks noGrp="1"/>
          </p:cNvSpPr>
          <p:nvPr>
            <p:ph type="title"/>
          </p:nvPr>
        </p:nvSpPr>
        <p:spPr>
          <a:xfrm>
            <a:off x="152400" y="152400"/>
            <a:ext cx="9997440" cy="762000"/>
          </a:xfrm>
        </p:spPr>
        <p:txBody>
          <a:bodyPr/>
          <a:lstStyle/>
          <a:p>
            <a:pPr>
              <a:defRPr/>
            </a:pPr>
            <a:r>
              <a:rPr lang="en-US" sz="2800" dirty="0"/>
              <a:t>CASE STUDY – FAYSAL BANK – ISLAMIC LOAN CONVERSION</a:t>
            </a:r>
          </a:p>
        </p:txBody>
      </p:sp>
      <p:sp>
        <p:nvSpPr>
          <p:cNvPr id="4" name="Slide Number Placeholder 3">
            <a:extLst>
              <a:ext uri="{FF2B5EF4-FFF2-40B4-BE49-F238E27FC236}">
                <a16:creationId xmlns:a16="http://schemas.microsoft.com/office/drawing/2014/main" id="{F122C10F-DD78-C15F-D45D-4FD062A465E0}"/>
              </a:ext>
            </a:extLst>
          </p:cNvPr>
          <p:cNvSpPr>
            <a:spLocks noGrp="1"/>
          </p:cNvSpPr>
          <p:nvPr>
            <p:ph type="sldNum" sz="quarter" idx="4"/>
          </p:nvPr>
        </p:nvSpPr>
        <p:spPr/>
        <p:txBody>
          <a:bodyPr/>
          <a:lstStyle/>
          <a:p>
            <a:fld id="{00CD7321-1AB8-499D-9F66-3889637534F7}" type="slidenum">
              <a:rPr lang="en-US" smtClean="0"/>
              <a:pPr/>
              <a:t>25</a:t>
            </a:fld>
            <a:endParaRPr lang="en-US" dirty="0"/>
          </a:p>
        </p:txBody>
      </p:sp>
      <p:sp>
        <p:nvSpPr>
          <p:cNvPr id="6" name="TextBox 5">
            <a:extLst>
              <a:ext uri="{FF2B5EF4-FFF2-40B4-BE49-F238E27FC236}">
                <a16:creationId xmlns:a16="http://schemas.microsoft.com/office/drawing/2014/main" id="{4E6DBF83-4D4C-DD7C-72BD-76C64BCF8662}"/>
              </a:ext>
            </a:extLst>
          </p:cNvPr>
          <p:cNvSpPr txBox="1"/>
          <p:nvPr/>
        </p:nvSpPr>
        <p:spPr>
          <a:xfrm>
            <a:off x="228600" y="1734189"/>
            <a:ext cx="7914640" cy="3970318"/>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en-US" sz="1800" b="0" dirty="0">
                <a:effectLst/>
                <a:latin typeface="Gill Sans MT (Body)"/>
                <a:ea typeface="Times New Roman" panose="02020603050405020304" pitchFamily="18" charset="0"/>
              </a:rPr>
              <a:t>Implementation of end-to-end lending platform of Faysal Bank to streamline loan lifecycle from initiation to approval, disbursement, and recoveries</a:t>
            </a:r>
          </a:p>
          <a:p>
            <a:pPr marL="457200" marR="0" indent="-457200" algn="just">
              <a:spcBef>
                <a:spcPts val="0"/>
              </a:spcBef>
              <a:spcAft>
                <a:spcPts val="0"/>
              </a:spcAft>
              <a:buFont typeface="Arial" panose="020B0604020202020204" pitchFamily="34" charset="0"/>
              <a:buChar char="•"/>
            </a:pPr>
            <a:endParaRPr lang="en-US" sz="1800" b="0" dirty="0">
              <a:effectLst/>
              <a:latin typeface="Gill Sans MT (Body)"/>
              <a:ea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1800" b="1" dirty="0">
                <a:effectLst/>
                <a:latin typeface="Gill Sans MT (Body)"/>
                <a:ea typeface="Times New Roman" panose="02020603050405020304" pitchFamily="18" charset="0"/>
              </a:rPr>
              <a:t>Program Scope:</a:t>
            </a:r>
          </a:p>
          <a:p>
            <a:pPr marL="457200" marR="0" indent="-457200" algn="just">
              <a:spcBef>
                <a:spcPts val="0"/>
              </a:spcBef>
              <a:spcAft>
                <a:spcPts val="0"/>
              </a:spcAft>
              <a:buFont typeface="Arial" panose="020B0604020202020204" pitchFamily="34" charset="0"/>
              <a:buChar char="•"/>
            </a:pPr>
            <a:endParaRPr lang="en-US" sz="1800" b="0" dirty="0">
              <a:effectLst/>
              <a:latin typeface="Gill Sans MT (Body)"/>
              <a:ea typeface="Times New Roman" panose="02020603050405020304" pitchFamily="18" charset="0"/>
            </a:endParaRPr>
          </a:p>
          <a:p>
            <a:pPr marL="914400" lvl="1" indent="-457200" algn="just">
              <a:buFont typeface="Arial" panose="020B0604020202020204" pitchFamily="34" charset="0"/>
              <a:buChar char="•"/>
            </a:pPr>
            <a:r>
              <a:rPr lang="en-US" dirty="0">
                <a:latin typeface="Gill Sans MT (Body)"/>
                <a:ea typeface="Times New Roman" panose="02020603050405020304" pitchFamily="18" charset="0"/>
              </a:rPr>
              <a:t>End-to-End Workflow Automation (Origination, Services, Recoveries)</a:t>
            </a:r>
          </a:p>
          <a:p>
            <a:pPr marL="914400" lvl="1" indent="-457200" algn="just">
              <a:buFont typeface="Arial" panose="020B0604020202020204" pitchFamily="34" charset="0"/>
              <a:buChar char="•"/>
            </a:pPr>
            <a:r>
              <a:rPr lang="en-US" dirty="0">
                <a:latin typeface="Gill Sans MT (Body)"/>
                <a:ea typeface="Times New Roman" panose="02020603050405020304" pitchFamily="18" charset="0"/>
              </a:rPr>
              <a:t>3</a:t>
            </a:r>
            <a:r>
              <a:rPr lang="en-US" baseline="30000" dirty="0">
                <a:latin typeface="Gill Sans MT (Body)"/>
                <a:ea typeface="Times New Roman" panose="02020603050405020304" pitchFamily="18" charset="0"/>
              </a:rPr>
              <a:t>rd</a:t>
            </a:r>
            <a:r>
              <a:rPr lang="en-US" dirty="0">
                <a:latin typeface="Gill Sans MT (Body)"/>
                <a:ea typeface="Times New Roman" panose="02020603050405020304" pitchFamily="18" charset="0"/>
              </a:rPr>
              <a:t> Party Integrations (CBs, Verification, Compliance, Fraud,  AML / CTF)</a:t>
            </a:r>
          </a:p>
          <a:p>
            <a:pPr marL="914400" lvl="1" indent="-457200" algn="just">
              <a:buFont typeface="Arial" panose="020B0604020202020204" pitchFamily="34" charset="0"/>
              <a:buChar char="•"/>
            </a:pPr>
            <a:r>
              <a:rPr lang="en-US" dirty="0">
                <a:latin typeface="Gill Sans MT (Body)"/>
                <a:ea typeface="Times New Roman" panose="02020603050405020304" pitchFamily="18" charset="0"/>
              </a:rPr>
              <a:t>Dual Conventional &amp; Islamic lending via unified &amp; future ready platform</a:t>
            </a:r>
          </a:p>
          <a:p>
            <a:pPr marL="914400" lvl="1" indent="-457200" algn="just">
              <a:buFont typeface="Arial" panose="020B0604020202020204" pitchFamily="34" charset="0"/>
              <a:buChar char="•"/>
            </a:pPr>
            <a:r>
              <a:rPr lang="en-US" dirty="0">
                <a:latin typeface="Gill Sans MT (Body)"/>
                <a:ea typeface="Times New Roman" panose="02020603050405020304" pitchFamily="18" charset="0"/>
              </a:rPr>
              <a:t>Decommissioning of Legacy Systems – (Systems, Automation, Digitalization, Customer Experience)</a:t>
            </a:r>
          </a:p>
          <a:p>
            <a:pPr marL="457200" indent="-457200" algn="just">
              <a:buFont typeface="Arial" panose="020B0604020202020204" pitchFamily="34" charset="0"/>
              <a:buChar char="•"/>
            </a:pPr>
            <a:endParaRPr lang="en-US" dirty="0">
              <a:latin typeface="Gill Sans MT (Body)"/>
              <a:ea typeface="Times New Roman" panose="02020603050405020304" pitchFamily="18" charset="0"/>
            </a:endParaRPr>
          </a:p>
          <a:p>
            <a:pPr marL="457200" indent="-457200" algn="just">
              <a:buFont typeface="Arial" panose="020B0604020202020204" pitchFamily="34" charset="0"/>
              <a:buChar char="•"/>
            </a:pPr>
            <a:r>
              <a:rPr lang="en-US" b="1" dirty="0">
                <a:latin typeface="Gill Sans MT (Body)"/>
                <a:ea typeface="Times New Roman" panose="02020603050405020304" pitchFamily="18" charset="0"/>
              </a:rPr>
              <a:t>Success &amp; Benefits realized by Faysal Bank</a:t>
            </a:r>
          </a:p>
          <a:p>
            <a:pPr marL="914400" lvl="1" indent="-457200" algn="just">
              <a:buFont typeface="Arial" panose="020B0604020202020204" pitchFamily="34" charset="0"/>
              <a:buChar char="•"/>
            </a:pPr>
            <a:r>
              <a:rPr lang="en-US" dirty="0">
                <a:latin typeface="Gill Sans MT (Body)"/>
                <a:ea typeface="Times New Roman" panose="02020603050405020304" pitchFamily="18" charset="0"/>
              </a:rPr>
              <a:t>Largest consumer lending portfolio conversions to Islamic in the Industry</a:t>
            </a:r>
          </a:p>
          <a:p>
            <a:pPr marL="914400" lvl="1" indent="-457200" algn="just">
              <a:buFont typeface="Arial" panose="020B0604020202020204" pitchFamily="34" charset="0"/>
              <a:buChar char="•"/>
            </a:pPr>
            <a:endParaRPr lang="en-US" b="0" dirty="0">
              <a:effectLst/>
              <a:latin typeface="Gill Sans MT (Body)"/>
              <a:ea typeface="Times New Roman" panose="02020603050405020304" pitchFamily="18" charset="0"/>
            </a:endParaRPr>
          </a:p>
        </p:txBody>
      </p:sp>
      <p:pic>
        <p:nvPicPr>
          <p:cNvPr id="7" name="Picture 6">
            <a:extLst>
              <a:ext uri="{FF2B5EF4-FFF2-40B4-BE49-F238E27FC236}">
                <a16:creationId xmlns:a16="http://schemas.microsoft.com/office/drawing/2014/main" id="{1390DD51-4D22-8C9D-5DC0-0C32275C5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762000"/>
            <a:ext cx="4078357" cy="5715000"/>
          </a:xfrm>
          <a:prstGeom prst="rect">
            <a:avLst/>
          </a:prstGeom>
        </p:spPr>
      </p:pic>
    </p:spTree>
    <p:extLst>
      <p:ext uri="{BB962C8B-B14F-4D97-AF65-F5344CB8AC3E}">
        <p14:creationId xmlns:p14="http://schemas.microsoft.com/office/powerpoint/2010/main" val="4899051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BD4B-A5C9-F862-7D83-AE094B5BA8D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76F83B-BD54-5EE1-17A6-5944F9F33A89}"/>
              </a:ext>
            </a:extLst>
          </p:cNvPr>
          <p:cNvSpPr>
            <a:spLocks noGrp="1"/>
          </p:cNvSpPr>
          <p:nvPr>
            <p:ph type="title"/>
          </p:nvPr>
        </p:nvSpPr>
        <p:spPr>
          <a:xfrm>
            <a:off x="76200" y="36576"/>
            <a:ext cx="9997440" cy="762000"/>
          </a:xfrm>
        </p:spPr>
        <p:txBody>
          <a:bodyPr/>
          <a:lstStyle/>
          <a:p>
            <a:pPr>
              <a:defRPr/>
            </a:pPr>
            <a:r>
              <a:rPr lang="en-US" sz="3700" dirty="0"/>
              <a:t>Emerging Technologies – Value Creation</a:t>
            </a:r>
          </a:p>
        </p:txBody>
      </p:sp>
      <p:sp>
        <p:nvSpPr>
          <p:cNvPr id="4" name="Slide Number Placeholder 3">
            <a:extLst>
              <a:ext uri="{FF2B5EF4-FFF2-40B4-BE49-F238E27FC236}">
                <a16:creationId xmlns:a16="http://schemas.microsoft.com/office/drawing/2014/main" id="{FFE6AE1F-186F-2B37-ED89-4913EB913FAE}"/>
              </a:ext>
            </a:extLst>
          </p:cNvPr>
          <p:cNvSpPr>
            <a:spLocks noGrp="1"/>
          </p:cNvSpPr>
          <p:nvPr>
            <p:ph type="sldNum" sz="quarter" idx="4"/>
          </p:nvPr>
        </p:nvSpPr>
        <p:spPr/>
        <p:txBody>
          <a:bodyPr/>
          <a:lstStyle/>
          <a:p>
            <a:fld id="{00CD7321-1AB8-499D-9F66-3889637534F7}" type="slidenum">
              <a:rPr lang="en-US" smtClean="0"/>
              <a:pPr/>
              <a:t>26</a:t>
            </a:fld>
            <a:endParaRPr lang="en-US" dirty="0"/>
          </a:p>
        </p:txBody>
      </p:sp>
      <p:graphicFrame>
        <p:nvGraphicFramePr>
          <p:cNvPr id="2" name="Diagram 1">
            <a:extLst>
              <a:ext uri="{FF2B5EF4-FFF2-40B4-BE49-F238E27FC236}">
                <a16:creationId xmlns:a16="http://schemas.microsoft.com/office/drawing/2014/main" id="{9AA442C9-696F-F42E-6A93-79364ABF288C}"/>
              </a:ext>
            </a:extLst>
          </p:cNvPr>
          <p:cNvGraphicFramePr/>
          <p:nvPr>
            <p:extLst>
              <p:ext uri="{D42A27DB-BD31-4B8C-83A1-F6EECF244321}">
                <p14:modId xmlns:p14="http://schemas.microsoft.com/office/powerpoint/2010/main" val="3885296294"/>
              </p:ext>
            </p:extLst>
          </p:nvPr>
        </p:nvGraphicFramePr>
        <p:xfrm>
          <a:off x="0" y="1295400"/>
          <a:ext cx="11430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02902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1FA58-2EF8-72BA-5743-C36BE2319A1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EF85B75-9290-B21E-17C5-5A0B38695D2A}"/>
              </a:ext>
            </a:extLst>
          </p:cNvPr>
          <p:cNvSpPr>
            <a:spLocks noGrp="1"/>
          </p:cNvSpPr>
          <p:nvPr>
            <p:ph type="title"/>
          </p:nvPr>
        </p:nvSpPr>
        <p:spPr>
          <a:xfrm>
            <a:off x="76200" y="36576"/>
            <a:ext cx="9997440" cy="762000"/>
          </a:xfrm>
        </p:spPr>
        <p:txBody>
          <a:bodyPr/>
          <a:lstStyle/>
          <a:p>
            <a:pPr>
              <a:defRPr/>
            </a:pPr>
            <a:r>
              <a:rPr lang="en-US" sz="3700" dirty="0"/>
              <a:t>CX | DX – Cross Platform Apps (LC/NC)</a:t>
            </a:r>
          </a:p>
        </p:txBody>
      </p:sp>
      <p:sp>
        <p:nvSpPr>
          <p:cNvPr id="4" name="Slide Number Placeholder 3">
            <a:extLst>
              <a:ext uri="{FF2B5EF4-FFF2-40B4-BE49-F238E27FC236}">
                <a16:creationId xmlns:a16="http://schemas.microsoft.com/office/drawing/2014/main" id="{395739FE-139F-E8DE-D4EF-6FAEBEC8F794}"/>
              </a:ext>
            </a:extLst>
          </p:cNvPr>
          <p:cNvSpPr>
            <a:spLocks noGrp="1"/>
          </p:cNvSpPr>
          <p:nvPr>
            <p:ph type="sldNum" sz="quarter" idx="4"/>
          </p:nvPr>
        </p:nvSpPr>
        <p:spPr/>
        <p:txBody>
          <a:bodyPr/>
          <a:lstStyle/>
          <a:p>
            <a:fld id="{00CD7321-1AB8-499D-9F66-3889637534F7}" type="slidenum">
              <a:rPr lang="en-US" smtClean="0"/>
              <a:pPr/>
              <a:t>27</a:t>
            </a:fld>
            <a:endParaRPr lang="en-US" dirty="0"/>
          </a:p>
        </p:txBody>
      </p:sp>
      <p:sp>
        <p:nvSpPr>
          <p:cNvPr id="3" name="Textfeld 86">
            <a:extLst>
              <a:ext uri="{FF2B5EF4-FFF2-40B4-BE49-F238E27FC236}">
                <a16:creationId xmlns:a16="http://schemas.microsoft.com/office/drawing/2014/main" id="{9983A869-6412-A664-0C41-0A5BAD3186EA}"/>
              </a:ext>
            </a:extLst>
          </p:cNvPr>
          <p:cNvSpPr txBox="1"/>
          <p:nvPr/>
        </p:nvSpPr>
        <p:spPr>
          <a:xfrm>
            <a:off x="76200" y="797778"/>
            <a:ext cx="6324600" cy="1815882"/>
          </a:xfrm>
          <a:prstGeom prst="rect">
            <a:avLst/>
          </a:prstGeom>
          <a:noFill/>
        </p:spPr>
        <p:txBody>
          <a:bodyPr wrap="square" rtlCol="0">
            <a:spAutoFit/>
          </a:bodyPr>
          <a:lstStyle/>
          <a:p>
            <a:r>
              <a:rPr lang="en-US" sz="1600" b="1" u="sng" dirty="0">
                <a:latin typeface="Gill Sans MT (Body)"/>
              </a:rPr>
              <a:t>Investment Thesis</a:t>
            </a:r>
          </a:p>
          <a:p>
            <a:endParaRPr lang="en-US" sz="1600" dirty="0">
              <a:latin typeface="Gill Sans MT (Body)"/>
            </a:endParaRPr>
          </a:p>
          <a:p>
            <a:pPr marL="628650" lvl="1" indent="-171450">
              <a:buFont typeface="Arial" panose="020B0604020202020204" pitchFamily="34" charset="0"/>
              <a:buChar char="•"/>
            </a:pPr>
            <a:r>
              <a:rPr lang="en-US" sz="1600" dirty="0">
                <a:latin typeface="Gill Sans MT (Body)"/>
              </a:rPr>
              <a:t>Hybrid Banking – Consumer interaction approach has changed</a:t>
            </a:r>
          </a:p>
          <a:p>
            <a:pPr marL="628650" lvl="1" indent="-171450">
              <a:buFont typeface="Arial" panose="020B0604020202020204" pitchFamily="34" charset="0"/>
              <a:buChar char="•"/>
            </a:pPr>
            <a:r>
              <a:rPr lang="en-US" sz="1600" dirty="0">
                <a:latin typeface="Gill Sans MT (Body)"/>
              </a:rPr>
              <a:t>Engagements – Interactive approach with customers for relevance</a:t>
            </a:r>
          </a:p>
          <a:p>
            <a:pPr marL="628650" lvl="1" indent="-171450">
              <a:buFont typeface="Arial" panose="020B0604020202020204" pitchFamily="34" charset="0"/>
              <a:buChar char="•"/>
            </a:pPr>
            <a:r>
              <a:rPr lang="en-US" sz="1600" dirty="0">
                <a:latin typeface="Gill Sans MT (Body)"/>
              </a:rPr>
              <a:t>Evolving – From functional to experiential</a:t>
            </a:r>
          </a:p>
          <a:p>
            <a:pPr marL="628650" lvl="1" indent="-171450">
              <a:buFont typeface="Arial" panose="020B0604020202020204" pitchFamily="34" charset="0"/>
              <a:buChar char="•"/>
            </a:pPr>
            <a:r>
              <a:rPr lang="en-US" sz="1600" dirty="0">
                <a:latin typeface="Gill Sans MT (Body)"/>
              </a:rPr>
              <a:t>Evolving – Branch banking role in the full eco system</a:t>
            </a:r>
          </a:p>
          <a:p>
            <a:endParaRPr lang="en-US" sz="1600" dirty="0">
              <a:latin typeface="Gill Sans MT (Body)"/>
            </a:endParaRPr>
          </a:p>
        </p:txBody>
      </p:sp>
      <p:graphicFrame>
        <p:nvGraphicFramePr>
          <p:cNvPr id="5" name="Diagram 4">
            <a:extLst>
              <a:ext uri="{FF2B5EF4-FFF2-40B4-BE49-F238E27FC236}">
                <a16:creationId xmlns:a16="http://schemas.microsoft.com/office/drawing/2014/main" id="{96F8CBDF-56DC-8075-021F-71E6E6126C35}"/>
              </a:ext>
            </a:extLst>
          </p:cNvPr>
          <p:cNvGraphicFramePr/>
          <p:nvPr>
            <p:extLst>
              <p:ext uri="{D42A27DB-BD31-4B8C-83A1-F6EECF244321}">
                <p14:modId xmlns:p14="http://schemas.microsoft.com/office/powerpoint/2010/main" val="858380156"/>
              </p:ext>
            </p:extLst>
          </p:nvPr>
        </p:nvGraphicFramePr>
        <p:xfrm>
          <a:off x="6019800" y="914400"/>
          <a:ext cx="6096000" cy="5355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65A91E54-801E-8C4C-5F28-E0F8D4065521}"/>
              </a:ext>
            </a:extLst>
          </p:cNvPr>
          <p:cNvPicPr>
            <a:picLocks noChangeAspect="1"/>
          </p:cNvPicPr>
          <p:nvPr/>
        </p:nvPicPr>
        <p:blipFill>
          <a:blip r:embed="rId8"/>
          <a:stretch>
            <a:fillRect/>
          </a:stretch>
        </p:blipFill>
        <p:spPr>
          <a:xfrm>
            <a:off x="457200" y="2742723"/>
            <a:ext cx="5562600" cy="3295226"/>
          </a:xfrm>
          <a:prstGeom prst="rect">
            <a:avLst/>
          </a:prstGeom>
        </p:spPr>
      </p:pic>
    </p:spTree>
    <p:extLst>
      <p:ext uri="{BB962C8B-B14F-4D97-AF65-F5344CB8AC3E}">
        <p14:creationId xmlns:p14="http://schemas.microsoft.com/office/powerpoint/2010/main" val="3918080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00D6-0F76-85E9-1B3A-53C4ACFAB42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2172E90-3876-4682-249F-8161C20DF677}"/>
              </a:ext>
            </a:extLst>
          </p:cNvPr>
          <p:cNvSpPr>
            <a:spLocks noGrp="1"/>
          </p:cNvSpPr>
          <p:nvPr>
            <p:ph type="title"/>
          </p:nvPr>
        </p:nvSpPr>
        <p:spPr>
          <a:xfrm>
            <a:off x="76200" y="36576"/>
            <a:ext cx="9997440" cy="762000"/>
          </a:xfrm>
        </p:spPr>
        <p:txBody>
          <a:bodyPr/>
          <a:lstStyle/>
          <a:p>
            <a:pPr>
              <a:defRPr/>
            </a:pPr>
            <a:r>
              <a:rPr lang="en-US" sz="3700" dirty="0"/>
              <a:t>CX | DX – AI + Experience + </a:t>
            </a:r>
            <a:r>
              <a:rPr lang="en-US" sz="3700" dirty="0" err="1"/>
              <a:t>OmniChannel</a:t>
            </a:r>
            <a:endParaRPr lang="en-US" sz="3700" dirty="0"/>
          </a:p>
        </p:txBody>
      </p:sp>
      <p:sp>
        <p:nvSpPr>
          <p:cNvPr id="4" name="Slide Number Placeholder 3">
            <a:extLst>
              <a:ext uri="{FF2B5EF4-FFF2-40B4-BE49-F238E27FC236}">
                <a16:creationId xmlns:a16="http://schemas.microsoft.com/office/drawing/2014/main" id="{C761FA56-CD7D-1FDE-5126-A4FE414BACD9}"/>
              </a:ext>
            </a:extLst>
          </p:cNvPr>
          <p:cNvSpPr>
            <a:spLocks noGrp="1"/>
          </p:cNvSpPr>
          <p:nvPr>
            <p:ph type="sldNum" sz="quarter" idx="4"/>
          </p:nvPr>
        </p:nvSpPr>
        <p:spPr/>
        <p:txBody>
          <a:bodyPr/>
          <a:lstStyle/>
          <a:p>
            <a:fld id="{00CD7321-1AB8-499D-9F66-3889637534F7}" type="slidenum">
              <a:rPr lang="en-US" smtClean="0"/>
              <a:pPr/>
              <a:t>28</a:t>
            </a:fld>
            <a:endParaRPr lang="en-US" dirty="0"/>
          </a:p>
        </p:txBody>
      </p:sp>
      <p:sp>
        <p:nvSpPr>
          <p:cNvPr id="3" name="Textfeld 86">
            <a:extLst>
              <a:ext uri="{FF2B5EF4-FFF2-40B4-BE49-F238E27FC236}">
                <a16:creationId xmlns:a16="http://schemas.microsoft.com/office/drawing/2014/main" id="{88E00435-6A13-3E5B-28E2-AF62B9F7391B}"/>
              </a:ext>
            </a:extLst>
          </p:cNvPr>
          <p:cNvSpPr txBox="1"/>
          <p:nvPr/>
        </p:nvSpPr>
        <p:spPr>
          <a:xfrm>
            <a:off x="201391" y="888068"/>
            <a:ext cx="6330788" cy="1323439"/>
          </a:xfrm>
          <a:prstGeom prst="rect">
            <a:avLst/>
          </a:prstGeom>
          <a:noFill/>
        </p:spPr>
        <p:txBody>
          <a:bodyPr wrap="square" rtlCol="0">
            <a:spAutoFit/>
          </a:bodyPr>
          <a:lstStyle/>
          <a:p>
            <a:r>
              <a:rPr lang="en-US" sz="1600" b="1" dirty="0">
                <a:latin typeface="Gill Sans MT (Body)"/>
              </a:rPr>
              <a:t>Key Areas of Investment</a:t>
            </a:r>
          </a:p>
          <a:p>
            <a:endParaRPr lang="en-US" sz="1600" dirty="0">
              <a:latin typeface="Gill Sans MT (Body)"/>
            </a:endParaRPr>
          </a:p>
          <a:p>
            <a:pPr marL="171450" indent="-171450">
              <a:buFont typeface="Arial" panose="020B0604020202020204" pitchFamily="34" charset="0"/>
              <a:buChar char="•"/>
            </a:pPr>
            <a:r>
              <a:rPr lang="en-US" sz="1600" dirty="0">
                <a:latin typeface="Gill Sans MT (Body)"/>
              </a:rPr>
              <a:t>Experiential – Customer Journeys for Interactive &amp; Cross Platform Apps</a:t>
            </a:r>
          </a:p>
          <a:p>
            <a:pPr marL="171450" indent="-171450">
              <a:buFont typeface="Arial" panose="020B0604020202020204" pitchFamily="34" charset="0"/>
              <a:buChar char="•"/>
            </a:pPr>
            <a:r>
              <a:rPr lang="en-US" sz="1600" dirty="0">
                <a:latin typeface="Gill Sans MT (Body)"/>
              </a:rPr>
              <a:t>Engagements – Omni Channel (Any Channel,  Any Content,  Anywhere)</a:t>
            </a:r>
          </a:p>
          <a:p>
            <a:pPr marL="171450" indent="-171450">
              <a:buFont typeface="Arial" panose="020B0604020202020204" pitchFamily="34" charset="0"/>
              <a:buChar char="•"/>
            </a:pPr>
            <a:r>
              <a:rPr lang="en-US" sz="1600" dirty="0">
                <a:latin typeface="Gill Sans MT (Body)"/>
              </a:rPr>
              <a:t>Decisioning – AI for Hyper - Personalization</a:t>
            </a:r>
          </a:p>
        </p:txBody>
      </p:sp>
      <p:pic>
        <p:nvPicPr>
          <p:cNvPr id="10" name="Picture 9">
            <a:extLst>
              <a:ext uri="{FF2B5EF4-FFF2-40B4-BE49-F238E27FC236}">
                <a16:creationId xmlns:a16="http://schemas.microsoft.com/office/drawing/2014/main" id="{CDE57C3F-CFB7-D625-920B-7B95CD1606C3}"/>
              </a:ext>
            </a:extLst>
          </p:cNvPr>
          <p:cNvPicPr>
            <a:picLocks noChangeAspect="1"/>
          </p:cNvPicPr>
          <p:nvPr/>
        </p:nvPicPr>
        <p:blipFill>
          <a:blip r:embed="rId3"/>
          <a:stretch>
            <a:fillRect/>
          </a:stretch>
        </p:blipFill>
        <p:spPr>
          <a:xfrm>
            <a:off x="6553200" y="4144075"/>
            <a:ext cx="5466790" cy="2224882"/>
          </a:xfrm>
          <a:prstGeom prst="rect">
            <a:avLst/>
          </a:prstGeom>
        </p:spPr>
      </p:pic>
      <p:pic>
        <p:nvPicPr>
          <p:cNvPr id="12" name="Picture 11">
            <a:extLst>
              <a:ext uri="{FF2B5EF4-FFF2-40B4-BE49-F238E27FC236}">
                <a16:creationId xmlns:a16="http://schemas.microsoft.com/office/drawing/2014/main" id="{49DACAB9-1325-18A8-EBA0-DA525085ADD4}"/>
              </a:ext>
            </a:extLst>
          </p:cNvPr>
          <p:cNvPicPr>
            <a:picLocks noChangeAspect="1"/>
          </p:cNvPicPr>
          <p:nvPr/>
        </p:nvPicPr>
        <p:blipFill>
          <a:blip r:embed="rId4"/>
          <a:stretch>
            <a:fillRect/>
          </a:stretch>
        </p:blipFill>
        <p:spPr>
          <a:xfrm>
            <a:off x="6689716" y="2232682"/>
            <a:ext cx="5478636" cy="1758681"/>
          </a:xfrm>
          <a:prstGeom prst="rect">
            <a:avLst/>
          </a:prstGeom>
        </p:spPr>
      </p:pic>
      <p:pic>
        <p:nvPicPr>
          <p:cNvPr id="14" name="Picture 13">
            <a:extLst>
              <a:ext uri="{FF2B5EF4-FFF2-40B4-BE49-F238E27FC236}">
                <a16:creationId xmlns:a16="http://schemas.microsoft.com/office/drawing/2014/main" id="{0C37E9EB-99AE-391B-3E37-6BFBD5F60EEF}"/>
              </a:ext>
            </a:extLst>
          </p:cNvPr>
          <p:cNvPicPr>
            <a:picLocks noChangeAspect="1"/>
          </p:cNvPicPr>
          <p:nvPr/>
        </p:nvPicPr>
        <p:blipFill>
          <a:blip r:embed="rId5"/>
          <a:stretch>
            <a:fillRect/>
          </a:stretch>
        </p:blipFill>
        <p:spPr>
          <a:xfrm>
            <a:off x="394422" y="2895382"/>
            <a:ext cx="5701578" cy="2497385"/>
          </a:xfrm>
          <a:prstGeom prst="rect">
            <a:avLst/>
          </a:prstGeom>
        </p:spPr>
      </p:pic>
    </p:spTree>
    <p:extLst>
      <p:ext uri="{BB962C8B-B14F-4D97-AF65-F5344CB8AC3E}">
        <p14:creationId xmlns:p14="http://schemas.microsoft.com/office/powerpoint/2010/main" val="33688454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3F61A-8620-D1DC-0EF0-93FBB0518CF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4626FB6-31CF-BA2E-4ECA-F5598C2E50E7}"/>
              </a:ext>
            </a:extLst>
          </p:cNvPr>
          <p:cNvSpPr>
            <a:spLocks noGrp="1"/>
          </p:cNvSpPr>
          <p:nvPr>
            <p:ph type="title"/>
          </p:nvPr>
        </p:nvSpPr>
        <p:spPr>
          <a:xfrm>
            <a:off x="76200" y="36576"/>
            <a:ext cx="9997440" cy="762000"/>
          </a:xfrm>
        </p:spPr>
        <p:txBody>
          <a:bodyPr/>
          <a:lstStyle/>
          <a:p>
            <a:pPr>
              <a:defRPr/>
            </a:pPr>
            <a:r>
              <a:rPr lang="en-US" sz="3400" dirty="0"/>
              <a:t>CBDC &amp; Synthetic Stable Coins – Global State of Play</a:t>
            </a:r>
          </a:p>
        </p:txBody>
      </p:sp>
      <p:sp>
        <p:nvSpPr>
          <p:cNvPr id="4" name="Slide Number Placeholder 3">
            <a:extLst>
              <a:ext uri="{FF2B5EF4-FFF2-40B4-BE49-F238E27FC236}">
                <a16:creationId xmlns:a16="http://schemas.microsoft.com/office/drawing/2014/main" id="{B3E966A4-8631-86B2-FC73-E5013632D3B6}"/>
              </a:ext>
            </a:extLst>
          </p:cNvPr>
          <p:cNvSpPr>
            <a:spLocks noGrp="1"/>
          </p:cNvSpPr>
          <p:nvPr>
            <p:ph type="sldNum" sz="quarter" idx="4"/>
          </p:nvPr>
        </p:nvSpPr>
        <p:spPr/>
        <p:txBody>
          <a:bodyPr/>
          <a:lstStyle/>
          <a:p>
            <a:fld id="{00CD7321-1AB8-499D-9F66-3889637534F7}" type="slidenum">
              <a:rPr lang="en-US" smtClean="0"/>
              <a:pPr/>
              <a:t>29</a:t>
            </a:fld>
            <a:endParaRPr lang="en-US" dirty="0"/>
          </a:p>
        </p:txBody>
      </p:sp>
      <p:pic>
        <p:nvPicPr>
          <p:cNvPr id="3" name="Picture 2">
            <a:extLst>
              <a:ext uri="{FF2B5EF4-FFF2-40B4-BE49-F238E27FC236}">
                <a16:creationId xmlns:a16="http://schemas.microsoft.com/office/drawing/2014/main" id="{9E8A821F-3ECF-81D1-D669-BE676125E5B5}"/>
              </a:ext>
            </a:extLst>
          </p:cNvPr>
          <p:cNvPicPr>
            <a:picLocks noChangeAspect="1"/>
          </p:cNvPicPr>
          <p:nvPr/>
        </p:nvPicPr>
        <p:blipFill>
          <a:blip r:embed="rId3"/>
          <a:stretch>
            <a:fillRect/>
          </a:stretch>
        </p:blipFill>
        <p:spPr>
          <a:xfrm>
            <a:off x="533400" y="1041023"/>
            <a:ext cx="10190847" cy="4775954"/>
          </a:xfrm>
          <a:prstGeom prst="rect">
            <a:avLst/>
          </a:prstGeom>
        </p:spPr>
      </p:pic>
    </p:spTree>
    <p:extLst>
      <p:ext uri="{BB962C8B-B14F-4D97-AF65-F5344CB8AC3E}">
        <p14:creationId xmlns:p14="http://schemas.microsoft.com/office/powerpoint/2010/main" val="1460873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83ED-4C6D-4380-9E63-32C704FB5BE9}"/>
              </a:ext>
            </a:extLst>
          </p:cNvPr>
          <p:cNvSpPr>
            <a:spLocks noGrp="1"/>
          </p:cNvSpPr>
          <p:nvPr>
            <p:ph type="title"/>
          </p:nvPr>
        </p:nvSpPr>
        <p:spPr>
          <a:xfrm>
            <a:off x="146957" y="27503"/>
            <a:ext cx="7498080" cy="730705"/>
          </a:xfrm>
        </p:spPr>
        <p:txBody>
          <a:bodyPr>
            <a:normAutofit/>
          </a:bodyPr>
          <a:lstStyle/>
          <a:p>
            <a:r>
              <a:rPr lang="en-US" dirty="0">
                <a:effectLst/>
                <a:cs typeface="Calibri" panose="020F0502020204030204" pitchFamily="34" charset="0"/>
              </a:rPr>
              <a:t>Our Corporate Nexus</a:t>
            </a:r>
            <a:endParaRPr lang="en-US" sz="4800" dirty="0">
              <a:effectLst/>
              <a:cs typeface="Calibri" panose="020F0502020204030204" pitchFamily="34" charset="0"/>
            </a:endParaRPr>
          </a:p>
        </p:txBody>
      </p:sp>
      <p:pic>
        <p:nvPicPr>
          <p:cNvPr id="1026" name="Picture 2">
            <a:extLst>
              <a:ext uri="{FF2B5EF4-FFF2-40B4-BE49-F238E27FC236}">
                <a16:creationId xmlns:a16="http://schemas.microsoft.com/office/drawing/2014/main" id="{5359A23A-A902-291A-9A62-AEE2ED98A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957" y="2057400"/>
            <a:ext cx="5717541" cy="4335582"/>
          </a:xfrm>
          <a:prstGeom prst="rect">
            <a:avLst/>
          </a:prstGeom>
          <a:solidFill>
            <a:srgbClr val="FFFFFF"/>
          </a:solidFill>
        </p:spPr>
      </p:pic>
      <p:sp>
        <p:nvSpPr>
          <p:cNvPr id="1035" name="Content Placeholder 3">
            <a:extLst>
              <a:ext uri="{FF2B5EF4-FFF2-40B4-BE49-F238E27FC236}">
                <a16:creationId xmlns:a16="http://schemas.microsoft.com/office/drawing/2014/main" id="{DBEB4E7E-3079-8292-AEAA-1481B7C5913C}"/>
              </a:ext>
            </a:extLst>
          </p:cNvPr>
          <p:cNvSpPr>
            <a:spLocks noGrp="1"/>
          </p:cNvSpPr>
          <p:nvPr>
            <p:ph sz="half" idx="2"/>
          </p:nvPr>
        </p:nvSpPr>
        <p:spPr>
          <a:xfrm>
            <a:off x="146957" y="1411901"/>
            <a:ext cx="5605631" cy="841734"/>
          </a:xfrm>
          <a:noFill/>
          <a:ln>
            <a:noFill/>
          </a:ln>
        </p:spPr>
        <p:style>
          <a:lnRef idx="0">
            <a:scrgbClr r="0" g="0" b="0"/>
          </a:lnRef>
          <a:fillRef idx="0">
            <a:scrgbClr r="0" g="0" b="0"/>
          </a:fillRef>
          <a:effectRef idx="0">
            <a:scrgbClr r="0" g="0" b="0"/>
          </a:effectRef>
          <a:fontRef idx="minor">
            <a:schemeClr val="accent1"/>
          </a:fontRef>
        </p:style>
        <p:txBody>
          <a:bodyPr/>
          <a:lstStyle/>
          <a:p>
            <a:pPr marL="82550" indent="0" algn="ctr">
              <a:buNone/>
            </a:pPr>
            <a:r>
              <a:rPr lang="en-US" sz="1600" i="1"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Constellation Software Inc.</a:t>
            </a:r>
            <a:r>
              <a:rPr lang="en-US" sz="1600" i="1" dirty="0">
                <a:solidFill>
                  <a:schemeClr val="tx1"/>
                </a:solidFill>
                <a:latin typeface="Calibri" panose="020F0502020204030204" pitchFamily="34" charset="0"/>
                <a:cs typeface="Calibri" panose="020F0502020204030204" pitchFamily="34" charset="0"/>
              </a:rPr>
              <a:t> is ranked </a:t>
            </a:r>
            <a:r>
              <a:rPr lang="en-US" sz="1600" b="1" i="1" dirty="0">
                <a:solidFill>
                  <a:schemeClr val="tx1"/>
                </a:solidFill>
                <a:latin typeface="Calibri" panose="020F0502020204030204" pitchFamily="34" charset="0"/>
                <a:cs typeface="Calibri" panose="020F0502020204030204" pitchFamily="34" charset="0"/>
              </a:rPr>
              <a:t>#8</a:t>
            </a:r>
            <a:r>
              <a:rPr lang="en-US" sz="1600" i="1" dirty="0">
                <a:solidFill>
                  <a:schemeClr val="tx1"/>
                </a:solidFill>
                <a:latin typeface="Calibri" panose="020F0502020204030204" pitchFamily="34" charset="0"/>
                <a:cs typeface="Calibri" panose="020F0502020204030204" pitchFamily="34" charset="0"/>
              </a:rPr>
              <a:t> of the top 15 most valuable brands globally, as identified by </a:t>
            </a:r>
            <a:r>
              <a:rPr lang="en-US" sz="1600" i="1" dirty="0">
                <a:solidFill>
                  <a:schemeClr val="tx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Brand Finance</a:t>
            </a:r>
            <a:r>
              <a:rPr lang="en-US" sz="1600" i="1" dirty="0">
                <a:solidFill>
                  <a:schemeClr val="tx1"/>
                </a:solidFill>
                <a:latin typeface="Calibri" panose="020F0502020204030204" pitchFamily="34" charset="0"/>
                <a:cs typeface="Calibri" panose="020F0502020204030204" pitchFamily="34" charset="0"/>
              </a:rPr>
              <a:t>.in 2022</a:t>
            </a:r>
          </a:p>
        </p:txBody>
      </p:sp>
      <p:pic>
        <p:nvPicPr>
          <p:cNvPr id="4" name="Picture 3">
            <a:extLst>
              <a:ext uri="{FF2B5EF4-FFF2-40B4-BE49-F238E27FC236}">
                <a16:creationId xmlns:a16="http://schemas.microsoft.com/office/drawing/2014/main" id="{64A9C713-21BB-D88E-BD43-CAC7B3335F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5531" y="2397721"/>
            <a:ext cx="1371600" cy="520618"/>
          </a:xfrm>
          <a:prstGeom prst="rect">
            <a:avLst/>
          </a:prstGeom>
        </p:spPr>
      </p:pic>
      <p:sp>
        <p:nvSpPr>
          <p:cNvPr id="7" name="Rectangle 6">
            <a:extLst>
              <a:ext uri="{FF2B5EF4-FFF2-40B4-BE49-F238E27FC236}">
                <a16:creationId xmlns:a16="http://schemas.microsoft.com/office/drawing/2014/main" id="{67152ECB-262B-1525-22A2-8452BAC67AEB}"/>
              </a:ext>
            </a:extLst>
          </p:cNvPr>
          <p:cNvSpPr/>
          <p:nvPr/>
        </p:nvSpPr>
        <p:spPr>
          <a:xfrm>
            <a:off x="6616031" y="3715497"/>
            <a:ext cx="990600" cy="531060"/>
          </a:xfrm>
          <a:prstGeom prst="rect">
            <a:avLst/>
          </a:prstGeom>
          <a:blipFill dpi="0" rotWithShape="1">
            <a:blip r:embed="rId6">
              <a:extLst>
                <a:ext uri="{28A0092B-C50C-407E-A947-70E740481C1C}">
                  <a14:useLocalDpi xmlns:a14="http://schemas.microsoft.com/office/drawing/2010/main" val="0"/>
                </a:ext>
              </a:extLst>
            </a:blip>
            <a:srcRect/>
            <a:stretch>
              <a:fillRect l="1269" t="-3426" r="1777" b="-284"/>
            </a:stretch>
          </a:blipFill>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rgbClr r="0" g="0" b="0"/>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US" sz="1350" dirty="0">
              <a:latin typeface="Times New Roman" panose="02020603050405020304" pitchFamily="18"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F257387-C0E6-0D57-33B8-4C1139B378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1682" y="5080339"/>
            <a:ext cx="1179299" cy="408038"/>
          </a:xfrm>
          <a:prstGeom prst="rect">
            <a:avLst/>
          </a:prstGeom>
        </p:spPr>
      </p:pic>
      <p:sp>
        <p:nvSpPr>
          <p:cNvPr id="5" name="Content Placeholder 3">
            <a:extLst>
              <a:ext uri="{FF2B5EF4-FFF2-40B4-BE49-F238E27FC236}">
                <a16:creationId xmlns:a16="http://schemas.microsoft.com/office/drawing/2014/main" id="{8FBAC5F5-6DBC-B29B-524D-2B935BB2F1AE}"/>
              </a:ext>
            </a:extLst>
          </p:cNvPr>
          <p:cNvSpPr txBox="1">
            <a:spLocks/>
          </p:cNvSpPr>
          <p:nvPr/>
        </p:nvSpPr>
        <p:spPr>
          <a:xfrm>
            <a:off x="7924800" y="4522528"/>
            <a:ext cx="4120242" cy="1523661"/>
          </a:xfrm>
          <a:prstGeom prst="rect">
            <a:avLst/>
          </a:prstGeom>
          <a:solidFill>
            <a:schemeClr val="bg1">
              <a:lumMod val="95000"/>
            </a:schemeClr>
          </a:solidFill>
          <a:ln>
            <a:noFill/>
          </a:ln>
        </p:spPr>
        <p:txBody>
          <a:bodyPr/>
          <a:lstStyle>
            <a:lvl1pPr marL="365125" indent="-282575" algn="l" rtl="0" eaLnBrk="1" fontAlgn="base" hangingPunct="1">
              <a:spcBef>
                <a:spcPts val="600"/>
              </a:spcBef>
              <a:spcAft>
                <a:spcPct val="0"/>
              </a:spcAft>
              <a:buClr>
                <a:srgbClr val="AF0000"/>
              </a:buClr>
              <a:buSzPct val="80000"/>
              <a:buFont typeface="Wingdings" pitchFamily="2" charset="2"/>
              <a:buChar char="§"/>
              <a:defRPr lang="en-US" sz="2800" kern="1200">
                <a:solidFill>
                  <a:schemeClr val="accent1">
                    <a:lumMod val="75000"/>
                  </a:schemeClr>
                </a:solidFill>
                <a:latin typeface="+mn-lt"/>
                <a:ea typeface="+mn-ea"/>
                <a:cs typeface="+mn-cs"/>
              </a:defRPr>
            </a:lvl1pPr>
            <a:lvl2pPr marL="639763" indent="-236538" algn="l" rtl="0" eaLnBrk="1" fontAlgn="base" hangingPunct="1">
              <a:spcBef>
                <a:spcPts val="550"/>
              </a:spcBef>
              <a:spcAft>
                <a:spcPct val="0"/>
              </a:spcAft>
              <a:buClr>
                <a:srgbClr val="AF0000"/>
              </a:buClr>
              <a:buFont typeface="Wingdings" pitchFamily="2" charset="2"/>
              <a:buChar char="§"/>
              <a:defRPr lang="en-US" sz="2400" kern="1200">
                <a:solidFill>
                  <a:schemeClr val="accent1">
                    <a:lumMod val="75000"/>
                  </a:schemeClr>
                </a:solidFill>
                <a:latin typeface="+mn-lt"/>
                <a:ea typeface="+mn-ea"/>
                <a:cs typeface="+mn-cs"/>
              </a:defRPr>
            </a:lvl2pPr>
            <a:lvl3pPr marL="885825" indent="-227013" algn="l" rtl="0" eaLnBrk="1" fontAlgn="base" hangingPunct="1">
              <a:spcBef>
                <a:spcPct val="20000"/>
              </a:spcBef>
              <a:spcAft>
                <a:spcPct val="0"/>
              </a:spcAft>
              <a:buClr>
                <a:srgbClr val="AF0000"/>
              </a:buClr>
              <a:buFont typeface="Wingdings" pitchFamily="2" charset="2"/>
              <a:buChar char="§"/>
              <a:defRPr lang="en-US" sz="2000" kern="1200">
                <a:solidFill>
                  <a:schemeClr val="accent1">
                    <a:lumMod val="75000"/>
                  </a:schemeClr>
                </a:solidFill>
                <a:latin typeface="+mn-lt"/>
                <a:ea typeface="+mn-ea"/>
                <a:cs typeface="+mn-cs"/>
              </a:defRPr>
            </a:lvl3pPr>
            <a:lvl4pPr marL="1096963" indent="-173038"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defTabSz="433388">
              <a:lnSpc>
                <a:spcPct val="90000"/>
              </a:lnSpc>
              <a:spcBef>
                <a:spcPct val="0"/>
              </a:spcBef>
              <a:spcAft>
                <a:spcPct val="35000"/>
              </a:spcAft>
            </a:pPr>
            <a:r>
              <a:rPr lang="en-US" sz="1300" dirty="0">
                <a:solidFill>
                  <a:srgbClr val="C00000"/>
                </a:solidFill>
                <a:latin typeface="Calibri" panose="020F0502020204030204" pitchFamily="34" charset="0"/>
                <a:cs typeface="Calibri" panose="020F0502020204030204" pitchFamily="34" charset="0"/>
              </a:rPr>
              <a:t>Pakistan's premier financial solutions provider,</a:t>
            </a:r>
          </a:p>
          <a:p>
            <a:pPr defTabSz="433388">
              <a:lnSpc>
                <a:spcPct val="90000"/>
              </a:lnSpc>
              <a:spcBef>
                <a:spcPct val="0"/>
              </a:spcBef>
              <a:spcAft>
                <a:spcPct val="35000"/>
              </a:spcAft>
            </a:pPr>
            <a:r>
              <a:rPr lang="en-US" sz="1300" dirty="0">
                <a:solidFill>
                  <a:schemeClr val="tx1"/>
                </a:solidFill>
                <a:latin typeface="Calibri" panose="020F0502020204030204" pitchFamily="34" charset="0"/>
                <a:cs typeface="Calibri" panose="020F0502020204030204" pitchFamily="34" charset="0"/>
              </a:rPr>
              <a:t>Product maturity of </a:t>
            </a:r>
            <a:r>
              <a:rPr lang="en-US" sz="1300" dirty="0">
                <a:solidFill>
                  <a:srgbClr val="C00000"/>
                </a:solidFill>
                <a:latin typeface="Calibri" panose="020F0502020204030204" pitchFamily="34" charset="0"/>
                <a:cs typeface="Calibri" panose="020F0502020204030204" pitchFamily="34" charset="0"/>
              </a:rPr>
              <a:t>25+ years,  </a:t>
            </a:r>
            <a:r>
              <a:rPr lang="en-US" sz="1300" dirty="0">
                <a:solidFill>
                  <a:schemeClr val="tx1"/>
                </a:solidFill>
                <a:latin typeface="Calibri" panose="020F0502020204030204" pitchFamily="34" charset="0"/>
                <a:cs typeface="Calibri" panose="020F0502020204030204" pitchFamily="34" charset="0"/>
              </a:rPr>
              <a:t>backed by</a:t>
            </a:r>
            <a:r>
              <a:rPr lang="en-US" sz="1300" dirty="0">
                <a:solidFill>
                  <a:srgbClr val="C00000"/>
                </a:solidFill>
                <a:latin typeface="Calibri" panose="020F0502020204030204" pitchFamily="34" charset="0"/>
                <a:cs typeface="Calibri" panose="020F0502020204030204" pitchFamily="34" charset="0"/>
              </a:rPr>
              <a:t> 50+ years</a:t>
            </a:r>
            <a:r>
              <a:rPr lang="en-US" sz="1300" dirty="0">
                <a:solidFill>
                  <a:schemeClr val="tx1"/>
                </a:solidFill>
                <a:latin typeface="Calibri" panose="020F0502020204030204" pitchFamily="34" charset="0"/>
                <a:cs typeface="Calibri" panose="020F0502020204030204" pitchFamily="34" charset="0"/>
              </a:rPr>
              <a:t> of industry experience</a:t>
            </a:r>
          </a:p>
          <a:p>
            <a:pPr defTabSz="433388">
              <a:lnSpc>
                <a:spcPct val="90000"/>
              </a:lnSpc>
              <a:spcBef>
                <a:spcPct val="0"/>
              </a:spcBef>
              <a:spcAft>
                <a:spcPct val="35000"/>
              </a:spcAft>
            </a:pPr>
            <a:r>
              <a:rPr lang="en-US" sz="1300" dirty="0">
                <a:solidFill>
                  <a:srgbClr val="C00000"/>
                </a:solidFill>
                <a:latin typeface="Calibri" panose="020F0502020204030204" pitchFamily="34" charset="0"/>
                <a:cs typeface="Calibri" panose="020F0502020204030204" pitchFamily="34" charset="0"/>
              </a:rPr>
              <a:t>Pioneering 100% Shariah compliant </a:t>
            </a:r>
            <a:r>
              <a:rPr lang="en-US" sz="1300" dirty="0">
                <a:solidFill>
                  <a:schemeClr val="tx1"/>
                </a:solidFill>
                <a:latin typeface="Calibri" panose="020F0502020204030204" pitchFamily="34" charset="0"/>
                <a:cs typeface="Calibri" panose="020F0502020204030204" pitchFamily="34" charset="0"/>
              </a:rPr>
              <a:t>solutions for over two decades</a:t>
            </a:r>
          </a:p>
          <a:p>
            <a:pPr defTabSz="433388">
              <a:lnSpc>
                <a:spcPct val="90000"/>
              </a:lnSpc>
              <a:spcBef>
                <a:spcPct val="0"/>
              </a:spcBef>
              <a:spcAft>
                <a:spcPct val="35000"/>
              </a:spcAft>
            </a:pPr>
            <a:r>
              <a:rPr lang="en-US" sz="1300" dirty="0">
                <a:solidFill>
                  <a:srgbClr val="C00000"/>
                </a:solidFill>
                <a:latin typeface="Calibri" panose="020F0502020204030204" pitchFamily="34" charset="0"/>
                <a:ea typeface="Calibri" panose="020F0502020204030204" pitchFamily="34" charset="0"/>
                <a:cs typeface="Calibri" panose="020F0502020204030204" pitchFamily="34" charset="0"/>
              </a:rPr>
              <a:t>Complete Shariah-compliant digital suite,</a:t>
            </a:r>
            <a:r>
              <a:rPr lang="en-US" sz="1300" dirty="0">
                <a:solidFill>
                  <a:schemeClr val="tx1"/>
                </a:solidFill>
                <a:latin typeface="Calibri" panose="020F0502020204030204" pitchFamily="34" charset="0"/>
                <a:ea typeface="Calibri" panose="020F0502020204030204" pitchFamily="34" charset="0"/>
                <a:cs typeface="Calibri" panose="020F0502020204030204" pitchFamily="34" charset="0"/>
              </a:rPr>
              <a:t> covering onboarding, lending, loan management and more.</a:t>
            </a:r>
            <a:endParaRPr lang="en-US" sz="13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Content Placeholder 3">
            <a:extLst>
              <a:ext uri="{FF2B5EF4-FFF2-40B4-BE49-F238E27FC236}">
                <a16:creationId xmlns:a16="http://schemas.microsoft.com/office/drawing/2014/main" id="{A9B5EDF3-30CE-FECD-0EB1-FE8501CEA068}"/>
              </a:ext>
            </a:extLst>
          </p:cNvPr>
          <p:cNvSpPr txBox="1">
            <a:spLocks/>
          </p:cNvSpPr>
          <p:nvPr/>
        </p:nvSpPr>
        <p:spPr>
          <a:xfrm>
            <a:off x="7924800" y="3664641"/>
            <a:ext cx="4118834" cy="632772"/>
          </a:xfrm>
          <a:prstGeom prst="rect">
            <a:avLst/>
          </a:prstGeom>
          <a:solidFill>
            <a:schemeClr val="bg1">
              <a:lumMod val="95000"/>
            </a:schemeClr>
          </a:solidFill>
          <a:ln>
            <a:noFill/>
          </a:ln>
        </p:spPr>
        <p:txBody>
          <a:bodyPr/>
          <a:lstStyle>
            <a:lvl1pPr marL="365125" indent="-282575" algn="l" rtl="0" eaLnBrk="1" fontAlgn="base" hangingPunct="1">
              <a:spcBef>
                <a:spcPts val="600"/>
              </a:spcBef>
              <a:spcAft>
                <a:spcPct val="0"/>
              </a:spcAft>
              <a:buClr>
                <a:srgbClr val="AF0000"/>
              </a:buClr>
              <a:buSzPct val="80000"/>
              <a:buFont typeface="Wingdings" pitchFamily="2" charset="2"/>
              <a:buChar char="§"/>
              <a:defRPr lang="en-US" sz="2800" kern="1200">
                <a:solidFill>
                  <a:schemeClr val="accent1">
                    <a:lumMod val="75000"/>
                  </a:schemeClr>
                </a:solidFill>
                <a:latin typeface="+mn-lt"/>
                <a:ea typeface="+mn-ea"/>
                <a:cs typeface="+mn-cs"/>
              </a:defRPr>
            </a:lvl1pPr>
            <a:lvl2pPr marL="639763" indent="-236538" algn="l" rtl="0" eaLnBrk="1" fontAlgn="base" hangingPunct="1">
              <a:spcBef>
                <a:spcPts val="550"/>
              </a:spcBef>
              <a:spcAft>
                <a:spcPct val="0"/>
              </a:spcAft>
              <a:buClr>
                <a:srgbClr val="AF0000"/>
              </a:buClr>
              <a:buFont typeface="Wingdings" pitchFamily="2" charset="2"/>
              <a:buChar char="§"/>
              <a:defRPr lang="en-US" sz="2400" kern="1200">
                <a:solidFill>
                  <a:schemeClr val="accent1">
                    <a:lumMod val="75000"/>
                  </a:schemeClr>
                </a:solidFill>
                <a:latin typeface="+mn-lt"/>
                <a:ea typeface="+mn-ea"/>
                <a:cs typeface="+mn-cs"/>
              </a:defRPr>
            </a:lvl2pPr>
            <a:lvl3pPr marL="885825" indent="-227013" algn="l" rtl="0" eaLnBrk="1" fontAlgn="base" hangingPunct="1">
              <a:spcBef>
                <a:spcPct val="20000"/>
              </a:spcBef>
              <a:spcAft>
                <a:spcPct val="0"/>
              </a:spcAft>
              <a:buClr>
                <a:srgbClr val="AF0000"/>
              </a:buClr>
              <a:buFont typeface="Wingdings" pitchFamily="2" charset="2"/>
              <a:buChar char="§"/>
              <a:defRPr lang="en-US" sz="2000" kern="1200">
                <a:solidFill>
                  <a:schemeClr val="accent1">
                    <a:lumMod val="75000"/>
                  </a:schemeClr>
                </a:solidFill>
                <a:latin typeface="+mn-lt"/>
                <a:ea typeface="+mn-ea"/>
                <a:cs typeface="+mn-cs"/>
              </a:defRPr>
            </a:lvl3pPr>
            <a:lvl4pPr marL="1096963" indent="-173038"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1300" kern="100" dirty="0">
                <a:solidFill>
                  <a:srgbClr val="C00000"/>
                </a:solidFill>
                <a:latin typeface="Calibri" panose="020F0502020204030204" pitchFamily="34" charset="0"/>
                <a:ea typeface="Calibri" panose="020F0502020204030204" pitchFamily="34" charset="0"/>
                <a:cs typeface="Calibri" panose="020F0502020204030204" pitchFamily="34" charset="0"/>
              </a:rPr>
              <a:t>One of the Top 5 IT Exporters of Pakistan</a:t>
            </a:r>
          </a:p>
          <a:p>
            <a:r>
              <a:rPr lang="en-US" sz="1300" kern="100" dirty="0">
                <a:solidFill>
                  <a:srgbClr val="C00000"/>
                </a:solidFill>
                <a:latin typeface="Calibri" panose="020F0502020204030204" pitchFamily="34" charset="0"/>
                <a:ea typeface="Calibri" panose="020F0502020204030204" pitchFamily="34" charset="0"/>
                <a:cs typeface="Calibri" panose="020F0502020204030204" pitchFamily="34" charset="0"/>
              </a:rPr>
              <a:t>2500+ </a:t>
            </a:r>
            <a:r>
              <a:rPr lang="en-US" sz="1300" kern="100" dirty="0">
                <a:solidFill>
                  <a:schemeClr val="tx1"/>
                </a:solidFill>
                <a:latin typeface="Calibri" panose="020F0502020204030204" pitchFamily="34" charset="0"/>
                <a:ea typeface="Calibri" panose="020F0502020204030204" pitchFamily="34" charset="0"/>
                <a:cs typeface="Calibri" panose="020F0502020204030204" pitchFamily="34" charset="0"/>
              </a:rPr>
              <a:t>local support staff available in Pakistan </a:t>
            </a:r>
          </a:p>
        </p:txBody>
      </p:sp>
      <p:sp>
        <p:nvSpPr>
          <p:cNvPr id="11" name="Content Placeholder 3">
            <a:extLst>
              <a:ext uri="{FF2B5EF4-FFF2-40B4-BE49-F238E27FC236}">
                <a16:creationId xmlns:a16="http://schemas.microsoft.com/office/drawing/2014/main" id="{CF2CC1CF-5303-2E08-94E6-61E4175955BA}"/>
              </a:ext>
            </a:extLst>
          </p:cNvPr>
          <p:cNvSpPr txBox="1">
            <a:spLocks/>
          </p:cNvSpPr>
          <p:nvPr/>
        </p:nvSpPr>
        <p:spPr>
          <a:xfrm>
            <a:off x="7924800" y="1861303"/>
            <a:ext cx="4120242" cy="1593455"/>
          </a:xfrm>
          <a:prstGeom prst="rect">
            <a:avLst/>
          </a:prstGeom>
          <a:solidFill>
            <a:schemeClr val="bg1">
              <a:lumMod val="95000"/>
            </a:schemeClr>
          </a:solidFill>
          <a:ln>
            <a:noFill/>
          </a:ln>
        </p:spPr>
        <p:txBody>
          <a:bodyPr/>
          <a:lstStyle>
            <a:lvl1pPr marL="365125" indent="-282575" algn="l" rtl="0" eaLnBrk="1" fontAlgn="base" hangingPunct="1">
              <a:spcBef>
                <a:spcPts val="600"/>
              </a:spcBef>
              <a:spcAft>
                <a:spcPct val="0"/>
              </a:spcAft>
              <a:buClr>
                <a:srgbClr val="AF0000"/>
              </a:buClr>
              <a:buSzPct val="80000"/>
              <a:buFont typeface="Wingdings" pitchFamily="2" charset="2"/>
              <a:buChar char="§"/>
              <a:defRPr lang="en-US" sz="2800" kern="1200">
                <a:solidFill>
                  <a:schemeClr val="accent1">
                    <a:lumMod val="75000"/>
                  </a:schemeClr>
                </a:solidFill>
                <a:latin typeface="+mn-lt"/>
                <a:ea typeface="+mn-ea"/>
                <a:cs typeface="+mn-cs"/>
              </a:defRPr>
            </a:lvl1pPr>
            <a:lvl2pPr marL="639763" indent="-236538" algn="l" rtl="0" eaLnBrk="1" fontAlgn="base" hangingPunct="1">
              <a:spcBef>
                <a:spcPts val="550"/>
              </a:spcBef>
              <a:spcAft>
                <a:spcPct val="0"/>
              </a:spcAft>
              <a:buClr>
                <a:srgbClr val="AF0000"/>
              </a:buClr>
              <a:buFont typeface="Wingdings" pitchFamily="2" charset="2"/>
              <a:buChar char="§"/>
              <a:defRPr lang="en-US" sz="2400" kern="1200">
                <a:solidFill>
                  <a:schemeClr val="accent1">
                    <a:lumMod val="75000"/>
                  </a:schemeClr>
                </a:solidFill>
                <a:latin typeface="+mn-lt"/>
                <a:ea typeface="+mn-ea"/>
                <a:cs typeface="+mn-cs"/>
              </a:defRPr>
            </a:lvl2pPr>
            <a:lvl3pPr marL="885825" indent="-227013" algn="l" rtl="0" eaLnBrk="1" fontAlgn="base" hangingPunct="1">
              <a:spcBef>
                <a:spcPct val="20000"/>
              </a:spcBef>
              <a:spcAft>
                <a:spcPct val="0"/>
              </a:spcAft>
              <a:buClr>
                <a:srgbClr val="AF0000"/>
              </a:buClr>
              <a:buFont typeface="Wingdings" pitchFamily="2" charset="2"/>
              <a:buChar char="§"/>
              <a:defRPr lang="en-US" sz="2000" kern="1200">
                <a:solidFill>
                  <a:schemeClr val="accent1">
                    <a:lumMod val="75000"/>
                  </a:schemeClr>
                </a:solidFill>
                <a:latin typeface="+mn-lt"/>
                <a:ea typeface="+mn-ea"/>
                <a:cs typeface="+mn-cs"/>
              </a:defRPr>
            </a:lvl3pPr>
            <a:lvl4pPr marL="1096963" indent="-173038"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AF0000"/>
              </a:buClr>
              <a:buFont typeface="Wingdings" pitchFamily="2" charset="2"/>
              <a:buChar char="§"/>
              <a:defRPr lang="en-US" sz="18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r>
              <a:rPr lang="en-US" sz="1300" dirty="0">
                <a:solidFill>
                  <a:schemeClr val="tx1"/>
                </a:solidFill>
                <a:latin typeface="Calibri" panose="020F0502020204030204" pitchFamily="34" charset="0"/>
                <a:cs typeface="Calibri" panose="020F0502020204030204" pitchFamily="34" charset="0"/>
              </a:rPr>
              <a:t>Fastest-growing brand in the ranking, with its brand value increasing by </a:t>
            </a:r>
            <a:r>
              <a:rPr lang="en-US" sz="1300" dirty="0">
                <a:solidFill>
                  <a:srgbClr val="C00000"/>
                </a:solidFill>
                <a:latin typeface="Calibri" panose="020F0502020204030204" pitchFamily="34" charset="0"/>
                <a:cs typeface="Calibri" panose="020F0502020204030204" pitchFamily="34" charset="0"/>
              </a:rPr>
              <a:t>48%</a:t>
            </a:r>
            <a:r>
              <a:rPr lang="en-US" sz="1300" dirty="0">
                <a:solidFill>
                  <a:schemeClr val="tx1"/>
                </a:solidFill>
                <a:latin typeface="Calibri" panose="020F0502020204030204" pitchFamily="34" charset="0"/>
                <a:cs typeface="Calibri" panose="020F0502020204030204" pitchFamily="34" charset="0"/>
              </a:rPr>
              <a:t> year on year</a:t>
            </a:r>
          </a:p>
          <a:p>
            <a:pPr algn="just"/>
            <a:r>
              <a:rPr lang="en-US" sz="1300" dirty="0">
                <a:solidFill>
                  <a:schemeClr val="tx1"/>
                </a:solidFill>
                <a:latin typeface="Calibri" panose="020F0502020204030204" pitchFamily="34" charset="0"/>
                <a:cs typeface="Calibri" panose="020F0502020204030204" pitchFamily="34" charset="0"/>
              </a:rPr>
              <a:t>Revenues in excess of </a:t>
            </a:r>
            <a:r>
              <a:rPr lang="en-US" sz="1300" dirty="0">
                <a:solidFill>
                  <a:srgbClr val="C00000"/>
                </a:solidFill>
                <a:latin typeface="Calibri" panose="020F0502020204030204" pitchFamily="34" charset="0"/>
                <a:cs typeface="Calibri" panose="020F0502020204030204" pitchFamily="34" charset="0"/>
              </a:rPr>
              <a:t>US$10B,</a:t>
            </a:r>
            <a:r>
              <a:rPr lang="en-US" sz="1300" dirty="0">
                <a:solidFill>
                  <a:schemeClr val="tx1"/>
                </a:solidFill>
                <a:latin typeface="Calibri" panose="020F0502020204030204" pitchFamily="34" charset="0"/>
                <a:cs typeface="Calibri" panose="020F0502020204030204" pitchFamily="34" charset="0"/>
              </a:rPr>
              <a:t>  is the fastest growing amongst the </a:t>
            </a:r>
            <a:r>
              <a:rPr lang="en-US" sz="1300" dirty="0">
                <a:solidFill>
                  <a:srgbClr val="C00000"/>
                </a:solidFill>
                <a:latin typeface="Calibri" panose="020F0502020204030204" pitchFamily="34" charset="0"/>
                <a:cs typeface="Calibri" panose="020F0502020204030204" pitchFamily="34" charset="0"/>
              </a:rPr>
              <a:t>Top 10</a:t>
            </a:r>
            <a:r>
              <a:rPr lang="en-US" sz="1300" dirty="0">
                <a:solidFill>
                  <a:schemeClr val="tx1"/>
                </a:solidFill>
                <a:latin typeface="Calibri" panose="020F0502020204030204" pitchFamily="34" charset="0"/>
                <a:cs typeface="Calibri" panose="020F0502020204030204" pitchFamily="34" charset="0"/>
              </a:rPr>
              <a:t> Software companies of the world</a:t>
            </a:r>
          </a:p>
          <a:p>
            <a:pPr algn="just"/>
            <a:r>
              <a:rPr lang="en-US" sz="1300" dirty="0">
                <a:solidFill>
                  <a:schemeClr val="tx1"/>
                </a:solidFill>
                <a:latin typeface="Calibri" panose="020F0502020204030204" pitchFamily="34" charset="0"/>
                <a:cs typeface="Calibri" panose="020F0502020204030204" pitchFamily="34" charset="0"/>
              </a:rPr>
              <a:t>Network of </a:t>
            </a:r>
            <a:r>
              <a:rPr lang="en-US" sz="1300" dirty="0">
                <a:solidFill>
                  <a:srgbClr val="C00000"/>
                </a:solidFill>
                <a:latin typeface="Calibri" panose="020F0502020204030204" pitchFamily="34" charset="0"/>
                <a:cs typeface="Calibri" panose="020F0502020204030204" pitchFamily="34" charset="0"/>
              </a:rPr>
              <a:t>1200+ companies</a:t>
            </a:r>
            <a:r>
              <a:rPr lang="en-US" sz="1300" dirty="0">
                <a:solidFill>
                  <a:schemeClr val="tx1"/>
                </a:solidFill>
                <a:latin typeface="Calibri" panose="020F0502020204030204" pitchFamily="34" charset="0"/>
                <a:cs typeface="Calibri" panose="020F0502020204030204" pitchFamily="34" charset="0"/>
              </a:rPr>
              <a:t> across more than </a:t>
            </a:r>
            <a:r>
              <a:rPr lang="en-US" sz="1300" dirty="0">
                <a:solidFill>
                  <a:srgbClr val="C00000"/>
                </a:solidFill>
                <a:latin typeface="Calibri" panose="020F0502020204030204" pitchFamily="34" charset="0"/>
                <a:cs typeface="Calibri" panose="020F0502020204030204" pitchFamily="34" charset="0"/>
              </a:rPr>
              <a:t>150 countries</a:t>
            </a:r>
            <a:r>
              <a:rPr lang="en-US" sz="1300" dirty="0">
                <a:solidFill>
                  <a:schemeClr val="tx1"/>
                </a:solidFill>
                <a:latin typeface="Calibri" panose="020F0502020204030204" pitchFamily="34" charset="0"/>
                <a:cs typeface="Calibri" panose="020F0502020204030204" pitchFamily="34" charset="0"/>
              </a:rPr>
              <a:t> with </a:t>
            </a:r>
            <a:r>
              <a:rPr lang="en-US" sz="1300" dirty="0">
                <a:solidFill>
                  <a:srgbClr val="C00000"/>
                </a:solidFill>
                <a:latin typeface="Calibri" panose="020F0502020204030204" pitchFamily="34" charset="0"/>
                <a:cs typeface="Calibri" panose="020F0502020204030204" pitchFamily="34" charset="0"/>
              </a:rPr>
              <a:t>50,000+ workforce</a:t>
            </a:r>
          </a:p>
        </p:txBody>
      </p:sp>
      <p:sp>
        <p:nvSpPr>
          <p:cNvPr id="12" name="Title 1">
            <a:extLst>
              <a:ext uri="{FF2B5EF4-FFF2-40B4-BE49-F238E27FC236}">
                <a16:creationId xmlns:a16="http://schemas.microsoft.com/office/drawing/2014/main" id="{26804A15-6E4A-A8B5-EC71-3FC775FD4313}"/>
              </a:ext>
            </a:extLst>
          </p:cNvPr>
          <p:cNvSpPr txBox="1">
            <a:spLocks/>
          </p:cNvSpPr>
          <p:nvPr/>
        </p:nvSpPr>
        <p:spPr>
          <a:xfrm>
            <a:off x="508650" y="856921"/>
            <a:ext cx="4882244" cy="438479"/>
          </a:xfrm>
          <a:prstGeom prst="rect">
            <a:avLst/>
          </a:prstGeom>
        </p:spPr>
        <p:txBody>
          <a:bodyPr>
            <a:normAutofit/>
          </a:bodyPr>
          <a:lstStyle>
            <a:lvl1pPr marL="53975" indent="0" algn="l" rtl="0" eaLnBrk="1" fontAlgn="base" hangingPunct="1">
              <a:spcBef>
                <a:spcPct val="0"/>
              </a:spcBef>
              <a:spcAft>
                <a:spcPct val="0"/>
              </a:spcAft>
              <a:defRPr sz="4000" kern="1200">
                <a:solidFill>
                  <a:schemeClr val="bg1">
                    <a:lumMod val="95000"/>
                  </a:schemeClr>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42478"/>
                </a:solidFill>
                <a:latin typeface="Gill Sans MT" pitchFamily="34" charset="0"/>
              </a:defRPr>
            </a:lvl2pPr>
            <a:lvl3pPr algn="l" rtl="0" eaLnBrk="1" fontAlgn="base" hangingPunct="1">
              <a:spcBef>
                <a:spcPct val="0"/>
              </a:spcBef>
              <a:spcAft>
                <a:spcPct val="0"/>
              </a:spcAft>
              <a:defRPr sz="4300">
                <a:solidFill>
                  <a:srgbClr val="542478"/>
                </a:solidFill>
                <a:latin typeface="Gill Sans MT" pitchFamily="34" charset="0"/>
              </a:defRPr>
            </a:lvl3pPr>
            <a:lvl4pPr algn="l" rtl="0" eaLnBrk="1" fontAlgn="base" hangingPunct="1">
              <a:spcBef>
                <a:spcPct val="0"/>
              </a:spcBef>
              <a:spcAft>
                <a:spcPct val="0"/>
              </a:spcAft>
              <a:defRPr sz="4300">
                <a:solidFill>
                  <a:srgbClr val="542478"/>
                </a:solidFill>
                <a:latin typeface="Gill Sans MT" pitchFamily="34" charset="0"/>
              </a:defRPr>
            </a:lvl4pPr>
            <a:lvl5pPr algn="l" rtl="0" eaLnBrk="1" fontAlgn="base" hangingPunct="1">
              <a:spcBef>
                <a:spcPct val="0"/>
              </a:spcBef>
              <a:spcAft>
                <a:spcPct val="0"/>
              </a:spcAft>
              <a:defRPr sz="4300">
                <a:solidFill>
                  <a:srgbClr val="542478"/>
                </a:solidFill>
                <a:latin typeface="Gill Sans MT" pitchFamily="34" charset="0"/>
              </a:defRPr>
            </a:lvl5pPr>
            <a:lvl6pPr marL="457200" algn="l" rtl="0" eaLnBrk="1" fontAlgn="base" hangingPunct="1">
              <a:spcBef>
                <a:spcPct val="0"/>
              </a:spcBef>
              <a:spcAft>
                <a:spcPct val="0"/>
              </a:spcAft>
              <a:defRPr sz="4300">
                <a:solidFill>
                  <a:srgbClr val="721FB1"/>
                </a:solidFill>
                <a:latin typeface="Gill Sans MT" pitchFamily="34" charset="0"/>
              </a:defRPr>
            </a:lvl6pPr>
            <a:lvl7pPr marL="914400" algn="l" rtl="0" eaLnBrk="1" fontAlgn="base" hangingPunct="1">
              <a:spcBef>
                <a:spcPct val="0"/>
              </a:spcBef>
              <a:spcAft>
                <a:spcPct val="0"/>
              </a:spcAft>
              <a:defRPr sz="4300">
                <a:solidFill>
                  <a:srgbClr val="721FB1"/>
                </a:solidFill>
                <a:latin typeface="Gill Sans MT" pitchFamily="34" charset="0"/>
              </a:defRPr>
            </a:lvl7pPr>
            <a:lvl8pPr marL="1371600" algn="l" rtl="0" eaLnBrk="1" fontAlgn="base" hangingPunct="1">
              <a:spcBef>
                <a:spcPct val="0"/>
              </a:spcBef>
              <a:spcAft>
                <a:spcPct val="0"/>
              </a:spcAft>
              <a:defRPr sz="4300">
                <a:solidFill>
                  <a:srgbClr val="721FB1"/>
                </a:solidFill>
                <a:latin typeface="Gill Sans MT" pitchFamily="34" charset="0"/>
              </a:defRPr>
            </a:lvl8pPr>
            <a:lvl9pPr marL="1828800" algn="l" rtl="0" eaLnBrk="1" fontAlgn="base" hangingPunct="1">
              <a:spcBef>
                <a:spcPct val="0"/>
              </a:spcBef>
              <a:spcAft>
                <a:spcPct val="0"/>
              </a:spcAft>
              <a:defRPr sz="4300">
                <a:solidFill>
                  <a:srgbClr val="721FB1"/>
                </a:solidFill>
                <a:latin typeface="Gill Sans MT" pitchFamily="34" charset="0"/>
              </a:defRPr>
            </a:lvl9pPr>
            <a:extLst/>
          </a:lstStyle>
          <a:p>
            <a:pPr algn="ctr"/>
            <a:r>
              <a:rPr lang="en-US" sz="2000" b="1" u="sng" dirty="0">
                <a:solidFill>
                  <a:schemeClr val="tx1"/>
                </a:solidFill>
                <a:effectLst/>
                <a:latin typeface="Calibri" panose="020F0502020204030204" pitchFamily="34" charset="0"/>
                <a:cs typeface="Calibri" panose="020F0502020204030204" pitchFamily="34" charset="0"/>
              </a:rPr>
              <a:t>Top 15 Software Companies Globally</a:t>
            </a:r>
          </a:p>
        </p:txBody>
      </p:sp>
      <p:sp>
        <p:nvSpPr>
          <p:cNvPr id="3" name="Rectangle 2">
            <a:extLst>
              <a:ext uri="{FF2B5EF4-FFF2-40B4-BE49-F238E27FC236}">
                <a16:creationId xmlns:a16="http://schemas.microsoft.com/office/drawing/2014/main" id="{6CC127FD-E6EB-D7A9-4A3C-4571389A9CD7}"/>
              </a:ext>
            </a:extLst>
          </p:cNvPr>
          <p:cNvSpPr/>
          <p:nvPr/>
        </p:nvSpPr>
        <p:spPr>
          <a:xfrm>
            <a:off x="6239496" y="1861302"/>
            <a:ext cx="5804138" cy="1593456"/>
          </a:xfrm>
          <a:prstGeom prst="rect">
            <a:avLst/>
          </a:prstGeom>
          <a:noFill/>
          <a:ln w="190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E21F1F-5D21-AB54-4148-6E048C847293}"/>
              </a:ext>
            </a:extLst>
          </p:cNvPr>
          <p:cNvSpPr/>
          <p:nvPr/>
        </p:nvSpPr>
        <p:spPr>
          <a:xfrm>
            <a:off x="6239496" y="3669097"/>
            <a:ext cx="5804138" cy="623860"/>
          </a:xfrm>
          <a:prstGeom prst="rect">
            <a:avLst/>
          </a:prstGeom>
          <a:noFill/>
          <a:ln w="190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B7746F-06CC-851E-F928-50396F9EBC82}"/>
              </a:ext>
            </a:extLst>
          </p:cNvPr>
          <p:cNvSpPr/>
          <p:nvPr/>
        </p:nvSpPr>
        <p:spPr>
          <a:xfrm>
            <a:off x="6239496" y="4525090"/>
            <a:ext cx="5804138" cy="1518536"/>
          </a:xfrm>
          <a:prstGeom prst="rect">
            <a:avLst/>
          </a:prstGeom>
          <a:noFill/>
          <a:ln w="19050">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BAB04969-815E-2347-2E48-E3A9A2A55D4E}"/>
              </a:ext>
            </a:extLst>
          </p:cNvPr>
          <p:cNvSpPr>
            <a:spLocks noGrp="1"/>
          </p:cNvSpPr>
          <p:nvPr>
            <p:ph type="sldNum" sz="quarter" idx="4"/>
          </p:nvPr>
        </p:nvSpPr>
        <p:spPr>
          <a:xfrm>
            <a:off x="11582401" y="6553200"/>
            <a:ext cx="609599" cy="304800"/>
          </a:xfrm>
        </p:spPr>
        <p:txBody>
          <a:bodyPr/>
          <a:lstStyle/>
          <a:p>
            <a:fld id="{00CD7321-1AB8-499D-9F66-3889637534F7}" type="slidenum">
              <a:rPr lang="en-US" smtClean="0">
                <a:latin typeface="Calibri" panose="020F0502020204030204" pitchFamily="34" charset="0"/>
                <a:cs typeface="Calibri" panose="020F0502020204030204" pitchFamily="34" charset="0"/>
              </a:rPr>
              <a:pPr/>
              <a:t>3</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0765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E4718-E922-77E8-DBF7-58AAC2CCF09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6C93480-232F-21BF-9C7C-16E4F142A3B7}"/>
              </a:ext>
            </a:extLst>
          </p:cNvPr>
          <p:cNvSpPr>
            <a:spLocks noGrp="1"/>
          </p:cNvSpPr>
          <p:nvPr>
            <p:ph type="title"/>
          </p:nvPr>
        </p:nvSpPr>
        <p:spPr>
          <a:xfrm>
            <a:off x="76200" y="36576"/>
            <a:ext cx="9997440" cy="762000"/>
          </a:xfrm>
        </p:spPr>
        <p:txBody>
          <a:bodyPr/>
          <a:lstStyle/>
          <a:p>
            <a:pPr>
              <a:defRPr/>
            </a:pPr>
            <a:r>
              <a:rPr lang="en-US" sz="3400" dirty="0"/>
              <a:t>CBDC &amp; Synthetic Stable Coins – Global State of Play</a:t>
            </a:r>
          </a:p>
        </p:txBody>
      </p:sp>
      <p:sp>
        <p:nvSpPr>
          <p:cNvPr id="4" name="Slide Number Placeholder 3">
            <a:extLst>
              <a:ext uri="{FF2B5EF4-FFF2-40B4-BE49-F238E27FC236}">
                <a16:creationId xmlns:a16="http://schemas.microsoft.com/office/drawing/2014/main" id="{29D1CDA0-E494-E75D-1164-496046D06E11}"/>
              </a:ext>
            </a:extLst>
          </p:cNvPr>
          <p:cNvSpPr>
            <a:spLocks noGrp="1"/>
          </p:cNvSpPr>
          <p:nvPr>
            <p:ph type="sldNum" sz="quarter" idx="4"/>
          </p:nvPr>
        </p:nvSpPr>
        <p:spPr/>
        <p:txBody>
          <a:bodyPr/>
          <a:lstStyle/>
          <a:p>
            <a:fld id="{00CD7321-1AB8-499D-9F66-3889637534F7}" type="slidenum">
              <a:rPr lang="en-US" smtClean="0"/>
              <a:pPr/>
              <a:t>30</a:t>
            </a:fld>
            <a:endParaRPr lang="en-US" dirty="0"/>
          </a:p>
        </p:txBody>
      </p:sp>
      <p:sp>
        <p:nvSpPr>
          <p:cNvPr id="2" name="Textfeld 86">
            <a:extLst>
              <a:ext uri="{FF2B5EF4-FFF2-40B4-BE49-F238E27FC236}">
                <a16:creationId xmlns:a16="http://schemas.microsoft.com/office/drawing/2014/main" id="{BA0ACC2A-369C-7E81-4F1F-03624132E226}"/>
              </a:ext>
            </a:extLst>
          </p:cNvPr>
          <p:cNvSpPr txBox="1"/>
          <p:nvPr/>
        </p:nvSpPr>
        <p:spPr>
          <a:xfrm>
            <a:off x="76200" y="797778"/>
            <a:ext cx="12039600" cy="5078313"/>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rgbClr val="C00000"/>
                </a:solidFill>
                <a:latin typeface="Gill Sans MT (Body)"/>
              </a:rPr>
              <a:t>134</a:t>
            </a:r>
            <a:r>
              <a:rPr lang="en-US" dirty="0">
                <a:latin typeface="Gill Sans MT (Body)"/>
              </a:rPr>
              <a:t> countries &amp; currency unions, representing </a:t>
            </a:r>
            <a:r>
              <a:rPr lang="en-US" dirty="0">
                <a:solidFill>
                  <a:srgbClr val="C00000"/>
                </a:solidFill>
                <a:latin typeface="Gill Sans MT (Body)"/>
              </a:rPr>
              <a:t>98%</a:t>
            </a:r>
            <a:r>
              <a:rPr lang="en-US" dirty="0">
                <a:latin typeface="Gill Sans MT (Body)"/>
              </a:rPr>
              <a:t> of global GDP, are exploring a CBDC. </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latin typeface="Gill Sans MT (Body)"/>
              </a:rPr>
              <a:t>There is a new high of </a:t>
            </a:r>
            <a:r>
              <a:rPr lang="en-US" dirty="0">
                <a:solidFill>
                  <a:srgbClr val="C00000"/>
                </a:solidFill>
                <a:latin typeface="Gill Sans MT (Body)"/>
              </a:rPr>
              <a:t>44 </a:t>
            </a:r>
            <a:r>
              <a:rPr lang="en-US" dirty="0">
                <a:latin typeface="Gill Sans MT (Body)"/>
              </a:rPr>
              <a:t>ongoing CBDC pilots, including the digital euro. </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latin typeface="Gill Sans MT (Body)"/>
              </a:rPr>
              <a:t>US is now participating in a cross-border wholesale CBDC (Project Agora), with </a:t>
            </a:r>
            <a:r>
              <a:rPr lang="en-US" dirty="0">
                <a:solidFill>
                  <a:srgbClr val="C00000"/>
                </a:solidFill>
                <a:latin typeface="Gill Sans MT (Body)"/>
              </a:rPr>
              <a:t>6</a:t>
            </a:r>
            <a:r>
              <a:rPr lang="en-US" dirty="0">
                <a:latin typeface="Gill Sans MT (Body)"/>
              </a:rPr>
              <a:t> other major central banks. </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latin typeface="Gill Sans MT (Body)"/>
              </a:rPr>
              <a:t>G20 countries exploring CBDC, with </a:t>
            </a:r>
            <a:r>
              <a:rPr lang="en-US" dirty="0">
                <a:solidFill>
                  <a:srgbClr val="C00000"/>
                </a:solidFill>
                <a:latin typeface="Gill Sans MT (Body)"/>
              </a:rPr>
              <a:t>19</a:t>
            </a:r>
            <a:r>
              <a:rPr lang="en-US" dirty="0">
                <a:latin typeface="Gill Sans MT (Body)"/>
              </a:rPr>
              <a:t> in advanced stages of pilot i.e. Brazil, Japan, India, Australia, Russia, Turkey China, Russia, South Africa.</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solidFill>
                  <a:srgbClr val="C00000"/>
                </a:solidFill>
                <a:latin typeface="Gill Sans MT (Body)"/>
              </a:rPr>
              <a:t>13</a:t>
            </a:r>
            <a:r>
              <a:rPr lang="en-US" dirty="0">
                <a:latin typeface="Gill Sans MT (Body)"/>
              </a:rPr>
              <a:t> projects – including pilot </a:t>
            </a:r>
            <a:r>
              <a:rPr lang="en-US" dirty="0" err="1">
                <a:latin typeface="Gill Sans MT (Body)"/>
              </a:rPr>
              <a:t>mBridge</a:t>
            </a:r>
            <a:r>
              <a:rPr lang="en-US" dirty="0">
                <a:latin typeface="Gill Sans MT (Body)"/>
              </a:rPr>
              <a:t> – which connects banks in China, Thailand, the UAE, Hong Kong, and Saudi Arabia.</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solidFill>
                  <a:srgbClr val="C00000"/>
                </a:solidFill>
                <a:latin typeface="Gill Sans MT (Body)"/>
              </a:rPr>
              <a:t>3</a:t>
            </a:r>
            <a:r>
              <a:rPr lang="en-US" dirty="0">
                <a:latin typeface="Gill Sans MT (Body)"/>
              </a:rPr>
              <a:t> countries have fully launched a retail CBDC – the Bahamas, Jamaica and Nigeria.</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latin typeface="Gill Sans MT (Body)"/>
              </a:rPr>
              <a:t>All advanced retail CBDC projects are intermediated, i.e., distributed through Banks, FIs, and PSPs.</a:t>
            </a:r>
          </a:p>
          <a:p>
            <a:pPr marL="171450" indent="-171450">
              <a:buFont typeface="Arial" panose="020B0604020202020204" pitchFamily="34" charset="0"/>
              <a:buChar char="•"/>
            </a:pPr>
            <a:endParaRPr lang="en-US" dirty="0">
              <a:latin typeface="Gill Sans MT (Body)"/>
            </a:endParaRPr>
          </a:p>
          <a:p>
            <a:pPr marL="171450" indent="-171450">
              <a:buFont typeface="Arial" panose="020B0604020202020204" pitchFamily="34" charset="0"/>
              <a:buChar char="•"/>
            </a:pPr>
            <a:r>
              <a:rPr lang="en-US" dirty="0">
                <a:latin typeface="Gill Sans MT (Body)"/>
              </a:rPr>
              <a:t>Digital yuan (e-CNY) is the largest CBDC pilot in the world. In June 2024, total transaction volume reached 7 trillion e-CNY ($986 billion) in 17 provincial regions across sectors such as education, healthcare, and tourism. This is </a:t>
            </a:r>
            <a:r>
              <a:rPr lang="en-US" dirty="0">
                <a:solidFill>
                  <a:srgbClr val="C00000"/>
                </a:solidFill>
                <a:latin typeface="Gill Sans MT (Body)"/>
              </a:rPr>
              <a:t>4x</a:t>
            </a:r>
            <a:r>
              <a:rPr lang="en-US" dirty="0">
                <a:latin typeface="Gill Sans MT (Body)"/>
              </a:rPr>
              <a:t> the 1.8 trillion yuan ($253 billion) since June 2023.</a:t>
            </a:r>
          </a:p>
        </p:txBody>
      </p:sp>
    </p:spTree>
    <p:extLst>
      <p:ext uri="{BB962C8B-B14F-4D97-AF65-F5344CB8AC3E}">
        <p14:creationId xmlns:p14="http://schemas.microsoft.com/office/powerpoint/2010/main" val="29253207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3A784-7928-41F7-4AC5-0DC67BCE2CF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CAFB2ED-72A5-EE04-BD57-2D4926376D78}"/>
              </a:ext>
            </a:extLst>
          </p:cNvPr>
          <p:cNvSpPr>
            <a:spLocks noGrp="1"/>
          </p:cNvSpPr>
          <p:nvPr>
            <p:ph type="title"/>
          </p:nvPr>
        </p:nvSpPr>
        <p:spPr>
          <a:xfrm>
            <a:off x="76200" y="36576"/>
            <a:ext cx="9997440" cy="762000"/>
          </a:xfrm>
        </p:spPr>
        <p:txBody>
          <a:bodyPr/>
          <a:lstStyle/>
          <a:p>
            <a:pPr>
              <a:defRPr/>
            </a:pPr>
            <a:r>
              <a:rPr lang="en-US" sz="2800" dirty="0"/>
              <a:t>CBDC – Use Cases under R&amp;D (Retail, Wholesale, Assets, GRC)</a:t>
            </a:r>
          </a:p>
        </p:txBody>
      </p:sp>
      <p:sp>
        <p:nvSpPr>
          <p:cNvPr id="4" name="Slide Number Placeholder 3">
            <a:extLst>
              <a:ext uri="{FF2B5EF4-FFF2-40B4-BE49-F238E27FC236}">
                <a16:creationId xmlns:a16="http://schemas.microsoft.com/office/drawing/2014/main" id="{D7B0CE80-C5E0-40C4-3AF9-E643BDB9F896}"/>
              </a:ext>
            </a:extLst>
          </p:cNvPr>
          <p:cNvSpPr>
            <a:spLocks noGrp="1"/>
          </p:cNvSpPr>
          <p:nvPr>
            <p:ph type="sldNum" sz="quarter" idx="4"/>
          </p:nvPr>
        </p:nvSpPr>
        <p:spPr/>
        <p:txBody>
          <a:bodyPr/>
          <a:lstStyle/>
          <a:p>
            <a:fld id="{00CD7321-1AB8-499D-9F66-3889637534F7}" type="slidenum">
              <a:rPr lang="en-US" smtClean="0"/>
              <a:pPr/>
              <a:t>31</a:t>
            </a:fld>
            <a:endParaRPr lang="en-US" dirty="0"/>
          </a:p>
        </p:txBody>
      </p:sp>
      <p:graphicFrame>
        <p:nvGraphicFramePr>
          <p:cNvPr id="3" name="Table 2">
            <a:extLst>
              <a:ext uri="{FF2B5EF4-FFF2-40B4-BE49-F238E27FC236}">
                <a16:creationId xmlns:a16="http://schemas.microsoft.com/office/drawing/2014/main" id="{75E09E07-F4A6-706A-64B0-4CA50D1D267D}"/>
              </a:ext>
            </a:extLst>
          </p:cNvPr>
          <p:cNvGraphicFramePr>
            <a:graphicFrameLocks noGrp="1"/>
          </p:cNvGraphicFramePr>
          <p:nvPr/>
        </p:nvGraphicFramePr>
        <p:xfrm>
          <a:off x="82296" y="762000"/>
          <a:ext cx="12039600" cy="5678423"/>
        </p:xfrm>
        <a:graphic>
          <a:graphicData uri="http://schemas.openxmlformats.org/drawingml/2006/table">
            <a:tbl>
              <a:tblPr firstRow="1" bandRow="1">
                <a:tableStyleId>{5C22544A-7EE6-4342-B048-85BDC9FD1C3A}</a:tableStyleId>
              </a:tblPr>
              <a:tblGrid>
                <a:gridCol w="470433">
                  <a:extLst>
                    <a:ext uri="{9D8B030D-6E8A-4147-A177-3AD203B41FA5}">
                      <a16:colId xmlns:a16="http://schemas.microsoft.com/office/drawing/2014/main" val="813015407"/>
                    </a:ext>
                  </a:extLst>
                </a:gridCol>
                <a:gridCol w="1392167">
                  <a:extLst>
                    <a:ext uri="{9D8B030D-6E8A-4147-A177-3AD203B41FA5}">
                      <a16:colId xmlns:a16="http://schemas.microsoft.com/office/drawing/2014/main" val="3186672948"/>
                    </a:ext>
                  </a:extLst>
                </a:gridCol>
                <a:gridCol w="734518">
                  <a:extLst>
                    <a:ext uri="{9D8B030D-6E8A-4147-A177-3AD203B41FA5}">
                      <a16:colId xmlns:a16="http://schemas.microsoft.com/office/drawing/2014/main" val="3951574594"/>
                    </a:ext>
                  </a:extLst>
                </a:gridCol>
                <a:gridCol w="854090">
                  <a:extLst>
                    <a:ext uri="{9D8B030D-6E8A-4147-A177-3AD203B41FA5}">
                      <a16:colId xmlns:a16="http://schemas.microsoft.com/office/drawing/2014/main" val="1404403236"/>
                    </a:ext>
                  </a:extLst>
                </a:gridCol>
                <a:gridCol w="8588392">
                  <a:extLst>
                    <a:ext uri="{9D8B030D-6E8A-4147-A177-3AD203B41FA5}">
                      <a16:colId xmlns:a16="http://schemas.microsoft.com/office/drawing/2014/main" val="15332200"/>
                    </a:ext>
                  </a:extLst>
                </a:gridCol>
              </a:tblGrid>
              <a:tr h="587423">
                <a:tc>
                  <a:txBody>
                    <a:bodyPr/>
                    <a:lstStyle/>
                    <a:p>
                      <a:r>
                        <a:rPr kumimoji="0" lang="en-US" sz="1000" kern="1200" dirty="0">
                          <a:solidFill>
                            <a:schemeClr val="tx1"/>
                          </a:solidFill>
                          <a:latin typeface="Gill Sans MT (Body)"/>
                          <a:ea typeface="+mn-ea"/>
                          <a:cs typeface="+mn-cs"/>
                        </a:rPr>
                        <a:t>Sr. No.</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Use Case</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Type</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App</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Notes</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3170458219"/>
                  </a:ext>
                </a:extLst>
              </a:tr>
              <a:tr h="509100">
                <a:tc>
                  <a:txBody>
                    <a:bodyPr/>
                    <a:lstStyle/>
                    <a:p>
                      <a:r>
                        <a:rPr kumimoji="0" lang="en-US" sz="1000" kern="1200" dirty="0">
                          <a:solidFill>
                            <a:schemeClr val="tx1"/>
                          </a:solidFill>
                          <a:latin typeface="Gill Sans MT (Body)"/>
                          <a:ea typeface="+mn-ea"/>
                          <a:cs typeface="+mn-cs"/>
                        </a:rPr>
                        <a:t>1</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Domestic Payment</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 / Account</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offer a digital alternative to physical cash, enabling individuals and business to make everyday transactions within a country electronically, enhancing convenience and efficiency while reducing reliance on traditional banking infrastructure</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175821789"/>
                  </a:ext>
                </a:extLst>
              </a:tr>
              <a:tr h="509100">
                <a:tc>
                  <a:txBody>
                    <a:bodyPr/>
                    <a:lstStyle/>
                    <a:p>
                      <a:r>
                        <a:rPr kumimoji="0" lang="en-US" sz="1000" kern="1200" dirty="0">
                          <a:solidFill>
                            <a:schemeClr val="tx1"/>
                          </a:solidFill>
                          <a:latin typeface="Gill Sans MT (Body)"/>
                          <a:ea typeface="+mn-ea"/>
                          <a:cs typeface="+mn-cs"/>
                        </a:rPr>
                        <a:t>2</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Cross-Border Payments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Wholesale</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streamline cross-border transactions by facilitating faster, cheaper, and more transparent transfers compared to traditional methods, bypassing intermediaries and reducing settlement times, which benefits businesses, individuals, and economies alike.</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2625771534"/>
                  </a:ext>
                </a:extLst>
              </a:tr>
              <a:tr h="509100">
                <a:tc>
                  <a:txBody>
                    <a:bodyPr/>
                    <a:lstStyle/>
                    <a:p>
                      <a:r>
                        <a:rPr kumimoji="0" lang="en-US" sz="1000" kern="1200" dirty="0">
                          <a:solidFill>
                            <a:schemeClr val="tx1"/>
                          </a:solidFill>
                          <a:latin typeface="Gill Sans MT (Body)"/>
                          <a:ea typeface="+mn-ea"/>
                          <a:cs typeface="+mn-cs"/>
                        </a:rPr>
                        <a:t>3</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Remittances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 / Account</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Wholesale (Bridge)</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provide expatriates with a cost-effective and efficient means to send money to their families back home, reducing fees and processing times associated with traditional remittance channels, thereby improving the livelihoods of recipients and fostering financial inclusion</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262815448"/>
                  </a:ext>
                </a:extLst>
              </a:tr>
              <a:tr h="509100">
                <a:tc>
                  <a:txBody>
                    <a:bodyPr/>
                    <a:lstStyle/>
                    <a:p>
                      <a:r>
                        <a:rPr kumimoji="0" lang="en-US" sz="1000" kern="1200" dirty="0">
                          <a:solidFill>
                            <a:schemeClr val="tx1"/>
                          </a:solidFill>
                          <a:latin typeface="Gill Sans MT (Body)"/>
                          <a:ea typeface="+mn-ea"/>
                          <a:cs typeface="+mn-cs"/>
                        </a:rPr>
                        <a:t>4</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Financial Inclusion</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 / Account</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bridge the gap between the unbanked or underbanked populations and formal financial services by offering a secure and accessible digital payment solution, empowering individuals to participate in the formal economy and improve their financial well-being.</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3436760605"/>
                  </a:ext>
                </a:extLst>
              </a:tr>
              <a:tr h="509100">
                <a:tc>
                  <a:txBody>
                    <a:bodyPr/>
                    <a:lstStyle/>
                    <a:p>
                      <a:r>
                        <a:rPr kumimoji="0" lang="en-US" sz="1000" kern="1200" dirty="0">
                          <a:solidFill>
                            <a:schemeClr val="tx1"/>
                          </a:solidFill>
                          <a:latin typeface="Gill Sans MT (Body)"/>
                          <a:ea typeface="+mn-ea"/>
                          <a:cs typeface="+mn-cs"/>
                        </a:rPr>
                        <a:t>5</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Government  Benefits and Subsidies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Account</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enable governments to distribute social welfare benefits and subsidies directly to citizens’ digital wallets, enhancing transparency, reducing administrative costs, and minimizing leakage and fraud in social welfare programs.</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4291198804"/>
                  </a:ext>
                </a:extLst>
              </a:tr>
              <a:tr h="509100">
                <a:tc>
                  <a:txBody>
                    <a:bodyPr/>
                    <a:lstStyle/>
                    <a:p>
                      <a:r>
                        <a:rPr kumimoji="0" lang="en-US" sz="1000" kern="1200" dirty="0">
                          <a:solidFill>
                            <a:schemeClr val="tx1"/>
                          </a:solidFill>
                          <a:latin typeface="Gill Sans MT (Body)"/>
                          <a:ea typeface="+mn-ea"/>
                          <a:cs typeface="+mn-cs"/>
                        </a:rPr>
                        <a:t>6</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E-Commerce</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facilitate seamless online payments for goods and services, providing merchants and consumers with a secure, low-cost, and efficient payment method, thereby stimulating e-commerce growth and fostering digital economic activity</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4049621871"/>
                  </a:ext>
                </a:extLst>
              </a:tr>
              <a:tr h="509100">
                <a:tc>
                  <a:txBody>
                    <a:bodyPr/>
                    <a:lstStyle/>
                    <a:p>
                      <a:r>
                        <a:rPr kumimoji="0" lang="en-US" sz="1000" kern="1200" dirty="0">
                          <a:solidFill>
                            <a:schemeClr val="tx1"/>
                          </a:solidFill>
                          <a:latin typeface="Gill Sans MT (Body)"/>
                          <a:ea typeface="+mn-ea"/>
                          <a:cs typeface="+mn-cs"/>
                        </a:rPr>
                        <a:t>7</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Micropayments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support cost-effective transactions for small-value purchases, such as digital content, online services, or microtransactions in gaming, enabling new business models and revenue streams while enhancing user experience and convenience</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3587169049"/>
                  </a:ext>
                </a:extLst>
              </a:tr>
              <a:tr h="509100">
                <a:tc>
                  <a:txBody>
                    <a:bodyPr/>
                    <a:lstStyle/>
                    <a:p>
                      <a:r>
                        <a:rPr kumimoji="0" lang="en-US" sz="1000" kern="1200" dirty="0">
                          <a:solidFill>
                            <a:schemeClr val="tx1"/>
                          </a:solidFill>
                          <a:latin typeface="Gill Sans MT (Body)"/>
                          <a:ea typeface="+mn-ea"/>
                          <a:cs typeface="+mn-cs"/>
                        </a:rPr>
                        <a:t>8</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Tokenization of Assets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Assets</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enable the tokenization of various assets, including real estate, stocks and commodities, by representing them as digital tokens on a blockchain, thereby increasing liquidity, accessibility and efficiency in asset markets</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1327829941"/>
                  </a:ext>
                </a:extLst>
              </a:tr>
              <a:tr h="509100">
                <a:tc>
                  <a:txBody>
                    <a:bodyPr/>
                    <a:lstStyle/>
                    <a:p>
                      <a:r>
                        <a:rPr kumimoji="0" lang="en-US" sz="1000" kern="1200" dirty="0">
                          <a:solidFill>
                            <a:schemeClr val="tx1"/>
                          </a:solidFill>
                          <a:latin typeface="Gill Sans MT (Body)"/>
                          <a:ea typeface="+mn-ea"/>
                          <a:cs typeface="+mn-cs"/>
                        </a:rPr>
                        <a:t>9</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Smart Contracts and Programmable Money</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Token</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Retail</a:t>
                      </a:r>
                      <a:endParaRPr kumimoji="0" lang="en-PK" sz="1000" kern="1200" dirty="0">
                        <a:solidFill>
                          <a:schemeClr val="tx1"/>
                        </a:solidFill>
                        <a:latin typeface="Gill Sans MT (Body)"/>
                        <a:ea typeface="+mn-ea"/>
                        <a:cs typeface="+mn-cs"/>
                      </a:endParaRPr>
                    </a:p>
                  </a:txBody>
                  <a:tcPr/>
                </a:tc>
                <a:tc>
                  <a:txBody>
                    <a:bodyPr/>
                    <a:lstStyle/>
                    <a:p>
                      <a:r>
                        <a:rPr kumimoji="0" lang="en-US" sz="1000" kern="1200" dirty="0">
                          <a:solidFill>
                            <a:schemeClr val="tx1"/>
                          </a:solidFill>
                          <a:latin typeface="Gill Sans MT (Body)"/>
                          <a:ea typeface="+mn-ea"/>
                          <a:cs typeface="+mn-cs"/>
                        </a:rPr>
                        <a:t>CBDCs facilitate the execution of smart contracts, enabling automated and trustless contractual agreements with predefined conditions, i.e., automated payments upon the fulfillment of contractual obligations, enhancing efficiency and reducing counterparty risk</a:t>
                      </a:r>
                      <a:endParaRPr kumimoji="0"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2349781255"/>
                  </a:ext>
                </a:extLst>
              </a:tr>
              <a:tr h="509100">
                <a:tc>
                  <a:txBody>
                    <a:bodyPr/>
                    <a:lstStyle/>
                    <a:p>
                      <a:r>
                        <a:rPr lang="en-US" sz="1000" dirty="0"/>
                        <a:t>10</a:t>
                      </a:r>
                      <a:endParaRPr lang="en-PK" sz="1000" dirty="0"/>
                    </a:p>
                  </a:txBody>
                  <a:tcPr/>
                </a:tc>
                <a:tc>
                  <a:txBody>
                    <a:bodyPr/>
                    <a:lstStyle/>
                    <a:p>
                      <a:r>
                        <a:rPr lang="en-US" sz="1000" kern="1200" dirty="0">
                          <a:solidFill>
                            <a:schemeClr val="tx1"/>
                          </a:solidFill>
                          <a:latin typeface="Gill Sans MT (Body)"/>
                          <a:ea typeface="+mn-ea"/>
                          <a:cs typeface="+mn-cs"/>
                        </a:rPr>
                        <a:t>Supply Chain Finance</a:t>
                      </a:r>
                      <a:endParaRPr lang="en-PK" sz="1000" kern="1200" dirty="0">
                        <a:solidFill>
                          <a:schemeClr val="tx1"/>
                        </a:solidFill>
                        <a:latin typeface="Gill Sans MT (Body)"/>
                        <a:ea typeface="+mn-ea"/>
                        <a:cs typeface="+mn-cs"/>
                      </a:endParaRPr>
                    </a:p>
                  </a:txBody>
                  <a:tcPr/>
                </a:tc>
                <a:tc>
                  <a:txBody>
                    <a:bodyPr/>
                    <a:lstStyle/>
                    <a:p>
                      <a:r>
                        <a:rPr lang="en-US" sz="1000" kern="1200" dirty="0">
                          <a:solidFill>
                            <a:schemeClr val="tx1"/>
                          </a:solidFill>
                          <a:latin typeface="Gill Sans MT (Body)"/>
                          <a:ea typeface="+mn-ea"/>
                          <a:cs typeface="+mn-cs"/>
                        </a:rPr>
                        <a:t>Token</a:t>
                      </a:r>
                      <a:endParaRPr lang="en-PK" sz="1000" kern="1200" dirty="0">
                        <a:solidFill>
                          <a:schemeClr val="tx1"/>
                        </a:solidFill>
                        <a:latin typeface="Gill Sans MT (Body)"/>
                        <a:ea typeface="+mn-ea"/>
                        <a:cs typeface="+mn-cs"/>
                      </a:endParaRPr>
                    </a:p>
                  </a:txBody>
                  <a:tcPr/>
                </a:tc>
                <a:tc>
                  <a:txBody>
                    <a:bodyPr/>
                    <a:lstStyle/>
                    <a:p>
                      <a:r>
                        <a:rPr lang="en-US" sz="1000" kern="1200" dirty="0">
                          <a:solidFill>
                            <a:schemeClr val="tx1"/>
                          </a:solidFill>
                          <a:latin typeface="Gill Sans MT (Body)"/>
                          <a:ea typeface="+mn-ea"/>
                          <a:cs typeface="+mn-cs"/>
                        </a:rPr>
                        <a:t>Retail</a:t>
                      </a:r>
                      <a:endParaRPr lang="en-PK" sz="1000" kern="1200" dirty="0">
                        <a:solidFill>
                          <a:schemeClr val="tx1"/>
                        </a:solidFill>
                        <a:latin typeface="Gill Sans MT (Body)"/>
                        <a:ea typeface="+mn-ea"/>
                        <a:cs typeface="+mn-cs"/>
                      </a:endParaRPr>
                    </a:p>
                  </a:txBody>
                  <a:tcPr/>
                </a:tc>
                <a:tc>
                  <a:txBody>
                    <a:bodyPr/>
                    <a:lstStyle/>
                    <a:p>
                      <a:r>
                        <a:rPr lang="en-US" sz="1000" kern="1200" dirty="0">
                          <a:solidFill>
                            <a:schemeClr val="tx1"/>
                          </a:solidFill>
                          <a:latin typeface="Gill Sans MT (Body)"/>
                          <a:ea typeface="+mn-ea"/>
                          <a:cs typeface="+mn-cs"/>
                        </a:rPr>
                        <a:t>CBDCs streamline trade finance processes by digitizing trade documents, automating payment settlements, and providing transparent and immutable transaction records along the supply chain, thereby reducing costs, delays, and fraud in global trade</a:t>
                      </a:r>
                      <a:endParaRPr lang="en-PK" sz="1000" kern="1200" dirty="0">
                        <a:solidFill>
                          <a:schemeClr val="tx1"/>
                        </a:solidFill>
                        <a:latin typeface="Gill Sans MT (Body)"/>
                        <a:ea typeface="+mn-ea"/>
                        <a:cs typeface="+mn-cs"/>
                      </a:endParaRPr>
                    </a:p>
                  </a:txBody>
                  <a:tcPr/>
                </a:tc>
                <a:extLst>
                  <a:ext uri="{0D108BD9-81ED-4DB2-BD59-A6C34878D82A}">
                    <a16:rowId xmlns:a16="http://schemas.microsoft.com/office/drawing/2014/main" val="1600635376"/>
                  </a:ext>
                </a:extLst>
              </a:tr>
            </a:tbl>
          </a:graphicData>
        </a:graphic>
      </p:graphicFrame>
    </p:spTree>
    <p:extLst>
      <p:ext uri="{BB962C8B-B14F-4D97-AF65-F5344CB8AC3E}">
        <p14:creationId xmlns:p14="http://schemas.microsoft.com/office/powerpoint/2010/main" val="40640834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5CCC-497C-F3A5-3BBA-E33E6CCF24D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764B3EC-BFF0-F275-987A-8D0A169A22A3}"/>
              </a:ext>
            </a:extLst>
          </p:cNvPr>
          <p:cNvSpPr>
            <a:spLocks noGrp="1"/>
          </p:cNvSpPr>
          <p:nvPr>
            <p:ph type="title"/>
          </p:nvPr>
        </p:nvSpPr>
        <p:spPr>
          <a:xfrm>
            <a:off x="76200" y="36576"/>
            <a:ext cx="9997440" cy="762000"/>
          </a:xfrm>
        </p:spPr>
        <p:txBody>
          <a:bodyPr/>
          <a:lstStyle/>
          <a:p>
            <a:pPr>
              <a:defRPr/>
            </a:pPr>
            <a:r>
              <a:rPr lang="en-US" sz="2800" dirty="0"/>
              <a:t>CBDC – Use Cases under R&amp;D (Retail, Wholesale, Assets, GRC)</a:t>
            </a:r>
          </a:p>
        </p:txBody>
      </p:sp>
      <p:sp>
        <p:nvSpPr>
          <p:cNvPr id="4" name="Slide Number Placeholder 3">
            <a:extLst>
              <a:ext uri="{FF2B5EF4-FFF2-40B4-BE49-F238E27FC236}">
                <a16:creationId xmlns:a16="http://schemas.microsoft.com/office/drawing/2014/main" id="{2EDFF803-751F-E6DF-E6C5-DC2559E26520}"/>
              </a:ext>
            </a:extLst>
          </p:cNvPr>
          <p:cNvSpPr>
            <a:spLocks noGrp="1"/>
          </p:cNvSpPr>
          <p:nvPr>
            <p:ph type="sldNum" sz="quarter" idx="4"/>
          </p:nvPr>
        </p:nvSpPr>
        <p:spPr/>
        <p:txBody>
          <a:bodyPr/>
          <a:lstStyle/>
          <a:p>
            <a:fld id="{00CD7321-1AB8-499D-9F66-3889637534F7}" type="slidenum">
              <a:rPr lang="en-US" smtClean="0"/>
              <a:pPr/>
              <a:t>32</a:t>
            </a:fld>
            <a:endParaRPr lang="en-US" dirty="0"/>
          </a:p>
        </p:txBody>
      </p:sp>
      <p:graphicFrame>
        <p:nvGraphicFramePr>
          <p:cNvPr id="2" name="Table 1">
            <a:extLst>
              <a:ext uri="{FF2B5EF4-FFF2-40B4-BE49-F238E27FC236}">
                <a16:creationId xmlns:a16="http://schemas.microsoft.com/office/drawing/2014/main" id="{AF3C7917-75BF-E93E-23D5-70F50B017071}"/>
              </a:ext>
            </a:extLst>
          </p:cNvPr>
          <p:cNvGraphicFramePr>
            <a:graphicFrameLocks noGrp="1"/>
          </p:cNvGraphicFramePr>
          <p:nvPr/>
        </p:nvGraphicFramePr>
        <p:xfrm>
          <a:off x="37953" y="762000"/>
          <a:ext cx="12077847" cy="5577840"/>
        </p:xfrm>
        <a:graphic>
          <a:graphicData uri="http://schemas.openxmlformats.org/drawingml/2006/table">
            <a:tbl>
              <a:tblPr firstRow="1" bandRow="1">
                <a:tableStyleId>{5C22544A-7EE6-4342-B048-85BDC9FD1C3A}</a:tableStyleId>
              </a:tblPr>
              <a:tblGrid>
                <a:gridCol w="471926">
                  <a:extLst>
                    <a:ext uri="{9D8B030D-6E8A-4147-A177-3AD203B41FA5}">
                      <a16:colId xmlns:a16="http://schemas.microsoft.com/office/drawing/2014/main" val="813015407"/>
                    </a:ext>
                  </a:extLst>
                </a:gridCol>
                <a:gridCol w="1396590">
                  <a:extLst>
                    <a:ext uri="{9D8B030D-6E8A-4147-A177-3AD203B41FA5}">
                      <a16:colId xmlns:a16="http://schemas.microsoft.com/office/drawing/2014/main" val="3186672948"/>
                    </a:ext>
                  </a:extLst>
                </a:gridCol>
                <a:gridCol w="736851">
                  <a:extLst>
                    <a:ext uri="{9D8B030D-6E8A-4147-A177-3AD203B41FA5}">
                      <a16:colId xmlns:a16="http://schemas.microsoft.com/office/drawing/2014/main" val="3951574594"/>
                    </a:ext>
                  </a:extLst>
                </a:gridCol>
                <a:gridCol w="856803">
                  <a:extLst>
                    <a:ext uri="{9D8B030D-6E8A-4147-A177-3AD203B41FA5}">
                      <a16:colId xmlns:a16="http://schemas.microsoft.com/office/drawing/2014/main" val="1404403236"/>
                    </a:ext>
                  </a:extLst>
                </a:gridCol>
                <a:gridCol w="8615677">
                  <a:extLst>
                    <a:ext uri="{9D8B030D-6E8A-4147-A177-3AD203B41FA5}">
                      <a16:colId xmlns:a16="http://schemas.microsoft.com/office/drawing/2014/main" val="15332200"/>
                    </a:ext>
                  </a:extLst>
                </a:gridCol>
              </a:tblGrid>
              <a:tr h="370840">
                <a:tc>
                  <a:txBody>
                    <a:bodyPr/>
                    <a:lstStyle/>
                    <a:p>
                      <a:r>
                        <a:rPr kumimoji="0" lang="en-US" sz="1200" b="1" kern="1200" dirty="0">
                          <a:solidFill>
                            <a:schemeClr val="tx1"/>
                          </a:solidFill>
                          <a:latin typeface="Gill Sans MT (Body)"/>
                          <a:ea typeface="+mn-ea"/>
                          <a:cs typeface="+mn-cs"/>
                        </a:rPr>
                        <a:t>Sr. No.</a:t>
                      </a:r>
                      <a:endParaRPr kumimoji="0" lang="en-PK" sz="1200" b="1" kern="1200" dirty="0">
                        <a:solidFill>
                          <a:schemeClr val="tx1"/>
                        </a:solidFill>
                        <a:latin typeface="Gill Sans MT (Body)"/>
                        <a:ea typeface="+mn-ea"/>
                        <a:cs typeface="+mn-cs"/>
                      </a:endParaRPr>
                    </a:p>
                  </a:txBody>
                  <a:tcPr/>
                </a:tc>
                <a:tc>
                  <a:txBody>
                    <a:bodyPr/>
                    <a:lstStyle/>
                    <a:p>
                      <a:r>
                        <a:rPr kumimoji="0" lang="en-US" sz="1200" b="1" kern="1200" dirty="0">
                          <a:solidFill>
                            <a:schemeClr val="tx1"/>
                          </a:solidFill>
                          <a:latin typeface="Gill Sans MT (Body)"/>
                          <a:ea typeface="+mn-ea"/>
                          <a:cs typeface="+mn-cs"/>
                        </a:rPr>
                        <a:t>Use Case</a:t>
                      </a:r>
                      <a:endParaRPr kumimoji="0" lang="en-PK" sz="1200" b="1" kern="1200" dirty="0">
                        <a:solidFill>
                          <a:schemeClr val="tx1"/>
                        </a:solidFill>
                        <a:latin typeface="Gill Sans MT (Body)"/>
                        <a:ea typeface="+mn-ea"/>
                        <a:cs typeface="+mn-cs"/>
                      </a:endParaRPr>
                    </a:p>
                  </a:txBody>
                  <a:tcPr/>
                </a:tc>
                <a:tc>
                  <a:txBody>
                    <a:bodyPr/>
                    <a:lstStyle/>
                    <a:p>
                      <a:r>
                        <a:rPr kumimoji="0" lang="en-US" sz="1200" b="1" kern="1200" dirty="0">
                          <a:solidFill>
                            <a:schemeClr val="tx1"/>
                          </a:solidFill>
                          <a:latin typeface="Gill Sans MT (Body)"/>
                          <a:ea typeface="+mn-ea"/>
                          <a:cs typeface="+mn-cs"/>
                        </a:rPr>
                        <a:t>Type</a:t>
                      </a:r>
                      <a:endParaRPr kumimoji="0" lang="en-PK" sz="1200" b="1" kern="1200" dirty="0">
                        <a:solidFill>
                          <a:schemeClr val="tx1"/>
                        </a:solidFill>
                        <a:latin typeface="Gill Sans MT (Body)"/>
                        <a:ea typeface="+mn-ea"/>
                        <a:cs typeface="+mn-cs"/>
                      </a:endParaRPr>
                    </a:p>
                  </a:txBody>
                  <a:tcPr/>
                </a:tc>
                <a:tc>
                  <a:txBody>
                    <a:bodyPr/>
                    <a:lstStyle/>
                    <a:p>
                      <a:r>
                        <a:rPr kumimoji="0" lang="en-US" sz="1200" b="1" kern="1200" dirty="0">
                          <a:solidFill>
                            <a:schemeClr val="tx1"/>
                          </a:solidFill>
                          <a:latin typeface="Gill Sans MT (Body)"/>
                          <a:ea typeface="+mn-ea"/>
                          <a:cs typeface="+mn-cs"/>
                        </a:rPr>
                        <a:t>App</a:t>
                      </a:r>
                      <a:endParaRPr kumimoji="0" lang="en-PK" sz="1200" b="1" kern="1200" dirty="0">
                        <a:solidFill>
                          <a:schemeClr val="tx1"/>
                        </a:solidFill>
                        <a:latin typeface="Gill Sans MT (Body)"/>
                        <a:ea typeface="+mn-ea"/>
                        <a:cs typeface="+mn-cs"/>
                      </a:endParaRPr>
                    </a:p>
                  </a:txBody>
                  <a:tcPr/>
                </a:tc>
                <a:tc>
                  <a:txBody>
                    <a:bodyPr/>
                    <a:lstStyle/>
                    <a:p>
                      <a:r>
                        <a:rPr kumimoji="0" lang="en-US" sz="1200" b="1" kern="1200" dirty="0">
                          <a:solidFill>
                            <a:schemeClr val="tx1"/>
                          </a:solidFill>
                          <a:latin typeface="Gill Sans MT (Body)"/>
                          <a:ea typeface="+mn-ea"/>
                          <a:cs typeface="+mn-cs"/>
                        </a:rPr>
                        <a:t>Notes</a:t>
                      </a:r>
                      <a:endParaRPr kumimoji="0" lang="en-PK" sz="1200" b="1" kern="1200" dirty="0">
                        <a:solidFill>
                          <a:schemeClr val="tx1"/>
                        </a:solidFill>
                        <a:latin typeface="Gill Sans MT (Body)"/>
                        <a:ea typeface="+mn-ea"/>
                        <a:cs typeface="+mn-cs"/>
                      </a:endParaRPr>
                    </a:p>
                  </a:txBody>
                  <a:tcPr/>
                </a:tc>
                <a:extLst>
                  <a:ext uri="{0D108BD9-81ED-4DB2-BD59-A6C34878D82A}">
                    <a16:rowId xmlns:a16="http://schemas.microsoft.com/office/drawing/2014/main" val="3170458219"/>
                  </a:ext>
                </a:extLst>
              </a:tr>
              <a:tr h="370840">
                <a:tc>
                  <a:txBody>
                    <a:bodyPr/>
                    <a:lstStyle/>
                    <a:p>
                      <a:r>
                        <a:rPr kumimoji="0" lang="en-US" sz="1200" b="0" kern="1200" dirty="0">
                          <a:solidFill>
                            <a:schemeClr val="tx1"/>
                          </a:solidFill>
                          <a:latin typeface="Gill Sans MT (Body)"/>
                          <a:ea typeface="+mn-ea"/>
                          <a:cs typeface="+mn-cs"/>
                        </a:rPr>
                        <a:t>11</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Identity Verification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GRC</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service as a foundation for secure digital identity systems, enabling individuals to prove their identity electronically while enhancing privacy, security, and efficiency in identity verification processes, thereby reducing fraud and improving access to financial services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175821789"/>
                  </a:ext>
                </a:extLst>
              </a:tr>
              <a:tr h="370840">
                <a:tc>
                  <a:txBody>
                    <a:bodyPr/>
                    <a:lstStyle/>
                    <a:p>
                      <a:r>
                        <a:rPr kumimoji="0" lang="en-US" sz="1200" b="0" kern="1200" dirty="0">
                          <a:solidFill>
                            <a:schemeClr val="tx1"/>
                          </a:solidFill>
                          <a:latin typeface="Gill Sans MT (Body)"/>
                          <a:ea typeface="+mn-ea"/>
                          <a:cs typeface="+mn-cs"/>
                        </a:rPr>
                        <a:t>12</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International Trade Settlement</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Account / 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Wholesale</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simplify and accelerate the settlement of international trade transactions by serving as a common settlement currency, reducing reliance on multiple currencies, intermediaries, and settlement delays, thereby lowering transaction costs and enhancing trade efficiency.</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2625771534"/>
                  </a:ext>
                </a:extLst>
              </a:tr>
              <a:tr h="370840">
                <a:tc>
                  <a:txBody>
                    <a:bodyPr/>
                    <a:lstStyle/>
                    <a:p>
                      <a:r>
                        <a:rPr kumimoji="0" lang="en-US" sz="1200" b="0" kern="1200" dirty="0">
                          <a:solidFill>
                            <a:schemeClr val="tx1"/>
                          </a:solidFill>
                          <a:latin typeface="Gill Sans MT (Body)"/>
                          <a:ea typeface="+mn-ea"/>
                          <a:cs typeface="+mn-cs"/>
                        </a:rPr>
                        <a:t>13</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Monetary Policy Transmission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GRC</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provide central banks with real-time visibility into money flows and economic activity, enabling more effective implementation and transmission of monetary policy tools, i.e., interest rate adjustments, reserve requirements, and quantitative easing measures, to achieve economic objectives.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262815448"/>
                  </a:ext>
                </a:extLst>
              </a:tr>
              <a:tr h="370840">
                <a:tc>
                  <a:txBody>
                    <a:bodyPr/>
                    <a:lstStyle/>
                    <a:p>
                      <a:r>
                        <a:rPr kumimoji="0" lang="en-US" sz="1200" b="0" kern="1200" dirty="0">
                          <a:solidFill>
                            <a:schemeClr val="tx1"/>
                          </a:solidFill>
                          <a:latin typeface="Gill Sans MT (Body)"/>
                          <a:ea typeface="+mn-ea"/>
                          <a:cs typeface="+mn-cs"/>
                        </a:rPr>
                        <a:t>14</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Peer-to-Peer Lending</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Account / 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Retail</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facilitate peer-to-peer lending platforms, allowing individuals to lend and borrow funds directly from each other without intermediaries, thereby providing access to credit for underserved populations and enabling efficient capital allocation.</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3436760605"/>
                  </a:ext>
                </a:extLst>
              </a:tr>
              <a:tr h="370840">
                <a:tc>
                  <a:txBody>
                    <a:bodyPr/>
                    <a:lstStyle/>
                    <a:p>
                      <a:r>
                        <a:rPr kumimoji="0" lang="en-US" sz="1200" b="0" kern="1200" dirty="0">
                          <a:solidFill>
                            <a:schemeClr val="tx1"/>
                          </a:solidFill>
                          <a:latin typeface="Gill Sans MT (Body)"/>
                          <a:ea typeface="+mn-ea"/>
                          <a:cs typeface="+mn-cs"/>
                        </a:rPr>
                        <a:t>15</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Charitable Donations</a:t>
                      </a:r>
                    </a:p>
                  </a:txBody>
                  <a:tcPr/>
                </a:tc>
                <a:tc>
                  <a:txBody>
                    <a:bodyPr/>
                    <a:lstStyle/>
                    <a:p>
                      <a:r>
                        <a:rPr kumimoji="0" lang="en-US" sz="1200" b="0" kern="1200" dirty="0">
                          <a:solidFill>
                            <a:schemeClr val="tx1"/>
                          </a:solidFill>
                          <a:latin typeface="Gill Sans MT (Body)"/>
                          <a:ea typeface="+mn-ea"/>
                          <a:cs typeface="+mn-cs"/>
                        </a:rPr>
                        <a:t>Account / 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Retail</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CBDCs increase transparency and traceability in charitable donations by providing donors and recipients with immutable transaction records on a blockchain, ensuring that funds are allocated efficiently, fraud is minimized, and trust in charitable organizations is enhanced.</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4291198804"/>
                  </a:ext>
                </a:extLst>
              </a:tr>
              <a:tr h="370840">
                <a:tc>
                  <a:txBody>
                    <a:bodyPr/>
                    <a:lstStyle/>
                    <a:p>
                      <a:r>
                        <a:rPr kumimoji="0" lang="en-US" sz="1200" b="0" kern="1200" dirty="0">
                          <a:solidFill>
                            <a:schemeClr val="tx1"/>
                          </a:solidFill>
                          <a:latin typeface="Gill Sans MT (Body)"/>
                          <a:ea typeface="+mn-ea"/>
                          <a:cs typeface="+mn-cs"/>
                        </a:rPr>
                        <a:t>16</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Crowdfunding</a:t>
                      </a:r>
                    </a:p>
                  </a:txBody>
                  <a:tcPr/>
                </a:tc>
                <a:tc>
                  <a:txBody>
                    <a:bodyPr/>
                    <a:lstStyle/>
                    <a:p>
                      <a:r>
                        <a:rPr kumimoji="0" lang="en-US" sz="1200" b="0" kern="1200" dirty="0">
                          <a:solidFill>
                            <a:schemeClr val="tx1"/>
                          </a:solidFill>
                          <a:latin typeface="Gill Sans MT (Body)"/>
                          <a:ea typeface="+mn-ea"/>
                          <a:cs typeface="+mn-cs"/>
                        </a:rPr>
                        <a:t>Account / 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Retail</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CBDCs enable crowdfunding campaigns to raise funds for projects or initiatives by issuing digital tokens representing contributors' stakes in the project, thereby democratizing access to capital, fostering innovation, and enabling community-driven projects.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4049621871"/>
                  </a:ext>
                </a:extLst>
              </a:tr>
              <a:tr h="370840">
                <a:tc>
                  <a:txBody>
                    <a:bodyPr/>
                    <a:lstStyle/>
                    <a:p>
                      <a:r>
                        <a:rPr kumimoji="0" lang="en-US" sz="1200" b="0" kern="1200" dirty="0">
                          <a:solidFill>
                            <a:schemeClr val="tx1"/>
                          </a:solidFill>
                          <a:latin typeface="Gill Sans MT (Body)"/>
                          <a:ea typeface="+mn-ea"/>
                          <a:cs typeface="+mn-cs"/>
                        </a:rPr>
                        <a:t>17</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Gambling and Gaming</a:t>
                      </a: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Retail</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provide a secure and transparent payment method for online gambling and gaming platforms, enhancing user trust, fairness, and compliance with regulatory requirements, while reducing transaction costs and fraud associated with traditional payment methods.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3587169049"/>
                  </a:ext>
                </a:extLst>
              </a:tr>
              <a:tr h="370840">
                <a:tc>
                  <a:txBody>
                    <a:bodyPr/>
                    <a:lstStyle/>
                    <a:p>
                      <a:r>
                        <a:rPr kumimoji="0" lang="en-US" sz="1200" b="0" kern="1200" dirty="0">
                          <a:solidFill>
                            <a:schemeClr val="tx1"/>
                          </a:solidFill>
                          <a:latin typeface="Gill Sans MT (Body)"/>
                          <a:ea typeface="+mn-ea"/>
                          <a:cs typeface="+mn-cs"/>
                        </a:rPr>
                        <a:t>18</a:t>
                      </a:r>
                      <a:endParaRPr kumimoji="0" lang="en-PK" sz="1200" b="0" kern="1200" dirty="0">
                        <a:solidFill>
                          <a:schemeClr val="tx1"/>
                        </a:solidFill>
                        <a:latin typeface="Gill Sans MT (Body)"/>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kern="1200" dirty="0">
                          <a:solidFill>
                            <a:schemeClr val="tx1"/>
                          </a:solidFill>
                          <a:latin typeface="Gill Sans MT (Body)"/>
                          <a:ea typeface="+mn-ea"/>
                          <a:cs typeface="+mn-cs"/>
                        </a:rPr>
                        <a:t>Healthcare</a:t>
                      </a: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Assets</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facilitate the exchange of medical records and payments between healthcare providers and patients securely and efficiently, enabling seamless access to healthcare services, improving patient outcomes, and reducing administrative burdens and costs.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1327829941"/>
                  </a:ext>
                </a:extLst>
              </a:tr>
              <a:tr h="370840">
                <a:tc>
                  <a:txBody>
                    <a:bodyPr/>
                    <a:lstStyle/>
                    <a:p>
                      <a:r>
                        <a:rPr kumimoji="0" lang="en-US" sz="1200" b="0" kern="1200" dirty="0">
                          <a:solidFill>
                            <a:schemeClr val="tx1"/>
                          </a:solidFill>
                          <a:latin typeface="Gill Sans MT (Body)"/>
                          <a:ea typeface="+mn-ea"/>
                          <a:cs typeface="+mn-cs"/>
                        </a:rPr>
                        <a:t>19</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Carbon Credits Trading</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Assets</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create a transparent marketplace for buying and selling carbon credits, enabling businesses and individuals to trade carbon credits efficiently, incentivizing emissions reductions, and promoting sustainable development and environmental conservation efforts.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2349781255"/>
                  </a:ext>
                </a:extLst>
              </a:tr>
              <a:tr h="370840">
                <a:tc>
                  <a:txBody>
                    <a:bodyPr/>
                    <a:lstStyle/>
                    <a:p>
                      <a:r>
                        <a:rPr kumimoji="0" lang="en-US" sz="1200" b="0" kern="1200" dirty="0">
                          <a:solidFill>
                            <a:schemeClr val="tx1"/>
                          </a:solidFill>
                          <a:latin typeface="Gill Sans MT (Body)"/>
                          <a:ea typeface="+mn-ea"/>
                          <a:cs typeface="+mn-cs"/>
                        </a:rPr>
                        <a:t>20</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Public Transportation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Token</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Retail</a:t>
                      </a:r>
                      <a:endParaRPr kumimoji="0" lang="en-PK" sz="1200" b="0" kern="1200" dirty="0">
                        <a:solidFill>
                          <a:schemeClr val="tx1"/>
                        </a:solidFill>
                        <a:latin typeface="Gill Sans MT (Body)"/>
                        <a:ea typeface="+mn-ea"/>
                        <a:cs typeface="+mn-cs"/>
                      </a:endParaRPr>
                    </a:p>
                  </a:txBody>
                  <a:tcPr/>
                </a:tc>
                <a:tc>
                  <a:txBody>
                    <a:bodyPr/>
                    <a:lstStyle/>
                    <a:p>
                      <a:r>
                        <a:rPr kumimoji="0" lang="en-US" sz="1200" b="0" kern="1200" dirty="0">
                          <a:solidFill>
                            <a:schemeClr val="tx1"/>
                          </a:solidFill>
                          <a:latin typeface="Gill Sans MT (Body)"/>
                          <a:ea typeface="+mn-ea"/>
                          <a:cs typeface="+mn-cs"/>
                        </a:rPr>
                        <a:t>CBDCs integrate with public transportation systems, allowing passengers to pay for fares seamlessly using digital wallets or mobile apps, thereby improving the efficiency, accessibility, and affordability of public transportation services while reducing reliance on cash and physical tickets.</a:t>
                      </a:r>
                      <a:endParaRPr kumimoji="0" lang="en-PK" sz="1200" b="0" kern="1200" dirty="0">
                        <a:solidFill>
                          <a:schemeClr val="tx1"/>
                        </a:solidFill>
                        <a:latin typeface="Gill Sans MT (Body)"/>
                        <a:ea typeface="+mn-ea"/>
                        <a:cs typeface="+mn-cs"/>
                      </a:endParaRPr>
                    </a:p>
                  </a:txBody>
                  <a:tcPr/>
                </a:tc>
                <a:extLst>
                  <a:ext uri="{0D108BD9-81ED-4DB2-BD59-A6C34878D82A}">
                    <a16:rowId xmlns:a16="http://schemas.microsoft.com/office/drawing/2014/main" val="1600635376"/>
                  </a:ext>
                </a:extLst>
              </a:tr>
            </a:tbl>
          </a:graphicData>
        </a:graphic>
      </p:graphicFrame>
    </p:spTree>
    <p:extLst>
      <p:ext uri="{BB962C8B-B14F-4D97-AF65-F5344CB8AC3E}">
        <p14:creationId xmlns:p14="http://schemas.microsoft.com/office/powerpoint/2010/main" val="18190251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E07A0-D963-3CF9-0F68-9363BAD322D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95A488A-0EB7-3497-4E56-639299E798E9}"/>
              </a:ext>
            </a:extLst>
          </p:cNvPr>
          <p:cNvSpPr>
            <a:spLocks noGrp="1"/>
          </p:cNvSpPr>
          <p:nvPr>
            <p:ph type="title"/>
          </p:nvPr>
        </p:nvSpPr>
        <p:spPr>
          <a:xfrm>
            <a:off x="76200" y="36576"/>
            <a:ext cx="9997440" cy="762000"/>
          </a:xfrm>
        </p:spPr>
        <p:txBody>
          <a:bodyPr/>
          <a:lstStyle/>
          <a:p>
            <a:pPr>
              <a:defRPr/>
            </a:pPr>
            <a:r>
              <a:rPr lang="en-US" sz="2800" dirty="0"/>
              <a:t>CBDC – Digital Rupee Pilot Roadmap (</a:t>
            </a:r>
            <a:r>
              <a:rPr lang="en-US" sz="2800" dirty="0" err="1"/>
              <a:t>iRupee</a:t>
            </a:r>
            <a:r>
              <a:rPr lang="en-US" sz="2800" dirty="0"/>
              <a:t> - Sandbox)</a:t>
            </a:r>
          </a:p>
        </p:txBody>
      </p:sp>
      <p:sp>
        <p:nvSpPr>
          <p:cNvPr id="4" name="Slide Number Placeholder 3">
            <a:extLst>
              <a:ext uri="{FF2B5EF4-FFF2-40B4-BE49-F238E27FC236}">
                <a16:creationId xmlns:a16="http://schemas.microsoft.com/office/drawing/2014/main" id="{2B9DD8E9-4129-6D7F-48E8-EC6CC34829EB}"/>
              </a:ext>
            </a:extLst>
          </p:cNvPr>
          <p:cNvSpPr>
            <a:spLocks noGrp="1"/>
          </p:cNvSpPr>
          <p:nvPr>
            <p:ph type="sldNum" sz="quarter" idx="4"/>
          </p:nvPr>
        </p:nvSpPr>
        <p:spPr/>
        <p:txBody>
          <a:bodyPr/>
          <a:lstStyle/>
          <a:p>
            <a:fld id="{00CD7321-1AB8-499D-9F66-3889637534F7}" type="slidenum">
              <a:rPr lang="en-US" smtClean="0"/>
              <a:pPr/>
              <a:t>33</a:t>
            </a:fld>
            <a:endParaRPr lang="en-US" dirty="0"/>
          </a:p>
        </p:txBody>
      </p:sp>
      <p:graphicFrame>
        <p:nvGraphicFramePr>
          <p:cNvPr id="3" name="Table 2">
            <a:extLst>
              <a:ext uri="{FF2B5EF4-FFF2-40B4-BE49-F238E27FC236}">
                <a16:creationId xmlns:a16="http://schemas.microsoft.com/office/drawing/2014/main" id="{5FCBD873-C22B-1953-6696-FE6297417868}"/>
              </a:ext>
            </a:extLst>
          </p:cNvPr>
          <p:cNvGraphicFramePr>
            <a:graphicFrameLocks noGrp="1"/>
          </p:cNvGraphicFramePr>
          <p:nvPr>
            <p:extLst>
              <p:ext uri="{D42A27DB-BD31-4B8C-83A1-F6EECF244321}">
                <p14:modId xmlns:p14="http://schemas.microsoft.com/office/powerpoint/2010/main" val="3343515433"/>
              </p:ext>
            </p:extLst>
          </p:nvPr>
        </p:nvGraphicFramePr>
        <p:xfrm>
          <a:off x="152400" y="1219200"/>
          <a:ext cx="11887201" cy="4241800"/>
        </p:xfrm>
        <a:graphic>
          <a:graphicData uri="http://schemas.openxmlformats.org/drawingml/2006/table">
            <a:tbl>
              <a:tblPr firstRow="1" bandRow="1">
                <a:tableStyleId>{5C22544A-7EE6-4342-B048-85BDC9FD1C3A}</a:tableStyleId>
              </a:tblPr>
              <a:tblGrid>
                <a:gridCol w="1852289">
                  <a:extLst>
                    <a:ext uri="{9D8B030D-6E8A-4147-A177-3AD203B41FA5}">
                      <a16:colId xmlns:a16="http://schemas.microsoft.com/office/drawing/2014/main" val="1610148118"/>
                    </a:ext>
                  </a:extLst>
                </a:gridCol>
                <a:gridCol w="2213447">
                  <a:extLst>
                    <a:ext uri="{9D8B030D-6E8A-4147-A177-3AD203B41FA5}">
                      <a16:colId xmlns:a16="http://schemas.microsoft.com/office/drawing/2014/main" val="1490735647"/>
                    </a:ext>
                  </a:extLst>
                </a:gridCol>
                <a:gridCol w="1877864">
                  <a:extLst>
                    <a:ext uri="{9D8B030D-6E8A-4147-A177-3AD203B41FA5}">
                      <a16:colId xmlns:a16="http://schemas.microsoft.com/office/drawing/2014/main" val="3752089732"/>
                    </a:ext>
                  </a:extLst>
                </a:gridCol>
                <a:gridCol w="2858949">
                  <a:extLst>
                    <a:ext uri="{9D8B030D-6E8A-4147-A177-3AD203B41FA5}">
                      <a16:colId xmlns:a16="http://schemas.microsoft.com/office/drawing/2014/main" val="40937981"/>
                    </a:ext>
                  </a:extLst>
                </a:gridCol>
                <a:gridCol w="3084652">
                  <a:extLst>
                    <a:ext uri="{9D8B030D-6E8A-4147-A177-3AD203B41FA5}">
                      <a16:colId xmlns:a16="http://schemas.microsoft.com/office/drawing/2014/main" val="362034294"/>
                    </a:ext>
                  </a:extLst>
                </a:gridCol>
              </a:tblGrid>
              <a:tr h="370840">
                <a:tc>
                  <a:txBody>
                    <a:bodyPr/>
                    <a:lstStyle/>
                    <a:p>
                      <a:r>
                        <a:rPr lang="en-US" dirty="0"/>
                        <a:t>Phase 1:  2025</a:t>
                      </a:r>
                    </a:p>
                    <a:p>
                      <a:endParaRPr lang="en-US" dirty="0"/>
                    </a:p>
                    <a:p>
                      <a:endParaRPr lang="en-US" dirty="0"/>
                    </a:p>
                    <a:p>
                      <a:pPr algn="ctr"/>
                      <a:r>
                        <a:rPr lang="en-US" i="1" dirty="0"/>
                        <a:t>Research &amp; Exploration</a:t>
                      </a:r>
                      <a:endParaRPr lang="en-PK" i="1" dirty="0"/>
                    </a:p>
                  </a:txBody>
                  <a:tcPr/>
                </a:tc>
                <a:tc>
                  <a:txBody>
                    <a:bodyPr/>
                    <a:lstStyle/>
                    <a:p>
                      <a:r>
                        <a:rPr lang="en-US" dirty="0"/>
                        <a:t>Phase 2:  2026</a:t>
                      </a:r>
                      <a:br>
                        <a:rPr lang="en-US" dirty="0"/>
                      </a:br>
                      <a:br>
                        <a:rPr lang="en-US" dirty="0"/>
                      </a:br>
                      <a:endParaRPr lang="en-US" dirty="0"/>
                    </a:p>
                    <a:p>
                      <a:endParaRPr lang="en-US" dirty="0"/>
                    </a:p>
                    <a:p>
                      <a:pPr algn="ctr"/>
                      <a:r>
                        <a:rPr lang="en-US" i="1" dirty="0"/>
                        <a:t>Design</a:t>
                      </a:r>
                      <a:endParaRPr lang="en-PK" i="1" dirty="0"/>
                    </a:p>
                  </a:txBody>
                  <a:tcPr/>
                </a:tc>
                <a:tc>
                  <a:txBody>
                    <a:bodyPr/>
                    <a:lstStyle/>
                    <a:p>
                      <a:r>
                        <a:rPr lang="en-US" dirty="0"/>
                        <a:t>Phase 3: 2027</a:t>
                      </a:r>
                    </a:p>
                    <a:p>
                      <a:endParaRPr lang="en-US" dirty="0"/>
                    </a:p>
                    <a:p>
                      <a:endParaRPr lang="en-US" dirty="0"/>
                    </a:p>
                    <a:p>
                      <a:endParaRPr lang="en-US" dirty="0"/>
                    </a:p>
                    <a:p>
                      <a:pPr algn="ctr"/>
                      <a:r>
                        <a:rPr lang="en-US" i="1" dirty="0"/>
                        <a:t>Build</a:t>
                      </a:r>
                      <a:endParaRPr lang="en-PK" i="1" dirty="0"/>
                    </a:p>
                  </a:txBody>
                  <a:tcPr/>
                </a:tc>
                <a:tc>
                  <a:txBody>
                    <a:bodyPr/>
                    <a:lstStyle/>
                    <a:p>
                      <a:r>
                        <a:rPr lang="en-US" dirty="0"/>
                        <a:t>Phase 4:  2027 – 2030</a:t>
                      </a:r>
                    </a:p>
                    <a:p>
                      <a:endParaRPr lang="en-US" dirty="0"/>
                    </a:p>
                    <a:p>
                      <a:endParaRPr lang="en-US" dirty="0"/>
                    </a:p>
                    <a:p>
                      <a:pPr algn="ctr"/>
                      <a:r>
                        <a:rPr lang="en-US" i="1" dirty="0"/>
                        <a:t>Deploy / Live </a:t>
                      </a:r>
                    </a:p>
                    <a:p>
                      <a:pPr algn="ctr"/>
                      <a:r>
                        <a:rPr lang="en-US" i="1" dirty="0"/>
                        <a:t>Use Case 1, 2, 3….)</a:t>
                      </a:r>
                      <a:endParaRPr lang="en-PK" i="1" dirty="0"/>
                    </a:p>
                  </a:txBody>
                  <a:tcPr/>
                </a:tc>
                <a:tc>
                  <a:txBody>
                    <a:bodyPr/>
                    <a:lstStyle/>
                    <a:p>
                      <a:r>
                        <a:rPr lang="en-US" dirty="0"/>
                        <a:t>Phase 5:  2030 – 2035</a:t>
                      </a:r>
                    </a:p>
                    <a:p>
                      <a:endParaRPr lang="en-US" dirty="0"/>
                    </a:p>
                    <a:p>
                      <a:endParaRPr lang="en-US" i="1" dirty="0"/>
                    </a:p>
                    <a:p>
                      <a:r>
                        <a:rPr lang="en-US" i="1" dirty="0"/>
                        <a:t>New Stream(s) of Use Cases, i.e., wholesale, bridges, etc</a:t>
                      </a:r>
                      <a:r>
                        <a:rPr lang="en-US" dirty="0"/>
                        <a:t>.</a:t>
                      </a:r>
                      <a:endParaRPr lang="en-PK" dirty="0"/>
                    </a:p>
                  </a:txBody>
                  <a:tcPr/>
                </a:tc>
                <a:extLst>
                  <a:ext uri="{0D108BD9-81ED-4DB2-BD59-A6C34878D82A}">
                    <a16:rowId xmlns:a16="http://schemas.microsoft.com/office/drawing/2014/main" val="2443046510"/>
                  </a:ext>
                </a:extLst>
              </a:tr>
              <a:tr h="370840">
                <a:tc>
                  <a:txBody>
                    <a:bodyPr/>
                    <a:lstStyle/>
                    <a:p>
                      <a:r>
                        <a:rPr lang="en-US" sz="1400" dirty="0"/>
                        <a:t>Initial exploration</a:t>
                      </a:r>
                      <a:endParaRPr lang="en-PK" sz="1400" dirty="0"/>
                    </a:p>
                  </a:txBody>
                  <a:tcPr/>
                </a:tc>
                <a:tc>
                  <a:txBody>
                    <a:bodyPr/>
                    <a:lstStyle/>
                    <a:p>
                      <a:r>
                        <a:rPr lang="en-US" sz="1400" dirty="0"/>
                        <a:t>Technical development work and proof of concepts based on the proposed model</a:t>
                      </a:r>
                      <a:endParaRPr lang="en-PK" sz="1400" dirty="0"/>
                    </a:p>
                  </a:txBody>
                  <a:tcPr/>
                </a:tc>
                <a:tc>
                  <a:txBody>
                    <a:bodyPr/>
                    <a:lstStyle/>
                    <a:p>
                      <a:r>
                        <a:rPr lang="en-US" sz="1400" dirty="0"/>
                        <a:t>Developing prototypes</a:t>
                      </a:r>
                      <a:endParaRPr lang="en-PK" sz="1400" dirty="0"/>
                    </a:p>
                  </a:txBody>
                  <a:tcPr/>
                </a:tc>
                <a:tc>
                  <a:txBody>
                    <a:bodyPr/>
                    <a:lstStyle/>
                    <a:p>
                      <a:r>
                        <a:rPr lang="en-US" sz="1400" dirty="0"/>
                        <a:t>2027 – Deploying / roll out of initial use case(s) “x” on developed platform</a:t>
                      </a:r>
                      <a:endParaRPr lang="en-PK" sz="1400" dirty="0"/>
                    </a:p>
                  </a:txBody>
                  <a:tcPr/>
                </a:tc>
                <a:tc>
                  <a:txBody>
                    <a:bodyPr/>
                    <a:lstStyle/>
                    <a:p>
                      <a:r>
                        <a:rPr lang="en-US" sz="1400" dirty="0"/>
                        <a:t>2030 – Considering and deploying additional use case(s) – as per maturity &amp; utility</a:t>
                      </a:r>
                      <a:endParaRPr lang="en-PK" sz="1400" dirty="0"/>
                    </a:p>
                  </a:txBody>
                  <a:tcPr/>
                </a:tc>
                <a:extLst>
                  <a:ext uri="{0D108BD9-81ED-4DB2-BD59-A6C34878D82A}">
                    <a16:rowId xmlns:a16="http://schemas.microsoft.com/office/drawing/2014/main" val="3953100460"/>
                  </a:ext>
                </a:extLst>
              </a:tr>
              <a:tr h="370840">
                <a:tc>
                  <a:txBody>
                    <a:bodyPr/>
                    <a:lstStyle/>
                    <a:p>
                      <a:r>
                        <a:rPr lang="en-US" sz="1400" dirty="0"/>
                        <a:t>Economic, functional and technology analysis</a:t>
                      </a:r>
                      <a:endParaRPr lang="en-PK" sz="1400" dirty="0"/>
                    </a:p>
                  </a:txBody>
                  <a:tcPr/>
                </a:tc>
                <a:tc>
                  <a:txBody>
                    <a:bodyPr/>
                    <a:lstStyle/>
                    <a:p>
                      <a:r>
                        <a:rPr lang="en-US" sz="1400" dirty="0"/>
                        <a:t>Developing architecture and the digital rupee platform technical design</a:t>
                      </a:r>
                      <a:endParaRPr lang="en-PK" sz="1400" dirty="0"/>
                    </a:p>
                  </a:txBody>
                  <a:tcPr/>
                </a:tc>
                <a:tc>
                  <a:txBody>
                    <a:bodyPr/>
                    <a:lstStyle/>
                    <a:p>
                      <a:r>
                        <a:rPr lang="en-US" sz="1400" dirty="0"/>
                        <a:t>Live pilot tests</a:t>
                      </a:r>
                      <a:endParaRPr lang="en-PK"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2028 - 2029 – Perfecting use case(s) “x” and deploying / roll out of use case(s) “y” on enhanced platform</a:t>
                      </a:r>
                      <a:endParaRPr lang="en-PK"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2031 – Considering and deploying additional use case(s) – as per maturity &amp; utility</a:t>
                      </a:r>
                      <a:endParaRPr lang="en-PK" sz="1400" dirty="0"/>
                    </a:p>
                  </a:txBody>
                  <a:tcPr/>
                </a:tc>
                <a:extLst>
                  <a:ext uri="{0D108BD9-81ED-4DB2-BD59-A6C34878D82A}">
                    <a16:rowId xmlns:a16="http://schemas.microsoft.com/office/drawing/2014/main" val="2347618088"/>
                  </a:ext>
                </a:extLst>
              </a:tr>
              <a:tr h="370840">
                <a:tc>
                  <a:txBody>
                    <a:bodyPr/>
                    <a:lstStyle/>
                    <a:p>
                      <a:r>
                        <a:rPr lang="en-US" sz="1400" dirty="0"/>
                        <a:t>Consultation paper and Technology Working Paper</a:t>
                      </a:r>
                      <a:endParaRPr lang="en-PK" sz="1400" dirty="0"/>
                    </a:p>
                  </a:txBody>
                  <a:tcPr/>
                </a:tc>
                <a:tc>
                  <a:txBody>
                    <a:bodyPr/>
                    <a:lstStyle/>
                    <a:p>
                      <a:endParaRPr lang="en-PK" sz="1400" dirty="0"/>
                    </a:p>
                  </a:txBody>
                  <a:tcPr/>
                </a:tc>
                <a:tc>
                  <a:txBody>
                    <a:bodyPr/>
                    <a:lstStyle/>
                    <a:p>
                      <a:endParaRPr lang="en-PK"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2029 – 2030 – Perfecting use case(s) “y” and deploying / roll out of use case(s) “z” on mature platform</a:t>
                      </a:r>
                      <a:endParaRPr lang="en-PK"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2031 – Considering and deploying additional use case(s) – as per maturity &amp; utility</a:t>
                      </a:r>
                      <a:endParaRPr lang="en-PK" sz="1400" dirty="0"/>
                    </a:p>
                  </a:txBody>
                  <a:tcPr/>
                </a:tc>
                <a:extLst>
                  <a:ext uri="{0D108BD9-81ED-4DB2-BD59-A6C34878D82A}">
                    <a16:rowId xmlns:a16="http://schemas.microsoft.com/office/drawing/2014/main" val="1103757369"/>
                  </a:ext>
                </a:extLst>
              </a:tr>
              <a:tr h="370840">
                <a:tc>
                  <a:txBody>
                    <a:bodyPr/>
                    <a:lstStyle/>
                    <a:p>
                      <a:r>
                        <a:rPr lang="en-US" sz="1400" b="1" dirty="0"/>
                        <a:t>Budget USD….</a:t>
                      </a:r>
                      <a:endParaRPr lang="en-PK" sz="1400" b="1" dirty="0"/>
                    </a:p>
                  </a:txBody>
                  <a:tcPr/>
                </a:tc>
                <a:tc>
                  <a:txBody>
                    <a:bodyPr/>
                    <a:lstStyle/>
                    <a:p>
                      <a:r>
                        <a:rPr lang="en-US" sz="1400" b="1" dirty="0"/>
                        <a:t>Budget USD….</a:t>
                      </a:r>
                      <a:endParaRPr lang="en-PK" sz="1400" b="1" dirty="0"/>
                    </a:p>
                  </a:txBody>
                  <a:tcPr/>
                </a:tc>
                <a:tc>
                  <a:txBody>
                    <a:bodyPr/>
                    <a:lstStyle/>
                    <a:p>
                      <a:r>
                        <a:rPr lang="en-US" sz="1400" b="1" dirty="0"/>
                        <a:t>Budget USD…</a:t>
                      </a:r>
                      <a:endParaRPr lang="en-PK" sz="1400" b="1" dirty="0"/>
                    </a:p>
                  </a:txBody>
                  <a:tcPr/>
                </a:tc>
                <a:tc>
                  <a:txBody>
                    <a:bodyPr/>
                    <a:lstStyle/>
                    <a:p>
                      <a:r>
                        <a:rPr lang="en-US" sz="1400" b="1" dirty="0"/>
                        <a:t>Budget USD….</a:t>
                      </a:r>
                      <a:endParaRPr lang="en-PK" sz="1400" b="1" dirty="0"/>
                    </a:p>
                  </a:txBody>
                  <a:tcPr/>
                </a:tc>
                <a:tc>
                  <a:txBody>
                    <a:bodyPr/>
                    <a:lstStyle/>
                    <a:p>
                      <a:endParaRPr lang="en-PK" sz="1400" b="1" dirty="0"/>
                    </a:p>
                  </a:txBody>
                  <a:tcPr/>
                </a:tc>
                <a:extLst>
                  <a:ext uri="{0D108BD9-81ED-4DB2-BD59-A6C34878D82A}">
                    <a16:rowId xmlns:a16="http://schemas.microsoft.com/office/drawing/2014/main" val="1176483973"/>
                  </a:ext>
                </a:extLst>
              </a:tr>
            </a:tbl>
          </a:graphicData>
        </a:graphic>
      </p:graphicFrame>
    </p:spTree>
    <p:extLst>
      <p:ext uri="{BB962C8B-B14F-4D97-AF65-F5344CB8AC3E}">
        <p14:creationId xmlns:p14="http://schemas.microsoft.com/office/powerpoint/2010/main" val="3474857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DFA2A-233A-8A5C-4183-69A549793DC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8D6A66E-91C2-D4E4-CEF6-C4F83EE85E82}"/>
              </a:ext>
            </a:extLst>
          </p:cNvPr>
          <p:cNvSpPr>
            <a:spLocks noGrp="1"/>
          </p:cNvSpPr>
          <p:nvPr>
            <p:ph type="title"/>
          </p:nvPr>
        </p:nvSpPr>
        <p:spPr>
          <a:xfrm>
            <a:off x="76200" y="36576"/>
            <a:ext cx="9997440" cy="762000"/>
          </a:xfrm>
        </p:spPr>
        <p:txBody>
          <a:bodyPr/>
          <a:lstStyle/>
          <a:p>
            <a:pPr>
              <a:defRPr/>
            </a:pPr>
            <a:r>
              <a:rPr lang="en-US" sz="2800" dirty="0"/>
              <a:t>CBDC – Architecture – MIT’s Atomizer</a:t>
            </a:r>
          </a:p>
        </p:txBody>
      </p:sp>
      <p:sp>
        <p:nvSpPr>
          <p:cNvPr id="4" name="Slide Number Placeholder 3">
            <a:extLst>
              <a:ext uri="{FF2B5EF4-FFF2-40B4-BE49-F238E27FC236}">
                <a16:creationId xmlns:a16="http://schemas.microsoft.com/office/drawing/2014/main" id="{8203E619-21FF-8A7B-9FA1-29621EFD0DAB}"/>
              </a:ext>
            </a:extLst>
          </p:cNvPr>
          <p:cNvSpPr>
            <a:spLocks noGrp="1"/>
          </p:cNvSpPr>
          <p:nvPr>
            <p:ph type="sldNum" sz="quarter" idx="4"/>
          </p:nvPr>
        </p:nvSpPr>
        <p:spPr/>
        <p:txBody>
          <a:bodyPr/>
          <a:lstStyle/>
          <a:p>
            <a:fld id="{00CD7321-1AB8-499D-9F66-3889637534F7}" type="slidenum">
              <a:rPr lang="en-US" smtClean="0"/>
              <a:pPr/>
              <a:t>34</a:t>
            </a:fld>
            <a:endParaRPr lang="en-US" dirty="0"/>
          </a:p>
        </p:txBody>
      </p:sp>
      <p:pic>
        <p:nvPicPr>
          <p:cNvPr id="2" name="Picture 1">
            <a:extLst>
              <a:ext uri="{FF2B5EF4-FFF2-40B4-BE49-F238E27FC236}">
                <a16:creationId xmlns:a16="http://schemas.microsoft.com/office/drawing/2014/main" id="{8A20F07E-1289-1AE5-93DC-98F115600EFD}"/>
              </a:ext>
            </a:extLst>
          </p:cNvPr>
          <p:cNvPicPr>
            <a:picLocks noChangeAspect="1"/>
          </p:cNvPicPr>
          <p:nvPr/>
        </p:nvPicPr>
        <p:blipFill>
          <a:blip r:embed="rId3"/>
          <a:stretch>
            <a:fillRect/>
          </a:stretch>
        </p:blipFill>
        <p:spPr>
          <a:xfrm>
            <a:off x="1295400" y="948053"/>
            <a:ext cx="2569930" cy="3048196"/>
          </a:xfrm>
          <a:prstGeom prst="rect">
            <a:avLst/>
          </a:prstGeom>
        </p:spPr>
      </p:pic>
      <p:pic>
        <p:nvPicPr>
          <p:cNvPr id="5" name="Picture 4">
            <a:extLst>
              <a:ext uri="{FF2B5EF4-FFF2-40B4-BE49-F238E27FC236}">
                <a16:creationId xmlns:a16="http://schemas.microsoft.com/office/drawing/2014/main" id="{58196E31-427B-B370-E6F3-1FEC00119B32}"/>
              </a:ext>
            </a:extLst>
          </p:cNvPr>
          <p:cNvPicPr>
            <a:picLocks noChangeAspect="1"/>
          </p:cNvPicPr>
          <p:nvPr/>
        </p:nvPicPr>
        <p:blipFill>
          <a:blip r:embed="rId4"/>
          <a:stretch>
            <a:fillRect/>
          </a:stretch>
        </p:blipFill>
        <p:spPr>
          <a:xfrm>
            <a:off x="7477206" y="922800"/>
            <a:ext cx="2569930" cy="3031199"/>
          </a:xfrm>
          <a:prstGeom prst="rect">
            <a:avLst/>
          </a:prstGeom>
        </p:spPr>
      </p:pic>
      <p:pic>
        <p:nvPicPr>
          <p:cNvPr id="6" name="Picture 5">
            <a:extLst>
              <a:ext uri="{FF2B5EF4-FFF2-40B4-BE49-F238E27FC236}">
                <a16:creationId xmlns:a16="http://schemas.microsoft.com/office/drawing/2014/main" id="{B0314963-FA2B-4E8E-8653-156B5DE502B7}"/>
              </a:ext>
            </a:extLst>
          </p:cNvPr>
          <p:cNvPicPr>
            <a:picLocks noChangeAspect="1"/>
          </p:cNvPicPr>
          <p:nvPr/>
        </p:nvPicPr>
        <p:blipFill>
          <a:blip r:embed="rId5"/>
          <a:stretch>
            <a:fillRect/>
          </a:stretch>
        </p:blipFill>
        <p:spPr>
          <a:xfrm>
            <a:off x="2986177" y="4495800"/>
            <a:ext cx="6219646" cy="1838751"/>
          </a:xfrm>
          <a:prstGeom prst="rect">
            <a:avLst/>
          </a:prstGeom>
        </p:spPr>
      </p:pic>
    </p:spTree>
    <p:extLst>
      <p:ext uri="{BB962C8B-B14F-4D97-AF65-F5344CB8AC3E}">
        <p14:creationId xmlns:p14="http://schemas.microsoft.com/office/powerpoint/2010/main" val="32250272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60C10E-C4F6-1270-DC85-8C6F241EEBA2}"/>
              </a:ext>
            </a:extLst>
          </p:cNvPr>
          <p:cNvSpPr/>
          <p:nvPr/>
        </p:nvSpPr>
        <p:spPr>
          <a:xfrm>
            <a:off x="0" y="685800"/>
            <a:ext cx="12192000" cy="6172200"/>
          </a:xfrm>
          <a:prstGeom prst="rect">
            <a:avLst/>
          </a:prstGeom>
          <a:blipFill>
            <a:blip r:embed="rId2">
              <a:extLst>
                <a:ext uri="{BEBA8EAE-BF5A-486C-A8C5-ECC9F3942E4B}">
                  <a14:imgProps xmlns:a14="http://schemas.microsoft.com/office/drawing/2010/main">
                    <a14:imgLayer r:embed="rId3">
                      <a14:imgEffect>
                        <a14:saturation sat="0"/>
                      </a14:imgEffect>
                      <a14:imgEffect>
                        <a14:brightnessContrast bright="2000"/>
                      </a14:imgEffect>
                    </a14:imgLayer>
                  </a14:imgProps>
                </a:ext>
              </a:extLst>
            </a:blip>
            <a:stretch>
              <a:fillRect t="-12500" b="-31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4B85F3C-7530-A671-CE26-572914FCFCBA}"/>
              </a:ext>
            </a:extLst>
          </p:cNvPr>
          <p:cNvSpPr/>
          <p:nvPr/>
        </p:nvSpPr>
        <p:spPr>
          <a:xfrm>
            <a:off x="0" y="685800"/>
            <a:ext cx="12192000" cy="6172200"/>
          </a:xfrm>
          <a:prstGeom prst="rect">
            <a:avLst/>
          </a:prstGeom>
          <a:gradFill flip="none" rotWithShape="1">
            <a:gsLst>
              <a:gs pos="0">
                <a:srgbClr val="002060">
                  <a:lumMod val="47000"/>
                  <a:alpha val="17000"/>
                </a:srgb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D09C853-5C3E-EDE8-03EF-432DDAA9F10F}"/>
              </a:ext>
            </a:extLst>
          </p:cNvPr>
          <p:cNvSpPr txBox="1"/>
          <p:nvPr/>
        </p:nvSpPr>
        <p:spPr>
          <a:xfrm>
            <a:off x="3048000" y="2590800"/>
            <a:ext cx="6248400" cy="1225272"/>
          </a:xfrm>
          <a:prstGeom prst="rect">
            <a:avLst/>
          </a:prstGeom>
          <a:noFill/>
        </p:spPr>
        <p:txBody>
          <a:bodyPr wrap="square">
            <a:spAutoFit/>
          </a:bodyPr>
          <a:lstStyle/>
          <a:p>
            <a:pPr algn="ctr">
              <a:lnSpc>
                <a:spcPct val="107000"/>
              </a:lnSpc>
              <a:tabLst>
                <a:tab pos="342900" algn="l"/>
              </a:tabLst>
            </a:pPr>
            <a:r>
              <a:rPr lang="en-US" sz="7200" b="1" kern="100" dirty="0">
                <a:solidFill>
                  <a:schemeClr val="tx2"/>
                </a:solidFill>
                <a:latin typeface="Calibri" panose="020F0502020204030204" pitchFamily="34" charset="0"/>
                <a:ea typeface="Calibri" panose="020F0502020204030204" pitchFamily="34" charset="0"/>
                <a:cs typeface="Calibri" panose="020F0502020204030204" pitchFamily="34" charset="0"/>
              </a:rPr>
              <a:t>Thank you !</a:t>
            </a:r>
            <a:endParaRPr lang="en-US" sz="7200" kern="1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68459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DA15B0-B250-C483-97F6-EF8E7950B3E9}"/>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9C3B9F2-4969-9BED-7B32-472CE21B76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45" t="54443" r="44922" b="11112"/>
          <a:stretch>
            <a:fillRect/>
          </a:stretch>
        </p:blipFill>
        <p:spPr bwMode="auto">
          <a:xfrm>
            <a:off x="10329265" y="3952220"/>
            <a:ext cx="1710335" cy="2524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a16="http://schemas.microsoft.com/office/drawing/2014/main" id="{5482B031-2B64-71F0-5132-801C55DDA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0" t="54443" r="69365" b="11112"/>
          <a:stretch>
            <a:fillRect/>
          </a:stretch>
        </p:blipFill>
        <p:spPr bwMode="auto">
          <a:xfrm>
            <a:off x="8266620" y="3952220"/>
            <a:ext cx="1791780" cy="2524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E2BEC45-2AEC-11CA-203A-6381FB974A9A}"/>
              </a:ext>
            </a:extLst>
          </p:cNvPr>
          <p:cNvPicPr>
            <a:picLocks noChangeAspect="1"/>
          </p:cNvPicPr>
          <p:nvPr/>
        </p:nvPicPr>
        <p:blipFill>
          <a:blip r:embed="rId4"/>
          <a:srcRect b="24361"/>
          <a:stretch>
            <a:fillRect/>
          </a:stretch>
        </p:blipFill>
        <p:spPr>
          <a:xfrm>
            <a:off x="76200" y="5638800"/>
            <a:ext cx="3172480" cy="914400"/>
          </a:xfrm>
          <a:prstGeom prst="rect">
            <a:avLst/>
          </a:prstGeom>
        </p:spPr>
      </p:pic>
      <p:sp>
        <p:nvSpPr>
          <p:cNvPr id="14" name="TextBox 13">
            <a:extLst>
              <a:ext uri="{FF2B5EF4-FFF2-40B4-BE49-F238E27FC236}">
                <a16:creationId xmlns:a16="http://schemas.microsoft.com/office/drawing/2014/main" id="{930AAF64-FCED-727E-63A0-435DEAAA50F3}"/>
              </a:ext>
            </a:extLst>
          </p:cNvPr>
          <p:cNvSpPr txBox="1"/>
          <p:nvPr/>
        </p:nvSpPr>
        <p:spPr>
          <a:xfrm>
            <a:off x="76201" y="3505200"/>
            <a:ext cx="7848600" cy="523220"/>
          </a:xfrm>
          <a:prstGeom prst="rect">
            <a:avLst/>
          </a:prstGeom>
          <a:noFill/>
        </p:spPr>
        <p:txBody>
          <a:bodyPr wrap="square" rtlCol="0">
            <a:spAutoFit/>
          </a:bodyPr>
          <a:lstStyle/>
          <a:p>
            <a:r>
              <a:rPr lang="en-US" sz="2800" i="1" dirty="0">
                <a:solidFill>
                  <a:schemeClr val="tx2">
                    <a:lumMod val="75000"/>
                  </a:schemeClr>
                </a:solidFill>
                <a:latin typeface="+mj-lt"/>
              </a:rPr>
              <a:t>Innovation, Inclusion &amp; Shariah Compliance in Digital Era</a:t>
            </a:r>
          </a:p>
        </p:txBody>
      </p:sp>
      <p:pic>
        <p:nvPicPr>
          <p:cNvPr id="2" name="Picture 1">
            <a:extLst>
              <a:ext uri="{FF2B5EF4-FFF2-40B4-BE49-F238E27FC236}">
                <a16:creationId xmlns:a16="http://schemas.microsoft.com/office/drawing/2014/main" id="{8E44421A-36AA-A8B9-7600-BA3CF7388606}"/>
              </a:ext>
            </a:extLst>
          </p:cNvPr>
          <p:cNvPicPr>
            <a:picLocks noChangeAspect="1"/>
          </p:cNvPicPr>
          <p:nvPr/>
        </p:nvPicPr>
        <p:blipFill>
          <a:blip r:embed="rId5"/>
          <a:srcRect b="51931"/>
          <a:stretch>
            <a:fillRect/>
          </a:stretch>
        </p:blipFill>
        <p:spPr>
          <a:xfrm>
            <a:off x="-1023" y="-76200"/>
            <a:ext cx="12192000" cy="2512988"/>
          </a:xfrm>
          <a:prstGeom prst="rect">
            <a:avLst/>
          </a:prstGeom>
        </p:spPr>
      </p:pic>
      <p:sp>
        <p:nvSpPr>
          <p:cNvPr id="13" name="TextBox 12">
            <a:extLst>
              <a:ext uri="{FF2B5EF4-FFF2-40B4-BE49-F238E27FC236}">
                <a16:creationId xmlns:a16="http://schemas.microsoft.com/office/drawing/2014/main" id="{90FBBA33-9FBA-814C-7114-F92FA83E7681}"/>
              </a:ext>
            </a:extLst>
          </p:cNvPr>
          <p:cNvSpPr txBox="1"/>
          <p:nvPr/>
        </p:nvSpPr>
        <p:spPr>
          <a:xfrm>
            <a:off x="0" y="2819400"/>
            <a:ext cx="12192000" cy="830997"/>
          </a:xfrm>
          <a:prstGeom prst="rect">
            <a:avLst/>
          </a:prstGeom>
          <a:noFill/>
        </p:spPr>
        <p:txBody>
          <a:bodyPr wrap="square" rtlCol="0">
            <a:spAutoFit/>
          </a:bodyPr>
          <a:lstStyle/>
          <a:p>
            <a:r>
              <a:rPr lang="en-US" sz="4800" dirty="0">
                <a:solidFill>
                  <a:schemeClr val="tx2">
                    <a:lumMod val="75000"/>
                  </a:schemeClr>
                </a:solidFill>
                <a:latin typeface="+mj-lt"/>
              </a:rPr>
              <a:t>TECHNOLOGIES &amp; EMERGING ECOSYSTEM</a:t>
            </a:r>
          </a:p>
        </p:txBody>
      </p:sp>
      <p:pic>
        <p:nvPicPr>
          <p:cNvPr id="3" name="Picture 2">
            <a:extLst>
              <a:ext uri="{FF2B5EF4-FFF2-40B4-BE49-F238E27FC236}">
                <a16:creationId xmlns:a16="http://schemas.microsoft.com/office/drawing/2014/main" id="{A3F53473-6AAF-A9E0-0736-1AA2405BF035}"/>
              </a:ext>
            </a:extLst>
          </p:cNvPr>
          <p:cNvPicPr>
            <a:picLocks noChangeAspect="1"/>
          </p:cNvPicPr>
          <p:nvPr/>
        </p:nvPicPr>
        <p:blipFill>
          <a:blip r:embed="rId5"/>
          <a:srcRect t="46611" b="51931"/>
          <a:stretch>
            <a:fillRect/>
          </a:stretch>
        </p:blipFill>
        <p:spPr>
          <a:xfrm flipV="1">
            <a:off x="0" y="2453898"/>
            <a:ext cx="12192000" cy="51190"/>
          </a:xfrm>
          <a:prstGeom prst="rect">
            <a:avLst/>
          </a:prstGeom>
        </p:spPr>
      </p:pic>
      <p:pic>
        <p:nvPicPr>
          <p:cNvPr id="6" name="Picture 5">
            <a:extLst>
              <a:ext uri="{FF2B5EF4-FFF2-40B4-BE49-F238E27FC236}">
                <a16:creationId xmlns:a16="http://schemas.microsoft.com/office/drawing/2014/main" id="{9CDD6217-D64E-5A71-E932-C6F4E1E942F8}"/>
              </a:ext>
            </a:extLst>
          </p:cNvPr>
          <p:cNvPicPr>
            <a:picLocks noChangeAspect="1"/>
          </p:cNvPicPr>
          <p:nvPr/>
        </p:nvPicPr>
        <p:blipFill>
          <a:blip r:embed="rId5"/>
          <a:srcRect t="46611" b="51931"/>
          <a:stretch>
            <a:fillRect/>
          </a:stretch>
        </p:blipFill>
        <p:spPr>
          <a:xfrm flipV="1">
            <a:off x="-1023" y="2524417"/>
            <a:ext cx="12192000" cy="45719"/>
          </a:xfrm>
          <a:prstGeom prst="rect">
            <a:avLst/>
          </a:prstGeom>
        </p:spPr>
      </p:pic>
    </p:spTree>
    <p:extLst>
      <p:ext uri="{BB962C8B-B14F-4D97-AF65-F5344CB8AC3E}">
        <p14:creationId xmlns:p14="http://schemas.microsoft.com/office/powerpoint/2010/main" val="37878512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5D5A1-2BED-97FE-556A-EA7169FB5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059EC-3EFB-D1BC-C706-1E266118A86B}"/>
              </a:ext>
            </a:extLst>
          </p:cNvPr>
          <p:cNvSpPr>
            <a:spLocks noGrp="1"/>
          </p:cNvSpPr>
          <p:nvPr>
            <p:ph type="title"/>
          </p:nvPr>
        </p:nvSpPr>
        <p:spPr/>
        <p:txBody>
          <a:bodyPr/>
          <a:lstStyle/>
          <a:p>
            <a:r>
              <a:rPr lang="en-US" dirty="0">
                <a:effectLst/>
                <a:cs typeface="Calibri" panose="020F0502020204030204" pitchFamily="34" charset="0"/>
              </a:rPr>
              <a:t>Our Core Attributes</a:t>
            </a:r>
          </a:p>
        </p:txBody>
      </p:sp>
      <p:sp>
        <p:nvSpPr>
          <p:cNvPr id="5" name="TextBox 4">
            <a:extLst>
              <a:ext uri="{FF2B5EF4-FFF2-40B4-BE49-F238E27FC236}">
                <a16:creationId xmlns:a16="http://schemas.microsoft.com/office/drawing/2014/main" id="{973F738F-CB38-84A4-09E8-B850ACD289B7}"/>
              </a:ext>
            </a:extLst>
          </p:cNvPr>
          <p:cNvSpPr txBox="1"/>
          <p:nvPr/>
        </p:nvSpPr>
        <p:spPr>
          <a:xfrm>
            <a:off x="2123449" y="713489"/>
            <a:ext cx="7848600" cy="677108"/>
          </a:xfrm>
          <a:prstGeom prst="rect">
            <a:avLst/>
          </a:prstGeom>
          <a:noFill/>
        </p:spPr>
        <p:txBody>
          <a:bodyPr wrap="square" rtlCol="0">
            <a:spAutoFit/>
          </a:bodyPr>
          <a:lstStyle/>
          <a:p>
            <a:pPr lvl="1" algn="ctr"/>
            <a:r>
              <a:rPr lang="en-US" sz="1600" dirty="0">
                <a:latin typeface="Calibri" panose="020F0502020204030204" pitchFamily="34" charset="0"/>
                <a:cs typeface="Calibri" panose="020F0502020204030204" pitchFamily="34" charset="0"/>
              </a:rPr>
              <a:t>AutoSoft – Pakistan based financial solution provider</a:t>
            </a:r>
          </a:p>
          <a:p>
            <a:pPr lvl="1" algn="ctr"/>
            <a:endParaRPr lang="en-US" sz="600" b="1" dirty="0">
              <a:solidFill>
                <a:srgbClr val="385484"/>
              </a:solidFill>
              <a:latin typeface="Calibri" panose="020F0502020204030204" pitchFamily="34" charset="0"/>
              <a:cs typeface="Calibri" panose="020F0502020204030204" pitchFamily="34" charset="0"/>
            </a:endParaRPr>
          </a:p>
          <a:p>
            <a:pPr lvl="1" algn="ctr"/>
            <a:r>
              <a:rPr lang="en-US" sz="1600" b="1" dirty="0">
                <a:solidFill>
                  <a:srgbClr val="C00000"/>
                </a:solidFill>
                <a:latin typeface="Calibri" panose="020F0502020204030204" pitchFamily="34" charset="0"/>
                <a:cs typeface="Calibri" panose="020F0502020204030204" pitchFamily="34" charset="0"/>
              </a:rPr>
              <a:t>“Solutions You Can Bank On”</a:t>
            </a:r>
            <a:r>
              <a:rPr lang="en-US" sz="1600" dirty="0">
                <a:solidFill>
                  <a:srgbClr val="C00000"/>
                </a:solidFill>
                <a:latin typeface="Calibri" panose="020F0502020204030204" pitchFamily="34" charset="0"/>
                <a:cs typeface="Calibri" panose="020F0502020204030204" pitchFamily="34" charset="0"/>
              </a:rPr>
              <a:t>  </a:t>
            </a:r>
          </a:p>
        </p:txBody>
      </p:sp>
      <p:grpSp>
        <p:nvGrpSpPr>
          <p:cNvPr id="26" name="Group 25">
            <a:extLst>
              <a:ext uri="{FF2B5EF4-FFF2-40B4-BE49-F238E27FC236}">
                <a16:creationId xmlns:a16="http://schemas.microsoft.com/office/drawing/2014/main" id="{6E83C705-9C6B-F5E5-DA8D-60226B981AD8}"/>
              </a:ext>
            </a:extLst>
          </p:cNvPr>
          <p:cNvGrpSpPr/>
          <p:nvPr/>
        </p:nvGrpSpPr>
        <p:grpSpPr>
          <a:xfrm>
            <a:off x="477273" y="2791007"/>
            <a:ext cx="11140953" cy="3573522"/>
            <a:chOff x="477273" y="2791007"/>
            <a:chExt cx="11140953" cy="3573522"/>
          </a:xfrm>
        </p:grpSpPr>
        <p:sp>
          <p:nvSpPr>
            <p:cNvPr id="11" name="Freeform 45">
              <a:extLst>
                <a:ext uri="{FF2B5EF4-FFF2-40B4-BE49-F238E27FC236}">
                  <a16:creationId xmlns:a16="http://schemas.microsoft.com/office/drawing/2014/main" id="{BE8249F6-4C1E-558D-F985-448A2D980E79}"/>
                </a:ext>
              </a:extLst>
            </p:cNvPr>
            <p:cNvSpPr/>
            <p:nvPr/>
          </p:nvSpPr>
          <p:spPr>
            <a:xfrm>
              <a:off x="7354588" y="2834658"/>
              <a:ext cx="454582" cy="363682"/>
            </a:xfrm>
            <a:custGeom>
              <a:avLst/>
              <a:gdLst/>
              <a:ahLst/>
              <a:cxnLst/>
              <a:rect l="l" t="t" r="r" b="b"/>
              <a:pathLst>
                <a:path w="637487" h="767216">
                  <a:moveTo>
                    <a:pt x="0" y="0"/>
                  </a:moveTo>
                  <a:lnTo>
                    <a:pt x="637487" y="0"/>
                  </a:lnTo>
                  <a:lnTo>
                    <a:pt x="637487" y="767216"/>
                  </a:lnTo>
                  <a:lnTo>
                    <a:pt x="0" y="767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12" name="Freeform 4">
              <a:extLst>
                <a:ext uri="{FF2B5EF4-FFF2-40B4-BE49-F238E27FC236}">
                  <a16:creationId xmlns:a16="http://schemas.microsoft.com/office/drawing/2014/main" id="{B2B5CBF6-DA27-AB3D-3AFF-EA075D90D1AE}"/>
                </a:ext>
              </a:extLst>
            </p:cNvPr>
            <p:cNvSpPr/>
            <p:nvPr/>
          </p:nvSpPr>
          <p:spPr>
            <a:xfrm>
              <a:off x="10266108" y="2859264"/>
              <a:ext cx="270805" cy="314470"/>
            </a:xfrm>
            <a:custGeom>
              <a:avLst/>
              <a:gdLst/>
              <a:ahLst/>
              <a:cxnLst/>
              <a:rect l="l" t="t" r="r" b="b"/>
              <a:pathLst>
                <a:path w="837406" h="1212035">
                  <a:moveTo>
                    <a:pt x="0" y="0"/>
                  </a:moveTo>
                  <a:lnTo>
                    <a:pt x="837406" y="0"/>
                  </a:lnTo>
                  <a:lnTo>
                    <a:pt x="837406" y="1212036"/>
                  </a:lnTo>
                  <a:lnTo>
                    <a:pt x="0" y="12120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812B4B7-461F-A381-0B46-0C3E6BB29ED1}"/>
                </a:ext>
              </a:extLst>
            </p:cNvPr>
            <p:cNvSpPr txBox="1"/>
            <p:nvPr/>
          </p:nvSpPr>
          <p:spPr>
            <a:xfrm>
              <a:off x="6344259" y="3292438"/>
              <a:ext cx="2475241"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hlinkClick r:id="" action="ppaction://noaction"/>
                </a:rPr>
                <a:t>20 Years</a:t>
              </a:r>
              <a:endParaRPr lang="en-US" sz="1100" dirty="0">
                <a:solidFill>
                  <a:srgbClr val="385484"/>
                </a:solidFill>
                <a:latin typeface="Calibri" panose="020F0502020204030204" pitchFamily="34" charset="0"/>
                <a:cs typeface="Calibri" panose="020F0502020204030204" pitchFamily="34" charset="0"/>
                <a:hlinkClick r:id="" action="ppaction://noaction"/>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Serving Islamic </a:t>
              </a: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banking  Industry</a:t>
              </a:r>
              <a:endParaRPr lang="en-US" sz="1100" kern="100" dirty="0">
                <a:solidFill>
                  <a:srgbClr val="00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E39DA36-A9F2-4AE3-DA3B-44F65351399E}"/>
                </a:ext>
              </a:extLst>
            </p:cNvPr>
            <p:cNvSpPr txBox="1"/>
            <p:nvPr/>
          </p:nvSpPr>
          <p:spPr>
            <a:xfrm>
              <a:off x="9356929" y="3292438"/>
              <a:ext cx="2089162"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3-4 months</a:t>
              </a:r>
              <a:r>
                <a:rPr lang="en-US" sz="1100" b="1" kern="100" dirty="0">
                  <a:solidFill>
                    <a:srgbClr val="123692"/>
                  </a:solidFill>
                  <a:latin typeface="Calibri" panose="020F0502020204030204" pitchFamily="34" charset="0"/>
                  <a:cs typeface="Calibri" panose="020F0502020204030204" pitchFamily="34" charset="0"/>
                </a:rPr>
                <a:t> </a:t>
              </a:r>
              <a:endParaRPr lang="en-US" sz="1100" dirty="0">
                <a:solidFill>
                  <a:srgbClr val="123692"/>
                </a:solidFill>
                <a:latin typeface="Calibri" panose="020F0502020204030204" pitchFamily="34" charset="0"/>
                <a:cs typeface="Calibri" panose="020F0502020204030204" pitchFamily="34" charset="0"/>
              </a:endParaRPr>
            </a:p>
            <a:p>
              <a:pPr algn="ctr" fontAlgn="t">
                <a:lnSpc>
                  <a:spcPct val="107000"/>
                </a:lnSpc>
              </a:pPr>
              <a:r>
                <a:rPr lang="en-US" sz="1100" dirty="0">
                  <a:solidFill>
                    <a:srgbClr val="000000"/>
                  </a:solidFill>
                  <a:latin typeface="Calibri" panose="020F0502020204030204" pitchFamily="34" charset="0"/>
                  <a:cs typeface="Calibri" panose="020F0502020204030204" pitchFamily="34" charset="0"/>
                </a:rPr>
                <a:t>Fastest implementation track record for more than 2 decades</a:t>
              </a:r>
              <a:endParaRPr lang="en-US" sz="1100" dirty="0">
                <a:latin typeface="Calibri" panose="020F0502020204030204" pitchFamily="34" charset="0"/>
                <a:cs typeface="Calibri" panose="020F0502020204030204" pitchFamily="34" charset="0"/>
              </a:endParaRPr>
            </a:p>
          </p:txBody>
        </p:sp>
        <p:sp>
          <p:nvSpPr>
            <p:cNvPr id="9" name="Freeform 17">
              <a:extLst>
                <a:ext uri="{FF2B5EF4-FFF2-40B4-BE49-F238E27FC236}">
                  <a16:creationId xmlns:a16="http://schemas.microsoft.com/office/drawing/2014/main" id="{C9F1D8EC-2E81-7F2F-52C9-8EEDF2EB511A}"/>
                </a:ext>
              </a:extLst>
            </p:cNvPr>
            <p:cNvSpPr/>
            <p:nvPr/>
          </p:nvSpPr>
          <p:spPr>
            <a:xfrm>
              <a:off x="1522109" y="2791007"/>
              <a:ext cx="470576" cy="450984"/>
            </a:xfrm>
            <a:custGeom>
              <a:avLst/>
              <a:gdLst/>
              <a:ahLst/>
              <a:cxnLst/>
              <a:rect l="l" t="t" r="r" b="b"/>
              <a:pathLst>
                <a:path w="928806" h="896720">
                  <a:moveTo>
                    <a:pt x="0" y="0"/>
                  </a:moveTo>
                  <a:lnTo>
                    <a:pt x="928805" y="0"/>
                  </a:lnTo>
                  <a:lnTo>
                    <a:pt x="928805" y="896720"/>
                  </a:lnTo>
                  <a:lnTo>
                    <a:pt x="0" y="896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183B0A6-F43B-B5FF-8ACB-E16A3EB62C81}"/>
                </a:ext>
              </a:extLst>
            </p:cNvPr>
            <p:cNvSpPr txBox="1"/>
            <p:nvPr/>
          </p:nvSpPr>
          <p:spPr>
            <a:xfrm>
              <a:off x="827571" y="3292438"/>
              <a:ext cx="1859652"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50 Years</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Banking industry expertise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and domain knowledge</a:t>
              </a:r>
              <a:endParaRPr lang="en-US" sz="1100" dirty="0">
                <a:latin typeface="Calibri" panose="020F0502020204030204" pitchFamily="34" charset="0"/>
                <a:cs typeface="Calibri" panose="020F0502020204030204" pitchFamily="34" charset="0"/>
              </a:endParaRPr>
            </a:p>
          </p:txBody>
        </p:sp>
        <p:sp>
          <p:nvSpPr>
            <p:cNvPr id="10" name="Freeform 19">
              <a:extLst>
                <a:ext uri="{FF2B5EF4-FFF2-40B4-BE49-F238E27FC236}">
                  <a16:creationId xmlns:a16="http://schemas.microsoft.com/office/drawing/2014/main" id="{A3D3548D-47A6-20CB-C9A2-19BE6302F1A5}"/>
                </a:ext>
              </a:extLst>
            </p:cNvPr>
            <p:cNvSpPr/>
            <p:nvPr/>
          </p:nvSpPr>
          <p:spPr>
            <a:xfrm>
              <a:off x="4492219" y="2809918"/>
              <a:ext cx="344380" cy="413162"/>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F0D7621-2AF0-A56C-72F2-4E3FF00155FC}"/>
                </a:ext>
              </a:extLst>
            </p:cNvPr>
            <p:cNvSpPr txBox="1"/>
            <p:nvPr/>
          </p:nvSpPr>
          <p:spPr>
            <a:xfrm>
              <a:off x="3355839" y="3292438"/>
              <a:ext cx="2617140"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25Years</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Experience in transforming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banking operations</a:t>
              </a:r>
              <a:r>
                <a:rPr lang="en-US" sz="1100" b="1" kern="100" dirty="0">
                  <a:solidFill>
                    <a:srgbClr val="000000"/>
                  </a:solidFill>
                  <a:latin typeface="Calibri" panose="020F0502020204030204" pitchFamily="34" charset="0"/>
                  <a:cs typeface="Calibri" panose="020F0502020204030204" pitchFamily="34" charset="0"/>
                </a:rPr>
                <a:t> </a:t>
              </a:r>
              <a:r>
                <a:rPr lang="en-US" sz="1100" kern="100" dirty="0">
                  <a:solidFill>
                    <a:srgbClr val="000000"/>
                  </a:solidFill>
                  <a:latin typeface="Calibri" panose="020F0502020204030204" pitchFamily="34" charset="0"/>
                  <a:cs typeface="Calibri" panose="020F0502020204030204" pitchFamily="34" charset="0"/>
                </a:rPr>
                <a:t>across the globe</a:t>
              </a:r>
              <a:endParaRPr lang="en-US" sz="1100" dirty="0">
                <a:latin typeface="Calibri" panose="020F0502020204030204" pitchFamily="34" charset="0"/>
                <a:cs typeface="Calibri" panose="020F0502020204030204" pitchFamily="34" charset="0"/>
              </a:endParaRPr>
            </a:p>
          </p:txBody>
        </p:sp>
        <p:sp>
          <p:nvSpPr>
            <p:cNvPr id="20" name="Freeform 6">
              <a:extLst>
                <a:ext uri="{FF2B5EF4-FFF2-40B4-BE49-F238E27FC236}">
                  <a16:creationId xmlns:a16="http://schemas.microsoft.com/office/drawing/2014/main" id="{53AEFA1D-2B7A-E695-1860-9E318729EA59}"/>
                </a:ext>
              </a:extLst>
            </p:cNvPr>
            <p:cNvSpPr/>
            <p:nvPr/>
          </p:nvSpPr>
          <p:spPr>
            <a:xfrm>
              <a:off x="7405603" y="4159135"/>
              <a:ext cx="352552" cy="351995"/>
            </a:xfrm>
            <a:custGeom>
              <a:avLst/>
              <a:gdLst/>
              <a:ahLst/>
              <a:cxnLst/>
              <a:rect l="l" t="t" r="r" b="b"/>
              <a:pathLst>
                <a:path w="1192783" h="1325314">
                  <a:moveTo>
                    <a:pt x="0" y="0"/>
                  </a:moveTo>
                  <a:lnTo>
                    <a:pt x="1192783" y="0"/>
                  </a:lnTo>
                  <a:lnTo>
                    <a:pt x="1192783" y="1325314"/>
                  </a:lnTo>
                  <a:lnTo>
                    <a:pt x="0" y="13253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21" name="Freeform 12">
              <a:extLst>
                <a:ext uri="{FF2B5EF4-FFF2-40B4-BE49-F238E27FC236}">
                  <a16:creationId xmlns:a16="http://schemas.microsoft.com/office/drawing/2014/main" id="{CA71C41D-C9C4-D111-7918-823DC1DF4C0A}"/>
                </a:ext>
              </a:extLst>
            </p:cNvPr>
            <p:cNvSpPr/>
            <p:nvPr/>
          </p:nvSpPr>
          <p:spPr>
            <a:xfrm>
              <a:off x="10177013" y="4157021"/>
              <a:ext cx="448995" cy="356223"/>
            </a:xfrm>
            <a:custGeom>
              <a:avLst/>
              <a:gdLst/>
              <a:ahLst/>
              <a:cxnLst/>
              <a:rect l="l" t="t" r="r" b="b"/>
              <a:pathLst>
                <a:path w="1182539" h="1182539">
                  <a:moveTo>
                    <a:pt x="0" y="0"/>
                  </a:moveTo>
                  <a:lnTo>
                    <a:pt x="1182539" y="0"/>
                  </a:lnTo>
                  <a:lnTo>
                    <a:pt x="1182539" y="1182539"/>
                  </a:lnTo>
                  <a:lnTo>
                    <a:pt x="0" y="11825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BFB8608-974E-464E-5BAB-00E239DEEFB3}"/>
                </a:ext>
              </a:extLst>
            </p:cNvPr>
            <p:cNvSpPr txBox="1"/>
            <p:nvPr/>
          </p:nvSpPr>
          <p:spPr>
            <a:xfrm>
              <a:off x="6432840" y="4582477"/>
              <a:ext cx="2298078"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5+ Clients MFI</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Fueling  microfinance</a:t>
              </a:r>
            </a:p>
            <a:p>
              <a:pPr algn="ctr" fontAlgn="t">
                <a:lnSpc>
                  <a:spcPct val="107000"/>
                </a:lnSpc>
              </a:pPr>
              <a:r>
                <a:rPr lang="en-US"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landscape</a:t>
              </a:r>
              <a:endParaRPr lang="en-US" sz="11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C5AA7602-A9BA-CA4B-3646-19D64B23D1E8}"/>
                </a:ext>
              </a:extLst>
            </p:cNvPr>
            <p:cNvSpPr txBox="1"/>
            <p:nvPr/>
          </p:nvSpPr>
          <p:spPr>
            <a:xfrm>
              <a:off x="9356929" y="4582477"/>
              <a:ext cx="2089162"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4+ Islamic Banking </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Institutions using 100% Shariah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compliant products </a:t>
              </a:r>
              <a:endParaRPr lang="en-US" sz="1100" dirty="0">
                <a:latin typeface="Calibri" panose="020F0502020204030204" pitchFamily="34" charset="0"/>
                <a:cs typeface="Calibri" panose="020F0502020204030204" pitchFamily="34" charset="0"/>
              </a:endParaRPr>
            </a:p>
          </p:txBody>
        </p:sp>
        <p:sp>
          <p:nvSpPr>
            <p:cNvPr id="18" name="Freeform 22">
              <a:extLst>
                <a:ext uri="{FF2B5EF4-FFF2-40B4-BE49-F238E27FC236}">
                  <a16:creationId xmlns:a16="http://schemas.microsoft.com/office/drawing/2014/main" id="{95BD5D34-113E-44A9-C07B-ED00945E4D9D}"/>
                </a:ext>
              </a:extLst>
            </p:cNvPr>
            <p:cNvSpPr/>
            <p:nvPr/>
          </p:nvSpPr>
          <p:spPr>
            <a:xfrm>
              <a:off x="1533139" y="4159135"/>
              <a:ext cx="448517" cy="351995"/>
            </a:xfrm>
            <a:custGeom>
              <a:avLst/>
              <a:gdLst/>
              <a:ahLst/>
              <a:cxnLst/>
              <a:rect l="l" t="t" r="r" b="b"/>
              <a:pathLst>
                <a:path w="1092068" h="1092068">
                  <a:moveTo>
                    <a:pt x="0" y="0"/>
                  </a:moveTo>
                  <a:lnTo>
                    <a:pt x="1092068" y="0"/>
                  </a:lnTo>
                  <a:lnTo>
                    <a:pt x="1092068" y="1092068"/>
                  </a:lnTo>
                  <a:lnTo>
                    <a:pt x="0" y="10920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4ED7148-5D63-92BE-2F3B-BAC5695BE086}"/>
                </a:ext>
              </a:extLst>
            </p:cNvPr>
            <p:cNvSpPr txBox="1"/>
            <p:nvPr/>
          </p:nvSpPr>
          <p:spPr>
            <a:xfrm>
              <a:off x="477273" y="4582477"/>
              <a:ext cx="2560248"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8+ Clients  in Middle East / Africa</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Empowered by unmatched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core banking solutions</a:t>
              </a:r>
              <a:endParaRPr lang="en-US" sz="1100" dirty="0">
                <a:latin typeface="Calibri" panose="020F0502020204030204" pitchFamily="34" charset="0"/>
                <a:cs typeface="Calibri" panose="020F0502020204030204" pitchFamily="34" charset="0"/>
              </a:endParaRPr>
            </a:p>
          </p:txBody>
        </p:sp>
        <p:sp>
          <p:nvSpPr>
            <p:cNvPr id="19" name="Freeform 5">
              <a:extLst>
                <a:ext uri="{FF2B5EF4-FFF2-40B4-BE49-F238E27FC236}">
                  <a16:creationId xmlns:a16="http://schemas.microsoft.com/office/drawing/2014/main" id="{208C955C-281D-7623-00CE-53E6B0CE5226}"/>
                </a:ext>
              </a:extLst>
            </p:cNvPr>
            <p:cNvSpPr/>
            <p:nvPr/>
          </p:nvSpPr>
          <p:spPr>
            <a:xfrm>
              <a:off x="4440151" y="4136045"/>
              <a:ext cx="448517" cy="398175"/>
            </a:xfrm>
            <a:custGeom>
              <a:avLst/>
              <a:gdLst/>
              <a:ahLst/>
              <a:cxnLst/>
              <a:rect l="l" t="t" r="r" b="b"/>
              <a:pathLst>
                <a:path w="801428" h="735857">
                  <a:moveTo>
                    <a:pt x="0" y="0"/>
                  </a:moveTo>
                  <a:lnTo>
                    <a:pt x="801428" y="0"/>
                  </a:lnTo>
                  <a:lnTo>
                    <a:pt x="801428" y="735857"/>
                  </a:lnTo>
                  <a:lnTo>
                    <a:pt x="0" y="7358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10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324A530-4A04-43DA-0606-BED5EDADA42A}"/>
                </a:ext>
              </a:extLst>
            </p:cNvPr>
            <p:cNvSpPr txBox="1"/>
            <p:nvPr/>
          </p:nvSpPr>
          <p:spPr>
            <a:xfrm>
              <a:off x="3539416" y="4582477"/>
              <a:ext cx="2249986"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19+ Clients in Pakistan</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Benefiting from end-to-end banking services and digital channels</a:t>
              </a:r>
              <a:endParaRPr lang="en-US" sz="1100" dirty="0">
                <a:latin typeface="Calibri" panose="020F0502020204030204" pitchFamily="34" charset="0"/>
                <a:cs typeface="Calibri" panose="020F0502020204030204" pitchFamily="34" charset="0"/>
              </a:endParaRPr>
            </a:p>
          </p:txBody>
        </p:sp>
        <p:sp>
          <p:nvSpPr>
            <p:cNvPr id="28" name="Freeform 23">
              <a:extLst>
                <a:ext uri="{FF2B5EF4-FFF2-40B4-BE49-F238E27FC236}">
                  <a16:creationId xmlns:a16="http://schemas.microsoft.com/office/drawing/2014/main" id="{20B399AE-D09F-2B84-93D9-51F017E839B4}"/>
                </a:ext>
              </a:extLst>
            </p:cNvPr>
            <p:cNvSpPr/>
            <p:nvPr/>
          </p:nvSpPr>
          <p:spPr>
            <a:xfrm>
              <a:off x="7398440" y="5391360"/>
              <a:ext cx="366879" cy="250113"/>
            </a:xfrm>
            <a:custGeom>
              <a:avLst/>
              <a:gdLst/>
              <a:ahLst/>
              <a:cxnLst/>
              <a:rect l="l" t="t" r="r" b="b"/>
              <a:pathLst>
                <a:path w="708629" h="767216">
                  <a:moveTo>
                    <a:pt x="0" y="0"/>
                  </a:moveTo>
                  <a:lnTo>
                    <a:pt x="708629" y="0"/>
                  </a:lnTo>
                  <a:lnTo>
                    <a:pt x="708629" y="767216"/>
                  </a:lnTo>
                  <a:lnTo>
                    <a:pt x="0" y="7672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29" name="Freeform 10">
              <a:extLst>
                <a:ext uri="{FF2B5EF4-FFF2-40B4-BE49-F238E27FC236}">
                  <a16:creationId xmlns:a16="http://schemas.microsoft.com/office/drawing/2014/main" id="{FAE4CB7D-E5F1-6715-F561-D21968379F5D}"/>
                </a:ext>
              </a:extLst>
            </p:cNvPr>
            <p:cNvSpPr/>
            <p:nvPr/>
          </p:nvSpPr>
          <p:spPr>
            <a:xfrm>
              <a:off x="10177252" y="5340436"/>
              <a:ext cx="448517" cy="351961"/>
            </a:xfrm>
            <a:custGeom>
              <a:avLst/>
              <a:gdLst/>
              <a:ahLst/>
              <a:cxnLst/>
              <a:rect l="l" t="t" r="r" b="b"/>
              <a:pathLst>
                <a:path w="1192783" h="1219387">
                  <a:moveTo>
                    <a:pt x="0" y="0"/>
                  </a:moveTo>
                  <a:lnTo>
                    <a:pt x="1192783" y="0"/>
                  </a:lnTo>
                  <a:lnTo>
                    <a:pt x="1192783" y="1219387"/>
                  </a:lnTo>
                  <a:lnTo>
                    <a:pt x="0" y="121938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30" name="Freeform 12">
              <a:extLst>
                <a:ext uri="{FF2B5EF4-FFF2-40B4-BE49-F238E27FC236}">
                  <a16:creationId xmlns:a16="http://schemas.microsoft.com/office/drawing/2014/main" id="{16E5F6D7-E3EE-47DD-D907-B445F9E86BEE}"/>
                </a:ext>
              </a:extLst>
            </p:cNvPr>
            <p:cNvSpPr/>
            <p:nvPr/>
          </p:nvSpPr>
          <p:spPr>
            <a:xfrm>
              <a:off x="1587296" y="5340436"/>
              <a:ext cx="340203" cy="351961"/>
            </a:xfrm>
            <a:custGeom>
              <a:avLst/>
              <a:gdLst/>
              <a:ahLst/>
              <a:cxnLst/>
              <a:rect l="l" t="t" r="r" b="b"/>
              <a:pathLst>
                <a:path w="1121197" h="1261060">
                  <a:moveTo>
                    <a:pt x="0" y="0"/>
                  </a:moveTo>
                  <a:lnTo>
                    <a:pt x="1121196" y="0"/>
                  </a:lnTo>
                  <a:lnTo>
                    <a:pt x="1121196" y="1261060"/>
                  </a:lnTo>
                  <a:lnTo>
                    <a:pt x="0" y="126106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5BD2E8E1-6C1C-9E63-35A4-C67DF998562E}"/>
                </a:ext>
              </a:extLst>
            </p:cNvPr>
            <p:cNvSpPr txBox="1"/>
            <p:nvPr/>
          </p:nvSpPr>
          <p:spPr>
            <a:xfrm>
              <a:off x="712816" y="5728778"/>
              <a:ext cx="2089162"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ea typeface="Calibri" panose="020F0502020204030204" pitchFamily="34" charset="0"/>
                  <a:cs typeface="Calibri" panose="020F0502020204030204" pitchFamily="34" charset="0"/>
                </a:rPr>
                <a:t>5M+  Customers</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Handled via</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Core Banking System</a:t>
              </a:r>
              <a:endParaRPr lang="en-US" sz="11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51155E58-7A8B-37B4-9831-0EF3E1C6DA88}"/>
                </a:ext>
              </a:extLst>
            </p:cNvPr>
            <p:cNvSpPr txBox="1"/>
            <p:nvPr/>
          </p:nvSpPr>
          <p:spPr>
            <a:xfrm>
              <a:off x="9184794" y="5728778"/>
              <a:ext cx="2433432"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ea typeface="Calibri" panose="020F0502020204030204" pitchFamily="34" charset="0"/>
                  <a:cs typeface="Calibri" panose="020F0502020204030204" pitchFamily="34" charset="0"/>
                </a:rPr>
                <a:t>Pakistan based  Company</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Having internationally </a:t>
              </a: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competing product</a:t>
              </a:r>
              <a:r>
                <a:rPr lang="en-US" sz="1100" b="1" kern="100" dirty="0">
                  <a:solidFill>
                    <a:srgbClr val="000000"/>
                  </a:solidFill>
                  <a:latin typeface="Calibri" panose="020F0502020204030204" pitchFamily="34" charset="0"/>
                  <a:cs typeface="Calibri" panose="020F0502020204030204" pitchFamily="34" charset="0"/>
                </a:rPr>
                <a:t>s</a:t>
              </a:r>
              <a:endParaRPr lang="en-US" sz="1100" dirty="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96DBB2FA-0932-11A3-17E9-6A976447D114}"/>
                </a:ext>
              </a:extLst>
            </p:cNvPr>
            <p:cNvSpPr txBox="1"/>
            <p:nvPr/>
          </p:nvSpPr>
          <p:spPr>
            <a:xfrm>
              <a:off x="6274432" y="5728778"/>
              <a:ext cx="2614894"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Highly Scalable</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No proprietary HW/SW required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leading to cost effective solution </a:t>
              </a:r>
              <a:endParaRPr lang="en-US" sz="1100" dirty="0">
                <a:latin typeface="Calibri" panose="020F0502020204030204" pitchFamily="34" charset="0"/>
                <a:cs typeface="Calibri" panose="020F0502020204030204" pitchFamily="34" charset="0"/>
              </a:endParaRPr>
            </a:p>
          </p:txBody>
        </p:sp>
        <p:sp>
          <p:nvSpPr>
            <p:cNvPr id="27" name="Freeform 8">
              <a:extLst>
                <a:ext uri="{FF2B5EF4-FFF2-40B4-BE49-F238E27FC236}">
                  <a16:creationId xmlns:a16="http://schemas.microsoft.com/office/drawing/2014/main" id="{DD95EBA6-A168-CB8E-A9CE-73416F19F070}"/>
                </a:ext>
              </a:extLst>
            </p:cNvPr>
            <p:cNvSpPr/>
            <p:nvPr/>
          </p:nvSpPr>
          <p:spPr>
            <a:xfrm>
              <a:off x="4417462" y="5386488"/>
              <a:ext cx="493894" cy="259857"/>
            </a:xfrm>
            <a:custGeom>
              <a:avLst/>
              <a:gdLst/>
              <a:ahLst/>
              <a:cxnLst/>
              <a:rect l="l" t="t" r="r" b="b"/>
              <a:pathLst>
                <a:path w="1190973" h="1347809">
                  <a:moveTo>
                    <a:pt x="0" y="0"/>
                  </a:moveTo>
                  <a:lnTo>
                    <a:pt x="1190973" y="0"/>
                  </a:lnTo>
                  <a:lnTo>
                    <a:pt x="1190973" y="1347809"/>
                  </a:lnTo>
                  <a:lnTo>
                    <a:pt x="0" y="134780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sz="1100"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67BBB0FC-0C1C-9B18-7686-DCA8CA2B7218}"/>
                </a:ext>
              </a:extLst>
            </p:cNvPr>
            <p:cNvSpPr txBox="1"/>
            <p:nvPr/>
          </p:nvSpPr>
          <p:spPr>
            <a:xfrm>
              <a:off x="3515370" y="5728778"/>
              <a:ext cx="2298078" cy="635751"/>
            </a:xfrm>
            <a:prstGeom prst="rect">
              <a:avLst/>
            </a:prstGeom>
            <a:noFill/>
          </p:spPr>
          <p:txBody>
            <a:bodyPr wrap="square" rtlCol="0">
              <a:spAutoFit/>
            </a:bodyPr>
            <a:lstStyle/>
            <a:p>
              <a:pPr algn="ctr" fontAlgn="t">
                <a:lnSpc>
                  <a:spcPct val="107000"/>
                </a:lnSpc>
              </a:pPr>
              <a:r>
                <a:rPr lang="en-US" sz="1100" b="1" kern="100" dirty="0">
                  <a:solidFill>
                    <a:srgbClr val="385484"/>
                  </a:solidFill>
                  <a:latin typeface="Calibri" panose="020F0502020204030204" pitchFamily="34" charset="0"/>
                  <a:cs typeface="Calibri" panose="020F0502020204030204" pitchFamily="34" charset="0"/>
                </a:rPr>
                <a:t>Pakistan’s 25% MM  Transactions</a:t>
              </a:r>
              <a:endParaRPr lang="en-US" sz="1100" dirty="0">
                <a:solidFill>
                  <a:srgbClr val="385484"/>
                </a:solidFill>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Handled via </a:t>
              </a:r>
              <a:endParaRPr lang="en-US" sz="1100" dirty="0">
                <a:latin typeface="Calibri" panose="020F0502020204030204" pitchFamily="34" charset="0"/>
                <a:cs typeface="Calibri" panose="020F0502020204030204" pitchFamily="34" charset="0"/>
              </a:endParaRPr>
            </a:p>
            <a:p>
              <a:pPr algn="ctr" fontAlgn="t">
                <a:lnSpc>
                  <a:spcPct val="107000"/>
                </a:lnSpc>
              </a:pPr>
              <a:r>
                <a:rPr lang="en-US" sz="1100" kern="100" dirty="0">
                  <a:solidFill>
                    <a:srgbClr val="000000"/>
                  </a:solidFill>
                  <a:latin typeface="Calibri" panose="020F0502020204030204" pitchFamily="34" charset="0"/>
                  <a:cs typeface="Calibri" panose="020F0502020204030204" pitchFamily="34" charset="0"/>
                </a:rPr>
                <a:t>Treasury Management System</a:t>
              </a:r>
              <a:endParaRPr lang="en-US" sz="1100" dirty="0">
                <a:latin typeface="Calibri" panose="020F0502020204030204" pitchFamily="34" charset="0"/>
                <a:cs typeface="Calibri" panose="020F0502020204030204" pitchFamily="34" charset="0"/>
              </a:endParaRPr>
            </a:p>
          </p:txBody>
        </p:sp>
      </p:grpSp>
      <p:graphicFrame>
        <p:nvGraphicFramePr>
          <p:cNvPr id="4" name="Diagram 3">
            <a:extLst>
              <a:ext uri="{FF2B5EF4-FFF2-40B4-BE49-F238E27FC236}">
                <a16:creationId xmlns:a16="http://schemas.microsoft.com/office/drawing/2014/main" id="{F7E0DA6D-AD6F-6A01-F8CA-333C91117E76}"/>
              </a:ext>
            </a:extLst>
          </p:cNvPr>
          <p:cNvGraphicFramePr/>
          <p:nvPr/>
        </p:nvGraphicFramePr>
        <p:xfrm>
          <a:off x="1049029" y="1470437"/>
          <a:ext cx="9997440" cy="108962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3" name="Slide Number Placeholder 2">
            <a:extLst>
              <a:ext uri="{FF2B5EF4-FFF2-40B4-BE49-F238E27FC236}">
                <a16:creationId xmlns:a16="http://schemas.microsoft.com/office/drawing/2014/main" id="{22720076-55F0-DAD9-5BA1-4A6CF9B49556}"/>
              </a:ext>
            </a:extLst>
          </p:cNvPr>
          <p:cNvSpPr>
            <a:spLocks noGrp="1"/>
          </p:cNvSpPr>
          <p:nvPr>
            <p:ph type="sldNum" sz="quarter" idx="4"/>
          </p:nvPr>
        </p:nvSpPr>
        <p:spPr>
          <a:xfrm>
            <a:off x="11582401" y="6553200"/>
            <a:ext cx="609599" cy="304800"/>
          </a:xfrm>
        </p:spPr>
        <p:txBody>
          <a:bodyPr/>
          <a:lstStyle/>
          <a:p>
            <a:fld id="{00CD7321-1AB8-499D-9F66-3889637534F7}" type="slidenum">
              <a:rPr lang="en-US" smtClean="0">
                <a:latin typeface="Calibri" panose="020F0502020204030204" pitchFamily="34" charset="0"/>
                <a:cs typeface="Calibri" panose="020F0502020204030204" pitchFamily="34" charset="0"/>
              </a:rPr>
              <a:pPr/>
              <a:t>4</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611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AutoShape 6" descr="Image result for investrust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Calibri" panose="020F0502020204030204" pitchFamily="34" charset="0"/>
              <a:cs typeface="Calibri" panose="020F0502020204030204" pitchFamily="34" charset="0"/>
            </a:endParaRPr>
          </a:p>
        </p:txBody>
      </p:sp>
      <p:sp>
        <p:nvSpPr>
          <p:cNvPr id="158" name="AutoShape 22" descr="Image result for Askari Commercial Ban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C6DB82D8-2A20-FCE0-7A81-2EB3DB42CAE3}"/>
              </a:ext>
            </a:extLst>
          </p:cNvPr>
          <p:cNvSpPr>
            <a:spLocks noGrp="1"/>
          </p:cNvSpPr>
          <p:nvPr>
            <p:ph type="title"/>
          </p:nvPr>
        </p:nvSpPr>
        <p:spPr>
          <a:xfrm>
            <a:off x="76200" y="0"/>
            <a:ext cx="9997440" cy="762000"/>
          </a:xfrm>
        </p:spPr>
        <p:txBody>
          <a:bodyPr/>
          <a:lstStyle/>
          <a:p>
            <a:r>
              <a:rPr lang="en-US" dirty="0">
                <a:effectLst/>
                <a:cs typeface="Calibri" panose="020F0502020204030204" pitchFamily="34" charset="0"/>
              </a:rPr>
              <a:t>Global Clientele Network</a:t>
            </a:r>
          </a:p>
        </p:txBody>
      </p:sp>
      <p:sp>
        <p:nvSpPr>
          <p:cNvPr id="80" name="Slide Number Placeholder 2">
            <a:extLst>
              <a:ext uri="{FF2B5EF4-FFF2-40B4-BE49-F238E27FC236}">
                <a16:creationId xmlns:a16="http://schemas.microsoft.com/office/drawing/2014/main" id="{663EC517-C694-4641-915B-6F7926B8BCD2}"/>
              </a:ext>
            </a:extLst>
          </p:cNvPr>
          <p:cNvSpPr>
            <a:spLocks noGrp="1"/>
          </p:cNvSpPr>
          <p:nvPr>
            <p:ph type="sldNum" sz="quarter" idx="4"/>
          </p:nvPr>
        </p:nvSpPr>
        <p:spPr/>
        <p:txBody>
          <a:bodyPr/>
          <a:lstStyle/>
          <a:p>
            <a:fld id="{00CD7321-1AB8-499D-9F66-3889637534F7}" type="slidenum">
              <a:rPr lang="en-US" smtClean="0">
                <a:latin typeface="Calibri" panose="020F0502020204030204" pitchFamily="34" charset="0"/>
                <a:cs typeface="Calibri" panose="020F0502020204030204" pitchFamily="34" charset="0"/>
              </a:rPr>
              <a:pPr/>
              <a:t>5</a:t>
            </a:fld>
            <a:endParaRPr lang="en-US" dirty="0">
              <a:latin typeface="Calibri" panose="020F0502020204030204" pitchFamily="34" charset="0"/>
              <a:cs typeface="Calibri" panose="020F0502020204030204" pitchFamily="34" charset="0"/>
            </a:endParaRPr>
          </a:p>
        </p:txBody>
      </p:sp>
      <p:pic>
        <p:nvPicPr>
          <p:cNvPr id="7" name="Picture 2" descr="http://www.reach-for-life.com/images/distributors/map.gif">
            <a:extLst>
              <a:ext uri="{FF2B5EF4-FFF2-40B4-BE49-F238E27FC236}">
                <a16:creationId xmlns:a16="http://schemas.microsoft.com/office/drawing/2014/main" id="{A3B3016B-0EA0-729F-33B2-DD2722DE0593}"/>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01" t="6944" r="2499" b="5556"/>
          <a:stretch/>
        </p:blipFill>
        <p:spPr bwMode="auto">
          <a:xfrm>
            <a:off x="1518846" y="734875"/>
            <a:ext cx="9123029" cy="56129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56C852-E13A-E693-76D6-09852805C8C0}"/>
              </a:ext>
            </a:extLst>
          </p:cNvPr>
          <p:cNvSpPr txBox="1"/>
          <p:nvPr/>
        </p:nvSpPr>
        <p:spPr>
          <a:xfrm>
            <a:off x="7721683" y="2405496"/>
            <a:ext cx="1971397"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schemeClr val="tx1">
                    <a:lumMod val="75000"/>
                    <a:lumOff val="25000"/>
                  </a:schemeClr>
                </a:solidFill>
                <a:latin typeface="Calibri" panose="020F0502020204030204" pitchFamily="34" charset="0"/>
                <a:cs typeface="Calibri" panose="020F0502020204030204" pitchFamily="34" charset="0"/>
              </a:rPr>
              <a:t>Afghanistan</a:t>
            </a:r>
            <a:endParaRPr lang="en-GB"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DE25968-AE4A-8E9D-809E-10A25FDB7B28}"/>
              </a:ext>
            </a:extLst>
          </p:cNvPr>
          <p:cNvSpPr txBox="1"/>
          <p:nvPr/>
        </p:nvSpPr>
        <p:spPr>
          <a:xfrm>
            <a:off x="5053868" y="4243749"/>
            <a:ext cx="1803381"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i="1">
                <a:latin typeface="High Tower Text" panose="02040502050506030303" pitchFamily="18" charset="0"/>
              </a:defRPr>
            </a:lvl1pPr>
          </a:lstStyle>
          <a:p>
            <a:r>
              <a:rPr lang="en-US" sz="1600" i="0" dirty="0">
                <a:solidFill>
                  <a:schemeClr val="tx1">
                    <a:lumMod val="75000"/>
                    <a:lumOff val="25000"/>
                  </a:schemeClr>
                </a:solidFill>
                <a:latin typeface="Calibri" panose="020F0502020204030204" pitchFamily="34" charset="0"/>
                <a:cs typeface="Calibri" panose="020F0502020204030204" pitchFamily="34" charset="0"/>
              </a:rPr>
              <a:t>Zambia</a:t>
            </a:r>
            <a:endParaRPr lang="en-GB" sz="1600" i="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0" name="Freeform 177">
            <a:extLst>
              <a:ext uri="{FF2B5EF4-FFF2-40B4-BE49-F238E27FC236}">
                <a16:creationId xmlns:a16="http://schemas.microsoft.com/office/drawing/2014/main" id="{CB8D8DCE-75F1-B527-87AA-D6F266B2EC57}"/>
              </a:ext>
            </a:extLst>
          </p:cNvPr>
          <p:cNvSpPr>
            <a:spLocks/>
          </p:cNvSpPr>
          <p:nvPr/>
        </p:nvSpPr>
        <p:spPr bwMode="auto">
          <a:xfrm>
            <a:off x="6106486" y="4279241"/>
            <a:ext cx="415250" cy="377021"/>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6">
              <a:lumMod val="75000"/>
            </a:schemeClr>
          </a:solidFill>
          <a:ln w="9525">
            <a:solidFill>
              <a:schemeClr val="bg2"/>
            </a:solidFill>
            <a:round/>
            <a:headEnd/>
            <a:tailEnd/>
          </a:ln>
        </p:spPr>
        <p:txBody>
          <a:bodyPr/>
          <a:lstStyle>
            <a:defPPr>
              <a:defRPr lang="en-GB"/>
            </a:defPPr>
            <a:lvl1pPr algn="l" rtl="0" eaLnBrk="0" fontAlgn="base" hangingPunct="0">
              <a:spcBef>
                <a:spcPct val="0"/>
              </a:spcBef>
              <a:spcAft>
                <a:spcPct val="0"/>
              </a:spcAft>
              <a:defRPr sz="1400" b="1"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400" b="1"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400" b="1"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400" b="1"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400" b="1"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400" b="1"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400" b="1"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400" b="1"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400" b="1" kern="1200">
                <a:solidFill>
                  <a:schemeClr val="bg1"/>
                </a:solidFill>
                <a:latin typeface="Arial" panose="020B0604020202020204" pitchFamily="34" charset="0"/>
                <a:ea typeface="ＭＳ Ｐゴシック" panose="020B0600070205080204" pitchFamily="34" charset="-128"/>
                <a:cs typeface="+mn-cs"/>
              </a:defRPr>
            </a:lvl9pPr>
          </a:lstStyle>
          <a:p>
            <a:endParaRPr lang="en-GB" sz="105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17506356-8A2A-1EC2-2428-B119FF4763CA}"/>
              </a:ext>
            </a:extLst>
          </p:cNvPr>
          <p:cNvSpPr txBox="1"/>
          <p:nvPr/>
        </p:nvSpPr>
        <p:spPr>
          <a:xfrm>
            <a:off x="4311533" y="3541352"/>
            <a:ext cx="1926535"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i="1">
                <a:latin typeface="High Tower Text" panose="02040502050506030303" pitchFamily="18" charset="0"/>
              </a:defRPr>
            </a:lvl1pPr>
          </a:lstStyle>
          <a:p>
            <a:r>
              <a:rPr lang="en-US" sz="1600" i="0" dirty="0">
                <a:solidFill>
                  <a:schemeClr val="tx1">
                    <a:lumMod val="75000"/>
                    <a:lumOff val="25000"/>
                  </a:schemeClr>
                </a:solidFill>
                <a:latin typeface="Calibri" panose="020F0502020204030204" pitchFamily="34" charset="0"/>
                <a:cs typeface="Calibri" panose="020F0502020204030204" pitchFamily="34" charset="0"/>
              </a:rPr>
              <a:t>South Sudan</a:t>
            </a:r>
            <a:endParaRPr lang="en-GB" sz="1600" i="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2" name="Freeform 178">
            <a:extLst>
              <a:ext uri="{FF2B5EF4-FFF2-40B4-BE49-F238E27FC236}">
                <a16:creationId xmlns:a16="http://schemas.microsoft.com/office/drawing/2014/main" id="{5F93F039-9568-AFC8-A072-32F99551F107}"/>
              </a:ext>
            </a:extLst>
          </p:cNvPr>
          <p:cNvSpPr/>
          <p:nvPr/>
        </p:nvSpPr>
        <p:spPr>
          <a:xfrm>
            <a:off x="5816682" y="3667489"/>
            <a:ext cx="446546" cy="433628"/>
          </a:xfrm>
          <a:custGeom>
            <a:avLst/>
            <a:gdLst>
              <a:gd name="connsiteX0" fmla="*/ 166688 w 271641"/>
              <a:gd name="connsiteY0" fmla="*/ 269081 h 269185"/>
              <a:gd name="connsiteX1" fmla="*/ 180975 w 271641"/>
              <a:gd name="connsiteY1" fmla="*/ 252412 h 269185"/>
              <a:gd name="connsiteX2" fmla="*/ 190500 w 271641"/>
              <a:gd name="connsiteY2" fmla="*/ 259556 h 269185"/>
              <a:gd name="connsiteX3" fmla="*/ 192882 w 271641"/>
              <a:gd name="connsiteY3" fmla="*/ 266700 h 269185"/>
              <a:gd name="connsiteX4" fmla="*/ 209550 w 271641"/>
              <a:gd name="connsiteY4" fmla="*/ 266700 h 269185"/>
              <a:gd name="connsiteX5" fmla="*/ 216694 w 271641"/>
              <a:gd name="connsiteY5" fmla="*/ 257175 h 269185"/>
              <a:gd name="connsiteX6" fmla="*/ 242888 w 271641"/>
              <a:gd name="connsiteY6" fmla="*/ 250031 h 269185"/>
              <a:gd name="connsiteX7" fmla="*/ 259557 w 271641"/>
              <a:gd name="connsiteY7" fmla="*/ 230981 h 269185"/>
              <a:gd name="connsiteX8" fmla="*/ 264319 w 271641"/>
              <a:gd name="connsiteY8" fmla="*/ 223837 h 269185"/>
              <a:gd name="connsiteX9" fmla="*/ 271463 w 271641"/>
              <a:gd name="connsiteY9" fmla="*/ 219075 h 269185"/>
              <a:gd name="connsiteX10" fmla="*/ 266700 w 271641"/>
              <a:gd name="connsiteY10" fmla="*/ 180975 h 269185"/>
              <a:gd name="connsiteX11" fmla="*/ 261938 w 271641"/>
              <a:gd name="connsiteY11" fmla="*/ 173831 h 269185"/>
              <a:gd name="connsiteX12" fmla="*/ 259557 w 271641"/>
              <a:gd name="connsiteY12" fmla="*/ 166687 h 269185"/>
              <a:gd name="connsiteX13" fmla="*/ 252413 w 271641"/>
              <a:gd name="connsiteY13" fmla="*/ 161925 h 269185"/>
              <a:gd name="connsiteX14" fmla="*/ 235744 w 271641"/>
              <a:gd name="connsiteY14" fmla="*/ 152400 h 269185"/>
              <a:gd name="connsiteX15" fmla="*/ 228600 w 271641"/>
              <a:gd name="connsiteY15" fmla="*/ 147637 h 269185"/>
              <a:gd name="connsiteX16" fmla="*/ 211932 w 271641"/>
              <a:gd name="connsiteY16" fmla="*/ 140494 h 269185"/>
              <a:gd name="connsiteX17" fmla="*/ 209550 w 271641"/>
              <a:gd name="connsiteY17" fmla="*/ 133350 h 269185"/>
              <a:gd name="connsiteX18" fmla="*/ 223838 w 271641"/>
              <a:gd name="connsiteY18" fmla="*/ 123825 h 269185"/>
              <a:gd name="connsiteX19" fmla="*/ 238125 w 271641"/>
              <a:gd name="connsiteY19" fmla="*/ 121444 h 269185"/>
              <a:gd name="connsiteX20" fmla="*/ 242888 w 271641"/>
              <a:gd name="connsiteY20" fmla="*/ 107156 h 269185"/>
              <a:gd name="connsiteX21" fmla="*/ 245269 w 271641"/>
              <a:gd name="connsiteY21" fmla="*/ 100012 h 269185"/>
              <a:gd name="connsiteX22" fmla="*/ 242888 w 271641"/>
              <a:gd name="connsiteY22" fmla="*/ 80962 h 269185"/>
              <a:gd name="connsiteX23" fmla="*/ 233363 w 271641"/>
              <a:gd name="connsiteY23" fmla="*/ 71437 h 269185"/>
              <a:gd name="connsiteX24" fmla="*/ 230982 w 271641"/>
              <a:gd name="connsiteY24" fmla="*/ 61912 h 269185"/>
              <a:gd name="connsiteX25" fmla="*/ 228600 w 271641"/>
              <a:gd name="connsiteY25" fmla="*/ 54769 h 269185"/>
              <a:gd name="connsiteX26" fmla="*/ 226219 w 271641"/>
              <a:gd name="connsiteY26" fmla="*/ 14287 h 269185"/>
              <a:gd name="connsiteX27" fmla="*/ 221457 w 271641"/>
              <a:gd name="connsiteY27" fmla="*/ 7144 h 269185"/>
              <a:gd name="connsiteX28" fmla="*/ 219075 w 271641"/>
              <a:gd name="connsiteY28" fmla="*/ 0 h 269185"/>
              <a:gd name="connsiteX29" fmla="*/ 197644 w 271641"/>
              <a:gd name="connsiteY29" fmla="*/ 4762 h 269185"/>
              <a:gd name="connsiteX30" fmla="*/ 195263 w 271641"/>
              <a:gd name="connsiteY30" fmla="*/ 11906 h 269185"/>
              <a:gd name="connsiteX31" fmla="*/ 188119 w 271641"/>
              <a:gd name="connsiteY31" fmla="*/ 57150 h 269185"/>
              <a:gd name="connsiteX32" fmla="*/ 166688 w 271641"/>
              <a:gd name="connsiteY32" fmla="*/ 73819 h 269185"/>
              <a:gd name="connsiteX33" fmla="*/ 159544 w 271641"/>
              <a:gd name="connsiteY33" fmla="*/ 69056 h 269185"/>
              <a:gd name="connsiteX34" fmla="*/ 154782 w 271641"/>
              <a:gd name="connsiteY34" fmla="*/ 61912 h 269185"/>
              <a:gd name="connsiteX35" fmla="*/ 147638 w 271641"/>
              <a:gd name="connsiteY35" fmla="*/ 54769 h 269185"/>
              <a:gd name="connsiteX36" fmla="*/ 130969 w 271641"/>
              <a:gd name="connsiteY36" fmla="*/ 57150 h 269185"/>
              <a:gd name="connsiteX37" fmla="*/ 126207 w 271641"/>
              <a:gd name="connsiteY37" fmla="*/ 64294 h 269185"/>
              <a:gd name="connsiteX38" fmla="*/ 119063 w 271641"/>
              <a:gd name="connsiteY38" fmla="*/ 73819 h 269185"/>
              <a:gd name="connsiteX39" fmla="*/ 116682 w 271641"/>
              <a:gd name="connsiteY39" fmla="*/ 85725 h 269185"/>
              <a:gd name="connsiteX40" fmla="*/ 107157 w 271641"/>
              <a:gd name="connsiteY40" fmla="*/ 88106 h 269185"/>
              <a:gd name="connsiteX41" fmla="*/ 78582 w 271641"/>
              <a:gd name="connsiteY41" fmla="*/ 85725 h 269185"/>
              <a:gd name="connsiteX42" fmla="*/ 71438 w 271641"/>
              <a:gd name="connsiteY42" fmla="*/ 83344 h 269185"/>
              <a:gd name="connsiteX43" fmla="*/ 64294 w 271641"/>
              <a:gd name="connsiteY43" fmla="*/ 73819 h 269185"/>
              <a:gd name="connsiteX44" fmla="*/ 57150 w 271641"/>
              <a:gd name="connsiteY44" fmla="*/ 69056 h 269185"/>
              <a:gd name="connsiteX45" fmla="*/ 47625 w 271641"/>
              <a:gd name="connsiteY45" fmla="*/ 59531 h 269185"/>
              <a:gd name="connsiteX46" fmla="*/ 33338 w 271641"/>
              <a:gd name="connsiteY46" fmla="*/ 64294 h 269185"/>
              <a:gd name="connsiteX47" fmla="*/ 26194 w 271641"/>
              <a:gd name="connsiteY47" fmla="*/ 71437 h 269185"/>
              <a:gd name="connsiteX48" fmla="*/ 19050 w 271641"/>
              <a:gd name="connsiteY48" fmla="*/ 76200 h 269185"/>
              <a:gd name="connsiteX49" fmla="*/ 14288 w 271641"/>
              <a:gd name="connsiteY49" fmla="*/ 90487 h 269185"/>
              <a:gd name="connsiteX50" fmla="*/ 11907 w 271641"/>
              <a:gd name="connsiteY50" fmla="*/ 97631 h 269185"/>
              <a:gd name="connsiteX51" fmla="*/ 0 w 271641"/>
              <a:gd name="connsiteY51" fmla="*/ 114300 h 269185"/>
              <a:gd name="connsiteX52" fmla="*/ 16669 w 271641"/>
              <a:gd name="connsiteY52" fmla="*/ 126206 h 269185"/>
              <a:gd name="connsiteX53" fmla="*/ 23813 w 271641"/>
              <a:gd name="connsiteY53" fmla="*/ 128587 h 269185"/>
              <a:gd name="connsiteX54" fmla="*/ 45244 w 271641"/>
              <a:gd name="connsiteY54" fmla="*/ 147637 h 269185"/>
              <a:gd name="connsiteX55" fmla="*/ 50007 w 271641"/>
              <a:gd name="connsiteY55" fmla="*/ 164306 h 269185"/>
              <a:gd name="connsiteX56" fmla="*/ 52388 w 271641"/>
              <a:gd name="connsiteY56" fmla="*/ 173831 h 269185"/>
              <a:gd name="connsiteX57" fmla="*/ 61913 w 271641"/>
              <a:gd name="connsiteY57" fmla="*/ 188119 h 269185"/>
              <a:gd name="connsiteX58" fmla="*/ 64294 w 271641"/>
              <a:gd name="connsiteY58" fmla="*/ 195262 h 269185"/>
              <a:gd name="connsiteX59" fmla="*/ 71438 w 271641"/>
              <a:gd name="connsiteY59" fmla="*/ 197644 h 269185"/>
              <a:gd name="connsiteX60" fmla="*/ 78582 w 271641"/>
              <a:gd name="connsiteY60" fmla="*/ 204787 h 269185"/>
              <a:gd name="connsiteX61" fmla="*/ 85725 w 271641"/>
              <a:gd name="connsiteY61" fmla="*/ 221456 h 269185"/>
              <a:gd name="connsiteX62" fmla="*/ 90488 w 271641"/>
              <a:gd name="connsiteY62" fmla="*/ 230981 h 269185"/>
              <a:gd name="connsiteX63" fmla="*/ 97632 w 271641"/>
              <a:gd name="connsiteY63" fmla="*/ 235744 h 269185"/>
              <a:gd name="connsiteX64" fmla="*/ 111919 w 271641"/>
              <a:gd name="connsiteY64" fmla="*/ 245269 h 269185"/>
              <a:gd name="connsiteX65" fmla="*/ 150019 w 271641"/>
              <a:gd name="connsiteY65" fmla="*/ 242887 h 269185"/>
              <a:gd name="connsiteX66" fmla="*/ 157163 w 271641"/>
              <a:gd name="connsiteY66" fmla="*/ 247650 h 269185"/>
              <a:gd name="connsiteX67" fmla="*/ 161925 w 271641"/>
              <a:gd name="connsiteY67" fmla="*/ 254794 h 269185"/>
              <a:gd name="connsiteX68" fmla="*/ 169069 w 271641"/>
              <a:gd name="connsiteY68" fmla="*/ 259556 h 269185"/>
              <a:gd name="connsiteX69" fmla="*/ 166688 w 271641"/>
              <a:gd name="connsiteY69" fmla="*/ 269081 h 26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1641" h="269185">
                <a:moveTo>
                  <a:pt x="166688" y="269081"/>
                </a:moveTo>
                <a:cubicBezTo>
                  <a:pt x="168672" y="267890"/>
                  <a:pt x="174901" y="251544"/>
                  <a:pt x="180975" y="252412"/>
                </a:cubicBezTo>
                <a:cubicBezTo>
                  <a:pt x="184904" y="252973"/>
                  <a:pt x="187325" y="257175"/>
                  <a:pt x="190500" y="259556"/>
                </a:cubicBezTo>
                <a:cubicBezTo>
                  <a:pt x="191294" y="261937"/>
                  <a:pt x="191107" y="264925"/>
                  <a:pt x="192882" y="266700"/>
                </a:cubicBezTo>
                <a:cubicBezTo>
                  <a:pt x="197664" y="271482"/>
                  <a:pt x="204717" y="267908"/>
                  <a:pt x="209550" y="266700"/>
                </a:cubicBezTo>
                <a:cubicBezTo>
                  <a:pt x="211931" y="263525"/>
                  <a:pt x="213888" y="259981"/>
                  <a:pt x="216694" y="257175"/>
                </a:cubicBezTo>
                <a:cubicBezTo>
                  <a:pt x="224413" y="249456"/>
                  <a:pt x="231617" y="251440"/>
                  <a:pt x="242888" y="250031"/>
                </a:cubicBezTo>
                <a:cubicBezTo>
                  <a:pt x="254001" y="233363"/>
                  <a:pt x="247651" y="238919"/>
                  <a:pt x="259557" y="230981"/>
                </a:cubicBezTo>
                <a:cubicBezTo>
                  <a:pt x="261144" y="228600"/>
                  <a:pt x="262295" y="225861"/>
                  <a:pt x="264319" y="223837"/>
                </a:cubicBezTo>
                <a:cubicBezTo>
                  <a:pt x="266343" y="221813"/>
                  <a:pt x="271085" y="221912"/>
                  <a:pt x="271463" y="219075"/>
                </a:cubicBezTo>
                <a:cubicBezTo>
                  <a:pt x="271991" y="215116"/>
                  <a:pt x="271603" y="190781"/>
                  <a:pt x="266700" y="180975"/>
                </a:cubicBezTo>
                <a:cubicBezTo>
                  <a:pt x="265420" y="178415"/>
                  <a:pt x="263218" y="176391"/>
                  <a:pt x="261938" y="173831"/>
                </a:cubicBezTo>
                <a:cubicBezTo>
                  <a:pt x="260816" y="171586"/>
                  <a:pt x="261125" y="168647"/>
                  <a:pt x="259557" y="166687"/>
                </a:cubicBezTo>
                <a:cubicBezTo>
                  <a:pt x="257769" y="164452"/>
                  <a:pt x="254742" y="163588"/>
                  <a:pt x="252413" y="161925"/>
                </a:cubicBezTo>
                <a:cubicBezTo>
                  <a:pt x="239797" y="152914"/>
                  <a:pt x="247338" y="156264"/>
                  <a:pt x="235744" y="152400"/>
                </a:cubicBezTo>
                <a:cubicBezTo>
                  <a:pt x="233363" y="150812"/>
                  <a:pt x="231231" y="148764"/>
                  <a:pt x="228600" y="147637"/>
                </a:cubicBezTo>
                <a:cubicBezTo>
                  <a:pt x="207071" y="138410"/>
                  <a:pt x="229867" y="152451"/>
                  <a:pt x="211932" y="140494"/>
                </a:cubicBezTo>
                <a:cubicBezTo>
                  <a:pt x="211138" y="138113"/>
                  <a:pt x="209137" y="135826"/>
                  <a:pt x="209550" y="133350"/>
                </a:cubicBezTo>
                <a:cubicBezTo>
                  <a:pt x="210931" y="125060"/>
                  <a:pt x="217479" y="125097"/>
                  <a:pt x="223838" y="123825"/>
                </a:cubicBezTo>
                <a:cubicBezTo>
                  <a:pt x="228572" y="122878"/>
                  <a:pt x="233363" y="122238"/>
                  <a:pt x="238125" y="121444"/>
                </a:cubicBezTo>
                <a:lnTo>
                  <a:pt x="242888" y="107156"/>
                </a:lnTo>
                <a:lnTo>
                  <a:pt x="245269" y="100012"/>
                </a:lnTo>
                <a:cubicBezTo>
                  <a:pt x="244475" y="93662"/>
                  <a:pt x="245349" y="86869"/>
                  <a:pt x="242888" y="80962"/>
                </a:cubicBezTo>
                <a:cubicBezTo>
                  <a:pt x="241161" y="76817"/>
                  <a:pt x="235743" y="75245"/>
                  <a:pt x="233363" y="71437"/>
                </a:cubicBezTo>
                <a:cubicBezTo>
                  <a:pt x="231629" y="68662"/>
                  <a:pt x="231881" y="65059"/>
                  <a:pt x="230982" y="61912"/>
                </a:cubicBezTo>
                <a:cubicBezTo>
                  <a:pt x="230292" y="59499"/>
                  <a:pt x="229394" y="57150"/>
                  <a:pt x="228600" y="54769"/>
                </a:cubicBezTo>
                <a:cubicBezTo>
                  <a:pt x="227806" y="41275"/>
                  <a:pt x="228224" y="27655"/>
                  <a:pt x="226219" y="14287"/>
                </a:cubicBezTo>
                <a:cubicBezTo>
                  <a:pt x="225795" y="11457"/>
                  <a:pt x="222737" y="9703"/>
                  <a:pt x="221457" y="7144"/>
                </a:cubicBezTo>
                <a:cubicBezTo>
                  <a:pt x="220334" y="4899"/>
                  <a:pt x="219869" y="2381"/>
                  <a:pt x="219075" y="0"/>
                </a:cubicBezTo>
                <a:cubicBezTo>
                  <a:pt x="211931" y="1587"/>
                  <a:pt x="204189" y="1489"/>
                  <a:pt x="197644" y="4762"/>
                </a:cubicBezTo>
                <a:cubicBezTo>
                  <a:pt x="195399" y="5885"/>
                  <a:pt x="195712" y="9436"/>
                  <a:pt x="195263" y="11906"/>
                </a:cubicBezTo>
                <a:cubicBezTo>
                  <a:pt x="192532" y="26928"/>
                  <a:pt x="198915" y="46354"/>
                  <a:pt x="188119" y="57150"/>
                </a:cubicBezTo>
                <a:cubicBezTo>
                  <a:pt x="172057" y="73212"/>
                  <a:pt x="180221" y="69307"/>
                  <a:pt x="166688" y="73819"/>
                </a:cubicBezTo>
                <a:cubicBezTo>
                  <a:pt x="164307" y="72231"/>
                  <a:pt x="161568" y="71080"/>
                  <a:pt x="159544" y="69056"/>
                </a:cubicBezTo>
                <a:cubicBezTo>
                  <a:pt x="157520" y="67032"/>
                  <a:pt x="156614" y="64111"/>
                  <a:pt x="154782" y="61912"/>
                </a:cubicBezTo>
                <a:cubicBezTo>
                  <a:pt x="152626" y="59325"/>
                  <a:pt x="150019" y="57150"/>
                  <a:pt x="147638" y="54769"/>
                </a:cubicBezTo>
                <a:cubicBezTo>
                  <a:pt x="142082" y="55563"/>
                  <a:pt x="136098" y="54870"/>
                  <a:pt x="130969" y="57150"/>
                </a:cubicBezTo>
                <a:cubicBezTo>
                  <a:pt x="128354" y="58312"/>
                  <a:pt x="127870" y="61965"/>
                  <a:pt x="126207" y="64294"/>
                </a:cubicBezTo>
                <a:cubicBezTo>
                  <a:pt x="123900" y="67524"/>
                  <a:pt x="121444" y="70644"/>
                  <a:pt x="119063" y="73819"/>
                </a:cubicBezTo>
                <a:cubicBezTo>
                  <a:pt x="118269" y="77788"/>
                  <a:pt x="119273" y="82616"/>
                  <a:pt x="116682" y="85725"/>
                </a:cubicBezTo>
                <a:cubicBezTo>
                  <a:pt x="114587" y="88239"/>
                  <a:pt x="110430" y="88106"/>
                  <a:pt x="107157" y="88106"/>
                </a:cubicBezTo>
                <a:cubicBezTo>
                  <a:pt x="97599" y="88106"/>
                  <a:pt x="88107" y="86519"/>
                  <a:pt x="78582" y="85725"/>
                </a:cubicBezTo>
                <a:cubicBezTo>
                  <a:pt x="76201" y="84931"/>
                  <a:pt x="73366" y="84951"/>
                  <a:pt x="71438" y="83344"/>
                </a:cubicBezTo>
                <a:cubicBezTo>
                  <a:pt x="68389" y="80803"/>
                  <a:pt x="67100" y="76625"/>
                  <a:pt x="64294" y="73819"/>
                </a:cubicBezTo>
                <a:cubicBezTo>
                  <a:pt x="62270" y="71795"/>
                  <a:pt x="59531" y="70644"/>
                  <a:pt x="57150" y="69056"/>
                </a:cubicBezTo>
                <a:cubicBezTo>
                  <a:pt x="55336" y="63613"/>
                  <a:pt x="55790" y="58624"/>
                  <a:pt x="47625" y="59531"/>
                </a:cubicBezTo>
                <a:cubicBezTo>
                  <a:pt x="42636" y="60086"/>
                  <a:pt x="33338" y="64294"/>
                  <a:pt x="33338" y="64294"/>
                </a:cubicBezTo>
                <a:cubicBezTo>
                  <a:pt x="30957" y="66675"/>
                  <a:pt x="28781" y="69281"/>
                  <a:pt x="26194" y="71437"/>
                </a:cubicBezTo>
                <a:cubicBezTo>
                  <a:pt x="23995" y="73269"/>
                  <a:pt x="20567" y="73773"/>
                  <a:pt x="19050" y="76200"/>
                </a:cubicBezTo>
                <a:cubicBezTo>
                  <a:pt x="16389" y="80457"/>
                  <a:pt x="15875" y="85725"/>
                  <a:pt x="14288" y="90487"/>
                </a:cubicBezTo>
                <a:cubicBezTo>
                  <a:pt x="13494" y="92868"/>
                  <a:pt x="13299" y="95543"/>
                  <a:pt x="11907" y="97631"/>
                </a:cubicBezTo>
                <a:cubicBezTo>
                  <a:pt x="4942" y="108077"/>
                  <a:pt x="8861" y="102485"/>
                  <a:pt x="0" y="114300"/>
                </a:cubicBezTo>
                <a:cubicBezTo>
                  <a:pt x="2162" y="115921"/>
                  <a:pt x="13183" y="124463"/>
                  <a:pt x="16669" y="126206"/>
                </a:cubicBezTo>
                <a:cubicBezTo>
                  <a:pt x="18914" y="127328"/>
                  <a:pt x="21432" y="127793"/>
                  <a:pt x="23813" y="128587"/>
                </a:cubicBezTo>
                <a:cubicBezTo>
                  <a:pt x="40124" y="144899"/>
                  <a:pt x="32496" y="139139"/>
                  <a:pt x="45244" y="147637"/>
                </a:cubicBezTo>
                <a:cubicBezTo>
                  <a:pt x="52687" y="177412"/>
                  <a:pt x="43174" y="140393"/>
                  <a:pt x="50007" y="164306"/>
                </a:cubicBezTo>
                <a:cubicBezTo>
                  <a:pt x="50906" y="167453"/>
                  <a:pt x="50924" y="170904"/>
                  <a:pt x="52388" y="173831"/>
                </a:cubicBezTo>
                <a:cubicBezTo>
                  <a:pt x="54948" y="178951"/>
                  <a:pt x="61913" y="188119"/>
                  <a:pt x="61913" y="188119"/>
                </a:cubicBezTo>
                <a:cubicBezTo>
                  <a:pt x="62707" y="190500"/>
                  <a:pt x="62519" y="193487"/>
                  <a:pt x="64294" y="195262"/>
                </a:cubicBezTo>
                <a:cubicBezTo>
                  <a:pt x="66069" y="197037"/>
                  <a:pt x="69349" y="196252"/>
                  <a:pt x="71438" y="197644"/>
                </a:cubicBezTo>
                <a:cubicBezTo>
                  <a:pt x="74240" y="199512"/>
                  <a:pt x="76201" y="202406"/>
                  <a:pt x="78582" y="204787"/>
                </a:cubicBezTo>
                <a:cubicBezTo>
                  <a:pt x="82492" y="220429"/>
                  <a:pt x="78418" y="208668"/>
                  <a:pt x="85725" y="221456"/>
                </a:cubicBezTo>
                <a:cubicBezTo>
                  <a:pt x="87486" y="224538"/>
                  <a:pt x="88215" y="228254"/>
                  <a:pt x="90488" y="230981"/>
                </a:cubicBezTo>
                <a:cubicBezTo>
                  <a:pt x="92320" y="233180"/>
                  <a:pt x="95433" y="233912"/>
                  <a:pt x="97632" y="235744"/>
                </a:cubicBezTo>
                <a:cubicBezTo>
                  <a:pt x="109523" y="245653"/>
                  <a:pt x="99364" y="241083"/>
                  <a:pt x="111919" y="245269"/>
                </a:cubicBezTo>
                <a:cubicBezTo>
                  <a:pt x="127891" y="242365"/>
                  <a:pt x="135888" y="237588"/>
                  <a:pt x="150019" y="242887"/>
                </a:cubicBezTo>
                <a:cubicBezTo>
                  <a:pt x="152699" y="243892"/>
                  <a:pt x="154782" y="246062"/>
                  <a:pt x="157163" y="247650"/>
                </a:cubicBezTo>
                <a:cubicBezTo>
                  <a:pt x="158750" y="250031"/>
                  <a:pt x="159901" y="252770"/>
                  <a:pt x="161925" y="254794"/>
                </a:cubicBezTo>
                <a:cubicBezTo>
                  <a:pt x="163949" y="256818"/>
                  <a:pt x="166834" y="257768"/>
                  <a:pt x="169069" y="259556"/>
                </a:cubicBezTo>
                <a:cubicBezTo>
                  <a:pt x="170822" y="260959"/>
                  <a:pt x="164704" y="270272"/>
                  <a:pt x="166688" y="269081"/>
                </a:cubicBezTo>
                <a:close/>
              </a:path>
            </a:pathLst>
          </a:cu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9E84DE6-FC98-1037-D52D-6A64C39C04A4}"/>
              </a:ext>
            </a:extLst>
          </p:cNvPr>
          <p:cNvSpPr txBox="1"/>
          <p:nvPr/>
        </p:nvSpPr>
        <p:spPr>
          <a:xfrm>
            <a:off x="6594277" y="3999656"/>
            <a:ext cx="2884862"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i="1">
                <a:latin typeface="High Tower Text" panose="02040502050506030303" pitchFamily="18" charset="0"/>
              </a:defRPr>
            </a:lvl1pPr>
          </a:lstStyle>
          <a:p>
            <a:r>
              <a:rPr lang="en-US" sz="1600" i="0" dirty="0">
                <a:solidFill>
                  <a:schemeClr val="tx1">
                    <a:lumMod val="75000"/>
                    <a:lumOff val="25000"/>
                  </a:schemeClr>
                </a:solidFill>
                <a:latin typeface="Calibri" panose="020F0502020204030204" pitchFamily="34" charset="0"/>
                <a:cs typeface="Calibri" panose="020F0502020204030204" pitchFamily="34" charset="0"/>
              </a:rPr>
              <a:t>Burundi</a:t>
            </a:r>
            <a:endParaRPr lang="en-GB" sz="1600" i="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3C230A8-F7F6-3484-69D6-2356BFC4C08A}"/>
              </a:ext>
            </a:extLst>
          </p:cNvPr>
          <p:cNvSpPr txBox="1"/>
          <p:nvPr/>
        </p:nvSpPr>
        <p:spPr>
          <a:xfrm>
            <a:off x="6847893" y="3653649"/>
            <a:ext cx="1612961"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1400" i="1">
                <a:latin typeface="High Tower Text" panose="02040502050506030303" pitchFamily="18" charset="0"/>
              </a:defRPr>
            </a:lvl1pPr>
          </a:lstStyle>
          <a:p>
            <a:r>
              <a:rPr lang="en-US" sz="1600" i="0" dirty="0">
                <a:solidFill>
                  <a:schemeClr val="tx1">
                    <a:lumMod val="75000"/>
                    <a:lumOff val="25000"/>
                  </a:schemeClr>
                </a:solidFill>
                <a:latin typeface="Calibri" panose="020F0502020204030204" pitchFamily="34" charset="0"/>
                <a:cs typeface="Calibri" panose="020F0502020204030204" pitchFamily="34" charset="0"/>
              </a:rPr>
              <a:t>Bahrain </a:t>
            </a:r>
            <a:endParaRPr lang="en-GB" sz="1600" i="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6" name="Freeform 75">
            <a:extLst>
              <a:ext uri="{FF2B5EF4-FFF2-40B4-BE49-F238E27FC236}">
                <a16:creationId xmlns:a16="http://schemas.microsoft.com/office/drawing/2014/main" id="{27337455-930D-C788-539D-4C5C33ED584F}"/>
              </a:ext>
            </a:extLst>
          </p:cNvPr>
          <p:cNvSpPr/>
          <p:nvPr/>
        </p:nvSpPr>
        <p:spPr>
          <a:xfrm>
            <a:off x="7174048" y="2704699"/>
            <a:ext cx="691844" cy="610397"/>
          </a:xfrm>
          <a:custGeom>
            <a:avLst/>
            <a:gdLst>
              <a:gd name="connsiteX0" fmla="*/ 66675 w 2088356"/>
              <a:gd name="connsiteY0" fmla="*/ 1462087 h 1569243"/>
              <a:gd name="connsiteX1" fmla="*/ 185737 w 2088356"/>
              <a:gd name="connsiteY1" fmla="*/ 1321593 h 1569243"/>
              <a:gd name="connsiteX2" fmla="*/ 188118 w 2088356"/>
              <a:gd name="connsiteY2" fmla="*/ 1262062 h 1569243"/>
              <a:gd name="connsiteX3" fmla="*/ 154781 w 2088356"/>
              <a:gd name="connsiteY3" fmla="*/ 1216818 h 1569243"/>
              <a:gd name="connsiteX4" fmla="*/ 109537 w 2088356"/>
              <a:gd name="connsiteY4" fmla="*/ 1185862 h 1569243"/>
              <a:gd name="connsiteX5" fmla="*/ 45243 w 2088356"/>
              <a:gd name="connsiteY5" fmla="*/ 1207293 h 1569243"/>
              <a:gd name="connsiteX6" fmla="*/ 57150 w 2088356"/>
              <a:gd name="connsiteY6" fmla="*/ 1097756 h 1569243"/>
              <a:gd name="connsiteX7" fmla="*/ 66675 w 2088356"/>
              <a:gd name="connsiteY7" fmla="*/ 1073943 h 1569243"/>
              <a:gd name="connsiteX8" fmla="*/ 40481 w 2088356"/>
              <a:gd name="connsiteY8" fmla="*/ 997743 h 1569243"/>
              <a:gd name="connsiteX9" fmla="*/ 21431 w 2088356"/>
              <a:gd name="connsiteY9" fmla="*/ 938212 h 1569243"/>
              <a:gd name="connsiteX10" fmla="*/ 47625 w 2088356"/>
              <a:gd name="connsiteY10" fmla="*/ 890587 h 1569243"/>
              <a:gd name="connsiteX11" fmla="*/ 59531 w 2088356"/>
              <a:gd name="connsiteY11" fmla="*/ 864393 h 1569243"/>
              <a:gd name="connsiteX12" fmla="*/ 52387 w 2088356"/>
              <a:gd name="connsiteY12" fmla="*/ 854868 h 1569243"/>
              <a:gd name="connsiteX13" fmla="*/ 4762 w 2088356"/>
              <a:gd name="connsiteY13" fmla="*/ 850106 h 1569243"/>
              <a:gd name="connsiteX14" fmla="*/ 16668 w 2088356"/>
              <a:gd name="connsiteY14" fmla="*/ 792956 h 1569243"/>
              <a:gd name="connsiteX15" fmla="*/ 0 w 2088356"/>
              <a:gd name="connsiteY15" fmla="*/ 757237 h 1569243"/>
              <a:gd name="connsiteX16" fmla="*/ 54768 w 2088356"/>
              <a:gd name="connsiteY16" fmla="*/ 721518 h 1569243"/>
              <a:gd name="connsiteX17" fmla="*/ 76200 w 2088356"/>
              <a:gd name="connsiteY17" fmla="*/ 707231 h 1569243"/>
              <a:gd name="connsiteX18" fmla="*/ 42862 w 2088356"/>
              <a:gd name="connsiteY18" fmla="*/ 692943 h 1569243"/>
              <a:gd name="connsiteX19" fmla="*/ 80962 w 2088356"/>
              <a:gd name="connsiteY19" fmla="*/ 652462 h 1569243"/>
              <a:gd name="connsiteX20" fmla="*/ 100012 w 2088356"/>
              <a:gd name="connsiteY20" fmla="*/ 481012 h 1569243"/>
              <a:gd name="connsiteX21" fmla="*/ 154781 w 2088356"/>
              <a:gd name="connsiteY21" fmla="*/ 502443 h 1569243"/>
              <a:gd name="connsiteX22" fmla="*/ 230981 w 2088356"/>
              <a:gd name="connsiteY22" fmla="*/ 542925 h 1569243"/>
              <a:gd name="connsiteX23" fmla="*/ 269081 w 2088356"/>
              <a:gd name="connsiteY23" fmla="*/ 533400 h 1569243"/>
              <a:gd name="connsiteX24" fmla="*/ 283368 w 2088356"/>
              <a:gd name="connsiteY24" fmla="*/ 571500 h 1569243"/>
              <a:gd name="connsiteX25" fmla="*/ 347662 w 2088356"/>
              <a:gd name="connsiteY25" fmla="*/ 528637 h 1569243"/>
              <a:gd name="connsiteX26" fmla="*/ 395287 w 2088356"/>
              <a:gd name="connsiteY26" fmla="*/ 514350 h 1569243"/>
              <a:gd name="connsiteX27" fmla="*/ 385762 w 2088356"/>
              <a:gd name="connsiteY27" fmla="*/ 459581 h 1569243"/>
              <a:gd name="connsiteX28" fmla="*/ 514350 w 2088356"/>
              <a:gd name="connsiteY28" fmla="*/ 438150 h 1569243"/>
              <a:gd name="connsiteX29" fmla="*/ 547687 w 2088356"/>
              <a:gd name="connsiteY29" fmla="*/ 404812 h 1569243"/>
              <a:gd name="connsiteX30" fmla="*/ 590550 w 2088356"/>
              <a:gd name="connsiteY30" fmla="*/ 378618 h 1569243"/>
              <a:gd name="connsiteX31" fmla="*/ 611981 w 2088356"/>
              <a:gd name="connsiteY31" fmla="*/ 304800 h 1569243"/>
              <a:gd name="connsiteX32" fmla="*/ 621506 w 2088356"/>
              <a:gd name="connsiteY32" fmla="*/ 254793 h 1569243"/>
              <a:gd name="connsiteX33" fmla="*/ 661987 w 2088356"/>
              <a:gd name="connsiteY33" fmla="*/ 223837 h 1569243"/>
              <a:gd name="connsiteX34" fmla="*/ 738187 w 2088356"/>
              <a:gd name="connsiteY34" fmla="*/ 214312 h 1569243"/>
              <a:gd name="connsiteX35" fmla="*/ 762000 w 2088356"/>
              <a:gd name="connsiteY35" fmla="*/ 190500 h 1569243"/>
              <a:gd name="connsiteX36" fmla="*/ 800100 w 2088356"/>
              <a:gd name="connsiteY36" fmla="*/ 176212 h 1569243"/>
              <a:gd name="connsiteX37" fmla="*/ 902493 w 2088356"/>
              <a:gd name="connsiteY37" fmla="*/ 197643 h 1569243"/>
              <a:gd name="connsiteX38" fmla="*/ 947737 w 2088356"/>
              <a:gd name="connsiteY38" fmla="*/ 202406 h 1569243"/>
              <a:gd name="connsiteX39" fmla="*/ 1004887 w 2088356"/>
              <a:gd name="connsiteY39" fmla="*/ 228600 h 1569243"/>
              <a:gd name="connsiteX40" fmla="*/ 1057275 w 2088356"/>
              <a:gd name="connsiteY40" fmla="*/ 219075 h 1569243"/>
              <a:gd name="connsiteX41" fmla="*/ 1102518 w 2088356"/>
              <a:gd name="connsiteY41" fmla="*/ 257175 h 1569243"/>
              <a:gd name="connsiteX42" fmla="*/ 1157287 w 2088356"/>
              <a:gd name="connsiteY42" fmla="*/ 235743 h 1569243"/>
              <a:gd name="connsiteX43" fmla="*/ 1235868 w 2088356"/>
              <a:gd name="connsiteY43" fmla="*/ 209550 h 1569243"/>
              <a:gd name="connsiteX44" fmla="*/ 1264443 w 2088356"/>
              <a:gd name="connsiteY44" fmla="*/ 230981 h 1569243"/>
              <a:gd name="connsiteX45" fmla="*/ 1281112 w 2088356"/>
              <a:gd name="connsiteY45" fmla="*/ 202406 h 1569243"/>
              <a:gd name="connsiteX46" fmla="*/ 1312068 w 2088356"/>
              <a:gd name="connsiteY46" fmla="*/ 173831 h 1569243"/>
              <a:gd name="connsiteX47" fmla="*/ 1345406 w 2088356"/>
              <a:gd name="connsiteY47" fmla="*/ 159543 h 1569243"/>
              <a:gd name="connsiteX48" fmla="*/ 1364456 w 2088356"/>
              <a:gd name="connsiteY48" fmla="*/ 147637 h 1569243"/>
              <a:gd name="connsiteX49" fmla="*/ 1393031 w 2088356"/>
              <a:gd name="connsiteY49" fmla="*/ 180975 h 1569243"/>
              <a:gd name="connsiteX50" fmla="*/ 1397793 w 2088356"/>
              <a:gd name="connsiteY50" fmla="*/ 121443 h 1569243"/>
              <a:gd name="connsiteX51" fmla="*/ 1371600 w 2088356"/>
              <a:gd name="connsiteY51" fmla="*/ 97631 h 1569243"/>
              <a:gd name="connsiteX52" fmla="*/ 1473993 w 2088356"/>
              <a:gd name="connsiteY52" fmla="*/ 0 h 1569243"/>
              <a:gd name="connsiteX53" fmla="*/ 1566862 w 2088356"/>
              <a:gd name="connsiteY53" fmla="*/ 35718 h 1569243"/>
              <a:gd name="connsiteX54" fmla="*/ 1550193 w 2088356"/>
              <a:gd name="connsiteY54" fmla="*/ 92868 h 1569243"/>
              <a:gd name="connsiteX55" fmla="*/ 1602581 w 2088356"/>
              <a:gd name="connsiteY55" fmla="*/ 97631 h 1569243"/>
              <a:gd name="connsiteX56" fmla="*/ 1590675 w 2088356"/>
              <a:gd name="connsiteY56" fmla="*/ 154781 h 1569243"/>
              <a:gd name="connsiteX57" fmla="*/ 1583531 w 2088356"/>
              <a:gd name="connsiteY57" fmla="*/ 211931 h 1569243"/>
              <a:gd name="connsiteX58" fmla="*/ 1585912 w 2088356"/>
              <a:gd name="connsiteY58" fmla="*/ 273843 h 1569243"/>
              <a:gd name="connsiteX59" fmla="*/ 1614487 w 2088356"/>
              <a:gd name="connsiteY59" fmla="*/ 304800 h 1569243"/>
              <a:gd name="connsiteX60" fmla="*/ 1662112 w 2088356"/>
              <a:gd name="connsiteY60" fmla="*/ 266700 h 1569243"/>
              <a:gd name="connsiteX61" fmla="*/ 1719262 w 2088356"/>
              <a:gd name="connsiteY61" fmla="*/ 235743 h 1569243"/>
              <a:gd name="connsiteX62" fmla="*/ 1747837 w 2088356"/>
              <a:gd name="connsiteY62" fmla="*/ 230981 h 1569243"/>
              <a:gd name="connsiteX63" fmla="*/ 1774031 w 2088356"/>
              <a:gd name="connsiteY63" fmla="*/ 183356 h 1569243"/>
              <a:gd name="connsiteX64" fmla="*/ 1833562 w 2088356"/>
              <a:gd name="connsiteY64" fmla="*/ 147637 h 1569243"/>
              <a:gd name="connsiteX65" fmla="*/ 1883568 w 2088356"/>
              <a:gd name="connsiteY65" fmla="*/ 145256 h 1569243"/>
              <a:gd name="connsiteX66" fmla="*/ 1907381 w 2088356"/>
              <a:gd name="connsiteY66" fmla="*/ 169068 h 1569243"/>
              <a:gd name="connsiteX67" fmla="*/ 1907381 w 2088356"/>
              <a:gd name="connsiteY67" fmla="*/ 195262 h 1569243"/>
              <a:gd name="connsiteX68" fmla="*/ 1955006 w 2088356"/>
              <a:gd name="connsiteY68" fmla="*/ 176212 h 1569243"/>
              <a:gd name="connsiteX69" fmla="*/ 2035968 w 2088356"/>
              <a:gd name="connsiteY69" fmla="*/ 159543 h 1569243"/>
              <a:gd name="connsiteX70" fmla="*/ 2088356 w 2088356"/>
              <a:gd name="connsiteY70" fmla="*/ 176212 h 1569243"/>
              <a:gd name="connsiteX71" fmla="*/ 2009775 w 2088356"/>
              <a:gd name="connsiteY71" fmla="*/ 207168 h 1569243"/>
              <a:gd name="connsiteX72" fmla="*/ 1971675 w 2088356"/>
              <a:gd name="connsiteY72" fmla="*/ 254793 h 1569243"/>
              <a:gd name="connsiteX73" fmla="*/ 1919287 w 2088356"/>
              <a:gd name="connsiteY73" fmla="*/ 269081 h 1569243"/>
              <a:gd name="connsiteX74" fmla="*/ 1857375 w 2088356"/>
              <a:gd name="connsiteY74" fmla="*/ 257175 h 1569243"/>
              <a:gd name="connsiteX75" fmla="*/ 1776412 w 2088356"/>
              <a:gd name="connsiteY75" fmla="*/ 254793 h 1569243"/>
              <a:gd name="connsiteX76" fmla="*/ 1707356 w 2088356"/>
              <a:gd name="connsiteY76" fmla="*/ 295275 h 1569243"/>
              <a:gd name="connsiteX77" fmla="*/ 1662112 w 2088356"/>
              <a:gd name="connsiteY77" fmla="*/ 335756 h 1569243"/>
              <a:gd name="connsiteX78" fmla="*/ 1631156 w 2088356"/>
              <a:gd name="connsiteY78" fmla="*/ 354806 h 1569243"/>
              <a:gd name="connsiteX79" fmla="*/ 1609725 w 2088356"/>
              <a:gd name="connsiteY79" fmla="*/ 347662 h 1569243"/>
              <a:gd name="connsiteX80" fmla="*/ 1569243 w 2088356"/>
              <a:gd name="connsiteY80" fmla="*/ 381000 h 1569243"/>
              <a:gd name="connsiteX81" fmla="*/ 1562100 w 2088356"/>
              <a:gd name="connsiteY81" fmla="*/ 409575 h 1569243"/>
              <a:gd name="connsiteX82" fmla="*/ 1588293 w 2088356"/>
              <a:gd name="connsiteY82" fmla="*/ 452437 h 1569243"/>
              <a:gd name="connsiteX83" fmla="*/ 1602581 w 2088356"/>
              <a:gd name="connsiteY83" fmla="*/ 500062 h 1569243"/>
              <a:gd name="connsiteX84" fmla="*/ 1612106 w 2088356"/>
              <a:gd name="connsiteY84" fmla="*/ 559593 h 1569243"/>
              <a:gd name="connsiteX85" fmla="*/ 1600200 w 2088356"/>
              <a:gd name="connsiteY85" fmla="*/ 600075 h 1569243"/>
              <a:gd name="connsiteX86" fmla="*/ 1550193 w 2088356"/>
              <a:gd name="connsiteY86" fmla="*/ 650081 h 1569243"/>
              <a:gd name="connsiteX87" fmla="*/ 1526381 w 2088356"/>
              <a:gd name="connsiteY87" fmla="*/ 700087 h 1569243"/>
              <a:gd name="connsiteX88" fmla="*/ 1554956 w 2088356"/>
              <a:gd name="connsiteY88" fmla="*/ 719137 h 1569243"/>
              <a:gd name="connsiteX89" fmla="*/ 1550193 w 2088356"/>
              <a:gd name="connsiteY89" fmla="*/ 764381 h 1569243"/>
              <a:gd name="connsiteX90" fmla="*/ 1481137 w 2088356"/>
              <a:gd name="connsiteY90" fmla="*/ 788193 h 1569243"/>
              <a:gd name="connsiteX91" fmla="*/ 1431131 w 2088356"/>
              <a:gd name="connsiteY91" fmla="*/ 783431 h 1569243"/>
              <a:gd name="connsiteX92" fmla="*/ 1385887 w 2088356"/>
              <a:gd name="connsiteY92" fmla="*/ 769143 h 1569243"/>
              <a:gd name="connsiteX93" fmla="*/ 1357312 w 2088356"/>
              <a:gd name="connsiteY93" fmla="*/ 762000 h 1569243"/>
              <a:gd name="connsiteX94" fmla="*/ 1397793 w 2088356"/>
              <a:gd name="connsiteY94" fmla="*/ 812006 h 1569243"/>
              <a:gd name="connsiteX95" fmla="*/ 1433512 w 2088356"/>
              <a:gd name="connsiteY95" fmla="*/ 850106 h 1569243"/>
              <a:gd name="connsiteX96" fmla="*/ 1440656 w 2088356"/>
              <a:gd name="connsiteY96" fmla="*/ 890587 h 1569243"/>
              <a:gd name="connsiteX97" fmla="*/ 1404937 w 2088356"/>
              <a:gd name="connsiteY97" fmla="*/ 909637 h 1569243"/>
              <a:gd name="connsiteX98" fmla="*/ 1347787 w 2088356"/>
              <a:gd name="connsiteY98" fmla="*/ 942975 h 1569243"/>
              <a:gd name="connsiteX99" fmla="*/ 1316831 w 2088356"/>
              <a:gd name="connsiteY99" fmla="*/ 935831 h 1569243"/>
              <a:gd name="connsiteX100" fmla="*/ 1314450 w 2088356"/>
              <a:gd name="connsiteY100" fmla="*/ 985837 h 1569243"/>
              <a:gd name="connsiteX101" fmla="*/ 1278731 w 2088356"/>
              <a:gd name="connsiteY101" fmla="*/ 1028700 h 1569243"/>
              <a:gd name="connsiteX102" fmla="*/ 1273968 w 2088356"/>
              <a:gd name="connsiteY102" fmla="*/ 1076325 h 1569243"/>
              <a:gd name="connsiteX103" fmla="*/ 1285875 w 2088356"/>
              <a:gd name="connsiteY103" fmla="*/ 1140618 h 1569243"/>
              <a:gd name="connsiteX104" fmla="*/ 1250156 w 2088356"/>
              <a:gd name="connsiteY104" fmla="*/ 1173956 h 1569243"/>
              <a:gd name="connsiteX105" fmla="*/ 1228725 w 2088356"/>
              <a:gd name="connsiteY105" fmla="*/ 1185862 h 1569243"/>
              <a:gd name="connsiteX106" fmla="*/ 1188243 w 2088356"/>
              <a:gd name="connsiteY106" fmla="*/ 1159668 h 1569243"/>
              <a:gd name="connsiteX107" fmla="*/ 1164431 w 2088356"/>
              <a:gd name="connsiteY107" fmla="*/ 1171575 h 1569243"/>
              <a:gd name="connsiteX108" fmla="*/ 1126331 w 2088356"/>
              <a:gd name="connsiteY108" fmla="*/ 1154906 h 1569243"/>
              <a:gd name="connsiteX109" fmla="*/ 1116806 w 2088356"/>
              <a:gd name="connsiteY109" fmla="*/ 1183481 h 1569243"/>
              <a:gd name="connsiteX110" fmla="*/ 1047750 w 2088356"/>
              <a:gd name="connsiteY110" fmla="*/ 1185862 h 1569243"/>
              <a:gd name="connsiteX111" fmla="*/ 1026318 w 2088356"/>
              <a:gd name="connsiteY111" fmla="*/ 1221581 h 1569243"/>
              <a:gd name="connsiteX112" fmla="*/ 1092993 w 2088356"/>
              <a:gd name="connsiteY112" fmla="*/ 1226343 h 1569243"/>
              <a:gd name="connsiteX113" fmla="*/ 978693 w 2088356"/>
              <a:gd name="connsiteY113" fmla="*/ 1257300 h 1569243"/>
              <a:gd name="connsiteX114" fmla="*/ 945356 w 2088356"/>
              <a:gd name="connsiteY114" fmla="*/ 1247775 h 1569243"/>
              <a:gd name="connsiteX115" fmla="*/ 873918 w 2088356"/>
              <a:gd name="connsiteY115" fmla="*/ 1323975 h 1569243"/>
              <a:gd name="connsiteX116" fmla="*/ 857250 w 2088356"/>
              <a:gd name="connsiteY116" fmla="*/ 1371600 h 1569243"/>
              <a:gd name="connsiteX117" fmla="*/ 859631 w 2088356"/>
              <a:gd name="connsiteY117" fmla="*/ 1478756 h 1569243"/>
              <a:gd name="connsiteX118" fmla="*/ 826293 w 2088356"/>
              <a:gd name="connsiteY118" fmla="*/ 1507331 h 1569243"/>
              <a:gd name="connsiteX119" fmla="*/ 695325 w 2088356"/>
              <a:gd name="connsiteY119" fmla="*/ 1543050 h 1569243"/>
              <a:gd name="connsiteX120" fmla="*/ 619125 w 2088356"/>
              <a:gd name="connsiteY120" fmla="*/ 1538287 h 1569243"/>
              <a:gd name="connsiteX121" fmla="*/ 576262 w 2088356"/>
              <a:gd name="connsiteY121" fmla="*/ 1533525 h 1569243"/>
              <a:gd name="connsiteX122" fmla="*/ 519112 w 2088356"/>
              <a:gd name="connsiteY122" fmla="*/ 1569243 h 1569243"/>
              <a:gd name="connsiteX123" fmla="*/ 426243 w 2088356"/>
              <a:gd name="connsiteY123" fmla="*/ 1557337 h 1569243"/>
              <a:gd name="connsiteX124" fmla="*/ 276225 w 2088356"/>
              <a:gd name="connsiteY124" fmla="*/ 1557337 h 1569243"/>
              <a:gd name="connsiteX125" fmla="*/ 135731 w 2088356"/>
              <a:gd name="connsiteY125" fmla="*/ 1504950 h 1569243"/>
              <a:gd name="connsiteX126" fmla="*/ 66675 w 2088356"/>
              <a:gd name="connsiteY126" fmla="*/ 1462087 h 156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088356" h="1569243">
                <a:moveTo>
                  <a:pt x="66675" y="1462087"/>
                </a:moveTo>
                <a:lnTo>
                  <a:pt x="185737" y="1321593"/>
                </a:lnTo>
                <a:cubicBezTo>
                  <a:pt x="186531" y="1301749"/>
                  <a:pt x="187324" y="1281906"/>
                  <a:pt x="188118" y="1262062"/>
                </a:cubicBezTo>
                <a:lnTo>
                  <a:pt x="154781" y="1216818"/>
                </a:lnTo>
                <a:lnTo>
                  <a:pt x="109537" y="1185862"/>
                </a:lnTo>
                <a:lnTo>
                  <a:pt x="45243" y="1207293"/>
                </a:lnTo>
                <a:lnTo>
                  <a:pt x="57150" y="1097756"/>
                </a:lnTo>
                <a:lnTo>
                  <a:pt x="66675" y="1073943"/>
                </a:lnTo>
                <a:lnTo>
                  <a:pt x="40481" y="997743"/>
                </a:lnTo>
                <a:lnTo>
                  <a:pt x="21431" y="938212"/>
                </a:lnTo>
                <a:lnTo>
                  <a:pt x="47625" y="890587"/>
                </a:lnTo>
                <a:lnTo>
                  <a:pt x="59531" y="864393"/>
                </a:lnTo>
                <a:lnTo>
                  <a:pt x="52387" y="854868"/>
                </a:lnTo>
                <a:lnTo>
                  <a:pt x="4762" y="850106"/>
                </a:lnTo>
                <a:lnTo>
                  <a:pt x="16668" y="792956"/>
                </a:lnTo>
                <a:lnTo>
                  <a:pt x="0" y="757237"/>
                </a:lnTo>
                <a:lnTo>
                  <a:pt x="54768" y="721518"/>
                </a:lnTo>
                <a:lnTo>
                  <a:pt x="76200" y="707231"/>
                </a:lnTo>
                <a:lnTo>
                  <a:pt x="42862" y="692943"/>
                </a:lnTo>
                <a:lnTo>
                  <a:pt x="80962" y="652462"/>
                </a:lnTo>
                <a:lnTo>
                  <a:pt x="100012" y="481012"/>
                </a:lnTo>
                <a:lnTo>
                  <a:pt x="154781" y="502443"/>
                </a:lnTo>
                <a:lnTo>
                  <a:pt x="230981" y="542925"/>
                </a:lnTo>
                <a:lnTo>
                  <a:pt x="269081" y="533400"/>
                </a:lnTo>
                <a:lnTo>
                  <a:pt x="283368" y="571500"/>
                </a:lnTo>
                <a:lnTo>
                  <a:pt x="347662" y="528637"/>
                </a:lnTo>
                <a:lnTo>
                  <a:pt x="395287" y="514350"/>
                </a:lnTo>
                <a:lnTo>
                  <a:pt x="385762" y="459581"/>
                </a:lnTo>
                <a:lnTo>
                  <a:pt x="514350" y="438150"/>
                </a:lnTo>
                <a:lnTo>
                  <a:pt x="547687" y="404812"/>
                </a:lnTo>
                <a:lnTo>
                  <a:pt x="590550" y="378618"/>
                </a:lnTo>
                <a:lnTo>
                  <a:pt x="611981" y="304800"/>
                </a:lnTo>
                <a:lnTo>
                  <a:pt x="621506" y="254793"/>
                </a:lnTo>
                <a:lnTo>
                  <a:pt x="661987" y="223837"/>
                </a:lnTo>
                <a:lnTo>
                  <a:pt x="738187" y="214312"/>
                </a:lnTo>
                <a:lnTo>
                  <a:pt x="762000" y="190500"/>
                </a:lnTo>
                <a:lnTo>
                  <a:pt x="800100" y="176212"/>
                </a:lnTo>
                <a:lnTo>
                  <a:pt x="902493" y="197643"/>
                </a:lnTo>
                <a:lnTo>
                  <a:pt x="947737" y="202406"/>
                </a:lnTo>
                <a:lnTo>
                  <a:pt x="1004887" y="228600"/>
                </a:lnTo>
                <a:lnTo>
                  <a:pt x="1057275" y="219075"/>
                </a:lnTo>
                <a:lnTo>
                  <a:pt x="1102518" y="257175"/>
                </a:lnTo>
                <a:lnTo>
                  <a:pt x="1157287" y="235743"/>
                </a:lnTo>
                <a:lnTo>
                  <a:pt x="1235868" y="209550"/>
                </a:lnTo>
                <a:lnTo>
                  <a:pt x="1264443" y="230981"/>
                </a:lnTo>
                <a:lnTo>
                  <a:pt x="1281112" y="202406"/>
                </a:lnTo>
                <a:lnTo>
                  <a:pt x="1312068" y="173831"/>
                </a:lnTo>
                <a:lnTo>
                  <a:pt x="1345406" y="159543"/>
                </a:lnTo>
                <a:lnTo>
                  <a:pt x="1364456" y="147637"/>
                </a:lnTo>
                <a:lnTo>
                  <a:pt x="1393031" y="180975"/>
                </a:lnTo>
                <a:lnTo>
                  <a:pt x="1397793" y="121443"/>
                </a:lnTo>
                <a:lnTo>
                  <a:pt x="1371600" y="97631"/>
                </a:lnTo>
                <a:lnTo>
                  <a:pt x="1473993" y="0"/>
                </a:lnTo>
                <a:lnTo>
                  <a:pt x="1566862" y="35718"/>
                </a:lnTo>
                <a:lnTo>
                  <a:pt x="1550193" y="92868"/>
                </a:lnTo>
                <a:lnTo>
                  <a:pt x="1602581" y="97631"/>
                </a:lnTo>
                <a:lnTo>
                  <a:pt x="1590675" y="154781"/>
                </a:lnTo>
                <a:lnTo>
                  <a:pt x="1583531" y="211931"/>
                </a:lnTo>
                <a:cubicBezTo>
                  <a:pt x="1584325" y="232568"/>
                  <a:pt x="1585118" y="253206"/>
                  <a:pt x="1585912" y="273843"/>
                </a:cubicBezTo>
                <a:lnTo>
                  <a:pt x="1614487" y="304800"/>
                </a:lnTo>
                <a:lnTo>
                  <a:pt x="1662112" y="266700"/>
                </a:lnTo>
                <a:lnTo>
                  <a:pt x="1719262" y="235743"/>
                </a:lnTo>
                <a:lnTo>
                  <a:pt x="1747837" y="230981"/>
                </a:lnTo>
                <a:lnTo>
                  <a:pt x="1774031" y="183356"/>
                </a:lnTo>
                <a:lnTo>
                  <a:pt x="1833562" y="147637"/>
                </a:lnTo>
                <a:lnTo>
                  <a:pt x="1883568" y="145256"/>
                </a:lnTo>
                <a:lnTo>
                  <a:pt x="1907381" y="169068"/>
                </a:lnTo>
                <a:lnTo>
                  <a:pt x="1907381" y="195262"/>
                </a:lnTo>
                <a:lnTo>
                  <a:pt x="1955006" y="176212"/>
                </a:lnTo>
                <a:lnTo>
                  <a:pt x="2035968" y="159543"/>
                </a:lnTo>
                <a:lnTo>
                  <a:pt x="2088356" y="176212"/>
                </a:lnTo>
                <a:lnTo>
                  <a:pt x="2009775" y="207168"/>
                </a:lnTo>
                <a:lnTo>
                  <a:pt x="1971675" y="254793"/>
                </a:lnTo>
                <a:lnTo>
                  <a:pt x="1919287" y="269081"/>
                </a:lnTo>
                <a:lnTo>
                  <a:pt x="1857375" y="257175"/>
                </a:lnTo>
                <a:lnTo>
                  <a:pt x="1776412" y="254793"/>
                </a:lnTo>
                <a:lnTo>
                  <a:pt x="1707356" y="295275"/>
                </a:lnTo>
                <a:lnTo>
                  <a:pt x="1662112" y="335756"/>
                </a:lnTo>
                <a:lnTo>
                  <a:pt x="1631156" y="354806"/>
                </a:lnTo>
                <a:lnTo>
                  <a:pt x="1609725" y="347662"/>
                </a:lnTo>
                <a:lnTo>
                  <a:pt x="1569243" y="381000"/>
                </a:lnTo>
                <a:lnTo>
                  <a:pt x="1562100" y="409575"/>
                </a:lnTo>
                <a:lnTo>
                  <a:pt x="1588293" y="452437"/>
                </a:lnTo>
                <a:lnTo>
                  <a:pt x="1602581" y="500062"/>
                </a:lnTo>
                <a:lnTo>
                  <a:pt x="1612106" y="559593"/>
                </a:lnTo>
                <a:lnTo>
                  <a:pt x="1600200" y="600075"/>
                </a:lnTo>
                <a:lnTo>
                  <a:pt x="1550193" y="650081"/>
                </a:lnTo>
                <a:lnTo>
                  <a:pt x="1526381" y="700087"/>
                </a:lnTo>
                <a:lnTo>
                  <a:pt x="1554956" y="719137"/>
                </a:lnTo>
                <a:lnTo>
                  <a:pt x="1550193" y="764381"/>
                </a:lnTo>
                <a:lnTo>
                  <a:pt x="1481137" y="788193"/>
                </a:lnTo>
                <a:lnTo>
                  <a:pt x="1431131" y="783431"/>
                </a:lnTo>
                <a:lnTo>
                  <a:pt x="1385887" y="769143"/>
                </a:lnTo>
                <a:lnTo>
                  <a:pt x="1357312" y="762000"/>
                </a:lnTo>
                <a:lnTo>
                  <a:pt x="1397793" y="812006"/>
                </a:lnTo>
                <a:lnTo>
                  <a:pt x="1433512" y="850106"/>
                </a:lnTo>
                <a:lnTo>
                  <a:pt x="1440656" y="890587"/>
                </a:lnTo>
                <a:lnTo>
                  <a:pt x="1404937" y="909637"/>
                </a:lnTo>
                <a:lnTo>
                  <a:pt x="1347787" y="942975"/>
                </a:lnTo>
                <a:lnTo>
                  <a:pt x="1316831" y="935831"/>
                </a:lnTo>
                <a:lnTo>
                  <a:pt x="1314450" y="985837"/>
                </a:lnTo>
                <a:lnTo>
                  <a:pt x="1278731" y="1028700"/>
                </a:lnTo>
                <a:lnTo>
                  <a:pt x="1273968" y="1076325"/>
                </a:lnTo>
                <a:lnTo>
                  <a:pt x="1285875" y="1140618"/>
                </a:lnTo>
                <a:lnTo>
                  <a:pt x="1250156" y="1173956"/>
                </a:lnTo>
                <a:lnTo>
                  <a:pt x="1228725" y="1185862"/>
                </a:lnTo>
                <a:lnTo>
                  <a:pt x="1188243" y="1159668"/>
                </a:lnTo>
                <a:lnTo>
                  <a:pt x="1164431" y="1171575"/>
                </a:lnTo>
                <a:lnTo>
                  <a:pt x="1126331" y="1154906"/>
                </a:lnTo>
                <a:lnTo>
                  <a:pt x="1116806" y="1183481"/>
                </a:lnTo>
                <a:lnTo>
                  <a:pt x="1047750" y="1185862"/>
                </a:lnTo>
                <a:lnTo>
                  <a:pt x="1026318" y="1221581"/>
                </a:lnTo>
                <a:lnTo>
                  <a:pt x="1092993" y="1226343"/>
                </a:lnTo>
                <a:lnTo>
                  <a:pt x="978693" y="1257300"/>
                </a:lnTo>
                <a:lnTo>
                  <a:pt x="945356" y="1247775"/>
                </a:lnTo>
                <a:lnTo>
                  <a:pt x="873918" y="1323975"/>
                </a:lnTo>
                <a:lnTo>
                  <a:pt x="857250" y="1371600"/>
                </a:lnTo>
                <a:cubicBezTo>
                  <a:pt x="858044" y="1407319"/>
                  <a:pt x="858837" y="1443037"/>
                  <a:pt x="859631" y="1478756"/>
                </a:cubicBezTo>
                <a:lnTo>
                  <a:pt x="826293" y="1507331"/>
                </a:lnTo>
                <a:lnTo>
                  <a:pt x="695325" y="1543050"/>
                </a:lnTo>
                <a:lnTo>
                  <a:pt x="619125" y="1538287"/>
                </a:lnTo>
                <a:lnTo>
                  <a:pt x="576262" y="1533525"/>
                </a:lnTo>
                <a:lnTo>
                  <a:pt x="519112" y="1569243"/>
                </a:lnTo>
                <a:lnTo>
                  <a:pt x="426243" y="1557337"/>
                </a:lnTo>
                <a:lnTo>
                  <a:pt x="276225" y="1557337"/>
                </a:lnTo>
                <a:lnTo>
                  <a:pt x="135731" y="1504950"/>
                </a:lnTo>
                <a:lnTo>
                  <a:pt x="66675" y="1462087"/>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72D9A416-EFAF-5A48-8830-935CD28267AE}"/>
              </a:ext>
            </a:extLst>
          </p:cNvPr>
          <p:cNvSpPr txBox="1"/>
          <p:nvPr/>
        </p:nvSpPr>
        <p:spPr>
          <a:xfrm>
            <a:off x="7998088" y="3315095"/>
            <a:ext cx="1971397" cy="338554"/>
          </a:xfrm>
          <a:prstGeom prst="rect">
            <a:avLst/>
          </a:prstGeom>
          <a:gradFill flip="none" rotWithShape="1">
            <a:gsLst>
              <a:gs pos="93000">
                <a:schemeClr val="lt1">
                  <a:shade val="30000"/>
                  <a:satMod val="115000"/>
                  <a:alpha val="0"/>
                </a:schemeClr>
              </a:gs>
              <a:gs pos="100000">
                <a:schemeClr val="lt1">
                  <a:shade val="67500"/>
                  <a:satMod val="115000"/>
                </a:schemeClr>
              </a:gs>
              <a:gs pos="100000">
                <a:schemeClr val="lt1">
                  <a:shade val="100000"/>
                  <a:satMod val="115000"/>
                </a:schemeClr>
              </a:gs>
            </a:gsLst>
            <a:lin ang="2700000" scaled="1"/>
            <a:tileRect/>
          </a:gra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solidFill>
                  <a:schemeClr val="tx1">
                    <a:lumMod val="75000"/>
                    <a:lumOff val="25000"/>
                  </a:schemeClr>
                </a:solidFill>
                <a:latin typeface="Calibri" panose="020F0502020204030204" pitchFamily="34" charset="0"/>
                <a:cs typeface="Calibri" panose="020F0502020204030204" pitchFamily="34" charset="0"/>
              </a:rPr>
              <a:t>Pakistan</a:t>
            </a:r>
            <a:endParaRPr lang="en-GB" sz="1600" dirty="0">
              <a:solidFill>
                <a:schemeClr val="tx1">
                  <a:lumMod val="75000"/>
                  <a:lumOff val="25000"/>
                </a:schemeClr>
              </a:solidFill>
              <a:latin typeface="Calibri" panose="020F0502020204030204" pitchFamily="34" charset="0"/>
              <a:cs typeface="Calibri" panose="020F0502020204030204" pitchFamily="34" charset="0"/>
            </a:endParaRPr>
          </a:p>
        </p:txBody>
      </p:sp>
      <p:graphicFrame>
        <p:nvGraphicFramePr>
          <p:cNvPr id="18" name="Diagram 17">
            <a:extLst>
              <a:ext uri="{FF2B5EF4-FFF2-40B4-BE49-F238E27FC236}">
                <a16:creationId xmlns:a16="http://schemas.microsoft.com/office/drawing/2014/main" id="{884CA69F-6B8A-9681-DEA6-C3ADD39CC1C0}"/>
              </a:ext>
            </a:extLst>
          </p:cNvPr>
          <p:cNvGraphicFramePr/>
          <p:nvPr/>
        </p:nvGraphicFramePr>
        <p:xfrm>
          <a:off x="1328028" y="5608992"/>
          <a:ext cx="5187487" cy="651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4">
            <a:extLst>
              <a:ext uri="{FF2B5EF4-FFF2-40B4-BE49-F238E27FC236}">
                <a16:creationId xmlns:a16="http://schemas.microsoft.com/office/drawing/2014/main" id="{A93604E3-C3AA-8296-158B-291ADB5F4E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4695" y="2913327"/>
            <a:ext cx="914613" cy="812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a:extLst>
              <a:ext uri="{FF2B5EF4-FFF2-40B4-BE49-F238E27FC236}">
                <a16:creationId xmlns:a16="http://schemas.microsoft.com/office/drawing/2014/main" id="{CC7B5EFF-83B4-1FC3-107B-F9DD4CA79C6D}"/>
              </a:ext>
            </a:extLst>
          </p:cNvPr>
          <p:cNvPicPr>
            <a:picLocks noChangeAspect="1" noChangeArrowheads="1"/>
          </p:cNvPicPr>
          <p:nvPr/>
        </p:nvPicPr>
        <p:blipFill rotWithShape="1">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l="20361" r="25380" b="29253"/>
          <a:stretch/>
        </p:blipFill>
        <p:spPr bwMode="auto">
          <a:xfrm>
            <a:off x="6580679" y="2883760"/>
            <a:ext cx="599501" cy="7816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1743AD-8273-5626-336E-DBE735A660EF}"/>
              </a:ext>
            </a:extLst>
          </p:cNvPr>
          <p:cNvPicPr>
            <a:picLocks noChangeAspect="1"/>
          </p:cNvPicPr>
          <p:nvPr/>
        </p:nvPicPr>
        <p:blipFill>
          <a:blip r:embed="rId11">
            <a:duotone>
              <a:schemeClr val="accent5">
                <a:shade val="45000"/>
                <a:satMod val="135000"/>
              </a:schemeClr>
              <a:prstClr val="white"/>
            </a:duotone>
          </a:blip>
          <a:stretch>
            <a:fillRect/>
          </a:stretch>
        </p:blipFill>
        <p:spPr>
          <a:xfrm>
            <a:off x="6295047" y="3907945"/>
            <a:ext cx="271963" cy="328351"/>
          </a:xfrm>
          <a:prstGeom prst="rect">
            <a:avLst/>
          </a:prstGeom>
        </p:spPr>
      </p:pic>
    </p:spTree>
    <p:extLst>
      <p:ext uri="{BB962C8B-B14F-4D97-AF65-F5344CB8AC3E}">
        <p14:creationId xmlns:p14="http://schemas.microsoft.com/office/powerpoint/2010/main" val="1740642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8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6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1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2600"/>
                            </p:stCondLst>
                            <p:childTnLst>
                              <p:par>
                                <p:cTn id="29" presetID="10" presetClass="entr" presetSubtype="0" fill="hold" nodeType="afterEffect">
                                  <p:stCondLst>
                                    <p:cond delay="3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4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3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39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400"/>
                            </p:stCondLst>
                            <p:childTnLst>
                              <p:par>
                                <p:cTn id="50" presetID="2" presetClass="entr" presetSubtype="4" fill="hold" grpId="0" nodeType="afterEffect">
                                  <p:stCondLst>
                                    <p:cond delay="0"/>
                                  </p:stCondLst>
                                  <p:childTnLst>
                                    <p:set>
                                      <p:cBhvr>
                                        <p:cTn id="51" dur="1" fill="hold">
                                          <p:stCondLst>
                                            <p:cond delay="0"/>
                                          </p:stCondLst>
                                        </p:cTn>
                                        <p:tgtEl>
                                          <p:spTgt spid="18">
                                            <p:graphicEl>
                                              <a:dgm id="{14F68BB9-8362-41F9-8ACB-DC27C3AB479E}"/>
                                            </p:graphicEl>
                                          </p:spTgt>
                                        </p:tgtEl>
                                        <p:attrNameLst>
                                          <p:attrName>style.visibility</p:attrName>
                                        </p:attrNameLst>
                                      </p:cBhvr>
                                      <p:to>
                                        <p:strVal val="visible"/>
                                      </p:to>
                                    </p:set>
                                    <p:anim calcmode="lin" valueType="num">
                                      <p:cBhvr additive="base">
                                        <p:cTn id="52" dur="500" fill="hold"/>
                                        <p:tgtEl>
                                          <p:spTgt spid="18">
                                            <p:graphicEl>
                                              <a:dgm id="{14F68BB9-8362-41F9-8ACB-DC27C3AB479E}"/>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18">
                                            <p:graphicEl>
                                              <a:dgm id="{14F68BB9-8362-41F9-8ACB-DC27C3AB479E}"/>
                                            </p:graphicEl>
                                          </p:spTgt>
                                        </p:tgtEl>
                                        <p:attrNameLst>
                                          <p:attrName>ppt_y</p:attrName>
                                        </p:attrNameLst>
                                      </p:cBhvr>
                                      <p:tavLst>
                                        <p:tav tm="0">
                                          <p:val>
                                            <p:strVal val="1+#ppt_h/2"/>
                                          </p:val>
                                        </p:tav>
                                        <p:tav tm="100000">
                                          <p:val>
                                            <p:strVal val="#ppt_y"/>
                                          </p:val>
                                        </p:tav>
                                      </p:tavLst>
                                    </p:anim>
                                  </p:childTnLst>
                                </p:cTn>
                              </p:par>
                            </p:childTnLst>
                          </p:cTn>
                        </p:par>
                        <p:par>
                          <p:cTn id="54" fill="hold">
                            <p:stCondLst>
                              <p:cond delay="4900"/>
                            </p:stCondLst>
                            <p:childTnLst>
                              <p:par>
                                <p:cTn id="55" presetID="2" presetClass="entr" presetSubtype="4" fill="hold" grpId="0" nodeType="afterEffect">
                                  <p:stCondLst>
                                    <p:cond delay="0"/>
                                  </p:stCondLst>
                                  <p:childTnLst>
                                    <p:set>
                                      <p:cBhvr>
                                        <p:cTn id="56" dur="1" fill="hold">
                                          <p:stCondLst>
                                            <p:cond delay="0"/>
                                          </p:stCondLst>
                                        </p:cTn>
                                        <p:tgtEl>
                                          <p:spTgt spid="18">
                                            <p:graphicEl>
                                              <a:dgm id="{2688A8FC-2AE5-4906-810D-EC3441568582}"/>
                                            </p:graphicEl>
                                          </p:spTgt>
                                        </p:tgtEl>
                                        <p:attrNameLst>
                                          <p:attrName>style.visibility</p:attrName>
                                        </p:attrNameLst>
                                      </p:cBhvr>
                                      <p:to>
                                        <p:strVal val="visible"/>
                                      </p:to>
                                    </p:set>
                                    <p:anim calcmode="lin" valueType="num">
                                      <p:cBhvr additive="base">
                                        <p:cTn id="57" dur="500" fill="hold"/>
                                        <p:tgtEl>
                                          <p:spTgt spid="18">
                                            <p:graphicEl>
                                              <a:dgm id="{2688A8FC-2AE5-4906-810D-EC3441568582}"/>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18">
                                            <p:graphicEl>
                                              <a:dgm id="{2688A8FC-2AE5-4906-810D-EC3441568582}"/>
                                            </p:graphicEl>
                                          </p:spTgt>
                                        </p:tgtEl>
                                        <p:attrNameLst>
                                          <p:attrName>ppt_y</p:attrName>
                                        </p:attrNameLst>
                                      </p:cBhvr>
                                      <p:tavLst>
                                        <p:tav tm="0">
                                          <p:val>
                                            <p:strVal val="1+#ppt_h/2"/>
                                          </p:val>
                                        </p:tav>
                                        <p:tav tm="100000">
                                          <p:val>
                                            <p:strVal val="#ppt_y"/>
                                          </p:val>
                                        </p:tav>
                                      </p:tavLst>
                                    </p:anim>
                                  </p:childTnLst>
                                </p:cTn>
                              </p:par>
                            </p:childTnLst>
                          </p:cTn>
                        </p:par>
                        <p:par>
                          <p:cTn id="59" fill="hold">
                            <p:stCondLst>
                              <p:cond delay="5400"/>
                            </p:stCondLst>
                            <p:childTnLst>
                              <p:par>
                                <p:cTn id="60" presetID="2" presetClass="entr" presetSubtype="4" fill="hold" grpId="0" nodeType="afterEffect">
                                  <p:stCondLst>
                                    <p:cond delay="0"/>
                                  </p:stCondLst>
                                  <p:childTnLst>
                                    <p:set>
                                      <p:cBhvr>
                                        <p:cTn id="61" dur="1" fill="hold">
                                          <p:stCondLst>
                                            <p:cond delay="0"/>
                                          </p:stCondLst>
                                        </p:cTn>
                                        <p:tgtEl>
                                          <p:spTgt spid="18">
                                            <p:graphicEl>
                                              <a:dgm id="{06CA8BFE-6070-481C-AD9D-04639170343B}"/>
                                            </p:graphicEl>
                                          </p:spTgt>
                                        </p:tgtEl>
                                        <p:attrNameLst>
                                          <p:attrName>style.visibility</p:attrName>
                                        </p:attrNameLst>
                                      </p:cBhvr>
                                      <p:to>
                                        <p:strVal val="visible"/>
                                      </p:to>
                                    </p:set>
                                    <p:anim calcmode="lin" valueType="num">
                                      <p:cBhvr additive="base">
                                        <p:cTn id="62" dur="500" fill="hold"/>
                                        <p:tgtEl>
                                          <p:spTgt spid="18">
                                            <p:graphicEl>
                                              <a:dgm id="{06CA8BFE-6070-481C-AD9D-04639170343B}"/>
                                            </p:graphicEl>
                                          </p:spTgt>
                                        </p:tgtEl>
                                        <p:attrNameLst>
                                          <p:attrName>ppt_x</p:attrName>
                                        </p:attrNameLst>
                                      </p:cBhvr>
                                      <p:tavLst>
                                        <p:tav tm="0">
                                          <p:val>
                                            <p:strVal val="#ppt_x"/>
                                          </p:val>
                                        </p:tav>
                                        <p:tav tm="100000">
                                          <p:val>
                                            <p:strVal val="#ppt_x"/>
                                          </p:val>
                                        </p:tav>
                                      </p:tavLst>
                                    </p:anim>
                                    <p:anim calcmode="lin" valueType="num">
                                      <p:cBhvr additive="base">
                                        <p:cTn id="63" dur="500" fill="hold"/>
                                        <p:tgtEl>
                                          <p:spTgt spid="18">
                                            <p:graphicEl>
                                              <a:dgm id="{06CA8BFE-6070-481C-AD9D-04639170343B}"/>
                                            </p:graphicEl>
                                          </p:spTgt>
                                        </p:tgtEl>
                                        <p:attrNameLst>
                                          <p:attrName>ppt_y</p:attrName>
                                        </p:attrNameLst>
                                      </p:cBhvr>
                                      <p:tavLst>
                                        <p:tav tm="0">
                                          <p:val>
                                            <p:strVal val="1+#ppt_h/2"/>
                                          </p:val>
                                        </p:tav>
                                        <p:tav tm="100000">
                                          <p:val>
                                            <p:strVal val="#ppt_y"/>
                                          </p:val>
                                        </p:tav>
                                      </p:tavLst>
                                    </p:anim>
                                  </p:childTnLst>
                                </p:cTn>
                              </p:par>
                            </p:childTnLst>
                          </p:cTn>
                        </p:par>
                        <p:par>
                          <p:cTn id="64" fill="hold">
                            <p:stCondLst>
                              <p:cond delay="5900"/>
                            </p:stCondLst>
                            <p:childTnLst>
                              <p:par>
                                <p:cTn id="65" presetID="2" presetClass="entr" presetSubtype="4" fill="hold" grpId="0" nodeType="afterEffect">
                                  <p:stCondLst>
                                    <p:cond delay="0"/>
                                  </p:stCondLst>
                                  <p:childTnLst>
                                    <p:set>
                                      <p:cBhvr>
                                        <p:cTn id="66" dur="1" fill="hold">
                                          <p:stCondLst>
                                            <p:cond delay="0"/>
                                          </p:stCondLst>
                                        </p:cTn>
                                        <p:tgtEl>
                                          <p:spTgt spid="18">
                                            <p:graphicEl>
                                              <a:dgm id="{E3A10611-17A3-4685-A480-5206EA3A3108}"/>
                                            </p:graphicEl>
                                          </p:spTgt>
                                        </p:tgtEl>
                                        <p:attrNameLst>
                                          <p:attrName>style.visibility</p:attrName>
                                        </p:attrNameLst>
                                      </p:cBhvr>
                                      <p:to>
                                        <p:strVal val="visible"/>
                                      </p:to>
                                    </p:set>
                                    <p:anim calcmode="lin" valueType="num">
                                      <p:cBhvr additive="base">
                                        <p:cTn id="67" dur="500" fill="hold"/>
                                        <p:tgtEl>
                                          <p:spTgt spid="18">
                                            <p:graphicEl>
                                              <a:dgm id="{E3A10611-17A3-4685-A480-5206EA3A3108}"/>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18">
                                            <p:graphicEl>
                                              <a:dgm id="{E3A10611-17A3-4685-A480-5206EA3A3108}"/>
                                            </p:graphicEl>
                                          </p:spTgt>
                                        </p:tgtEl>
                                        <p:attrNameLst>
                                          <p:attrName>ppt_y</p:attrName>
                                        </p:attrNameLst>
                                      </p:cBhvr>
                                      <p:tavLst>
                                        <p:tav tm="0">
                                          <p:val>
                                            <p:strVal val="1+#ppt_h/2"/>
                                          </p:val>
                                        </p:tav>
                                        <p:tav tm="100000">
                                          <p:val>
                                            <p:strVal val="#ppt_y"/>
                                          </p:val>
                                        </p:tav>
                                      </p:tavLst>
                                    </p:anim>
                                  </p:childTnLst>
                                </p:cTn>
                              </p:par>
                            </p:childTnLst>
                          </p:cTn>
                        </p:par>
                        <p:par>
                          <p:cTn id="69" fill="hold">
                            <p:stCondLst>
                              <p:cond delay="6400"/>
                            </p:stCondLst>
                            <p:childTnLst>
                              <p:par>
                                <p:cTn id="70" presetID="2" presetClass="entr" presetSubtype="4" fill="hold" grpId="0" nodeType="afterEffect">
                                  <p:stCondLst>
                                    <p:cond delay="0"/>
                                  </p:stCondLst>
                                  <p:childTnLst>
                                    <p:set>
                                      <p:cBhvr>
                                        <p:cTn id="71" dur="1" fill="hold">
                                          <p:stCondLst>
                                            <p:cond delay="0"/>
                                          </p:stCondLst>
                                        </p:cTn>
                                        <p:tgtEl>
                                          <p:spTgt spid="18">
                                            <p:graphicEl>
                                              <a:dgm id="{19FD1B7B-9731-4A56-997D-E2F07B49F5DD}"/>
                                            </p:graphicEl>
                                          </p:spTgt>
                                        </p:tgtEl>
                                        <p:attrNameLst>
                                          <p:attrName>style.visibility</p:attrName>
                                        </p:attrNameLst>
                                      </p:cBhvr>
                                      <p:to>
                                        <p:strVal val="visible"/>
                                      </p:to>
                                    </p:set>
                                    <p:anim calcmode="lin" valueType="num">
                                      <p:cBhvr additive="base">
                                        <p:cTn id="72" dur="500" fill="hold"/>
                                        <p:tgtEl>
                                          <p:spTgt spid="18">
                                            <p:graphicEl>
                                              <a:dgm id="{19FD1B7B-9731-4A56-997D-E2F07B49F5DD}"/>
                                            </p:graphicEl>
                                          </p:spTgt>
                                        </p:tgtEl>
                                        <p:attrNameLst>
                                          <p:attrName>ppt_x</p:attrName>
                                        </p:attrNameLst>
                                      </p:cBhvr>
                                      <p:tavLst>
                                        <p:tav tm="0">
                                          <p:val>
                                            <p:strVal val="#ppt_x"/>
                                          </p:val>
                                        </p:tav>
                                        <p:tav tm="100000">
                                          <p:val>
                                            <p:strVal val="#ppt_x"/>
                                          </p:val>
                                        </p:tav>
                                      </p:tavLst>
                                    </p:anim>
                                    <p:anim calcmode="lin" valueType="num">
                                      <p:cBhvr additive="base">
                                        <p:cTn id="73" dur="500" fill="hold"/>
                                        <p:tgtEl>
                                          <p:spTgt spid="18">
                                            <p:graphicEl>
                                              <a:dgm id="{19FD1B7B-9731-4A56-997D-E2F07B49F5DD}"/>
                                            </p:graphicEl>
                                          </p:spTgt>
                                        </p:tgtEl>
                                        <p:attrNameLst>
                                          <p:attrName>ppt_y</p:attrName>
                                        </p:attrNameLst>
                                      </p:cBhvr>
                                      <p:tavLst>
                                        <p:tav tm="0">
                                          <p:val>
                                            <p:strVal val="1+#ppt_h/2"/>
                                          </p:val>
                                        </p:tav>
                                        <p:tav tm="100000">
                                          <p:val>
                                            <p:strVal val="#ppt_y"/>
                                          </p:val>
                                        </p:tav>
                                      </p:tavLst>
                                    </p:anim>
                                  </p:childTnLst>
                                </p:cTn>
                              </p:par>
                            </p:childTnLst>
                          </p:cTn>
                        </p:par>
                        <p:par>
                          <p:cTn id="74" fill="hold">
                            <p:stCondLst>
                              <p:cond delay="6900"/>
                            </p:stCondLst>
                            <p:childTnLst>
                              <p:par>
                                <p:cTn id="75" presetID="2" presetClass="entr" presetSubtype="4" fill="hold" grpId="0" nodeType="afterEffect">
                                  <p:stCondLst>
                                    <p:cond delay="0"/>
                                  </p:stCondLst>
                                  <p:childTnLst>
                                    <p:set>
                                      <p:cBhvr>
                                        <p:cTn id="76" dur="1" fill="hold">
                                          <p:stCondLst>
                                            <p:cond delay="0"/>
                                          </p:stCondLst>
                                        </p:cTn>
                                        <p:tgtEl>
                                          <p:spTgt spid="18">
                                            <p:graphicEl>
                                              <a:dgm id="{E01B526A-595F-4AE4-AFF8-4EBE89DBBF59}"/>
                                            </p:graphicEl>
                                          </p:spTgt>
                                        </p:tgtEl>
                                        <p:attrNameLst>
                                          <p:attrName>style.visibility</p:attrName>
                                        </p:attrNameLst>
                                      </p:cBhvr>
                                      <p:to>
                                        <p:strVal val="visible"/>
                                      </p:to>
                                    </p:set>
                                    <p:anim calcmode="lin" valueType="num">
                                      <p:cBhvr additive="base">
                                        <p:cTn id="77" dur="500" fill="hold"/>
                                        <p:tgtEl>
                                          <p:spTgt spid="18">
                                            <p:graphicEl>
                                              <a:dgm id="{E01B526A-595F-4AE4-AFF8-4EBE89DBBF59}"/>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18">
                                            <p:graphicEl>
                                              <a:dgm id="{E01B526A-595F-4AE4-AFF8-4EBE89DBBF59}"/>
                                            </p:graphicEl>
                                          </p:spTgt>
                                        </p:tgtEl>
                                        <p:attrNameLst>
                                          <p:attrName>ppt_y</p:attrName>
                                        </p:attrNameLst>
                                      </p:cBhvr>
                                      <p:tavLst>
                                        <p:tav tm="0">
                                          <p:val>
                                            <p:strVal val="1+#ppt_h/2"/>
                                          </p:val>
                                        </p:tav>
                                        <p:tav tm="100000">
                                          <p:val>
                                            <p:strVal val="#ppt_y"/>
                                          </p:val>
                                        </p:tav>
                                      </p:tavLst>
                                    </p:anim>
                                  </p:childTnLst>
                                </p:cTn>
                              </p:par>
                            </p:childTnLst>
                          </p:cTn>
                        </p:par>
                        <p:par>
                          <p:cTn id="79" fill="hold">
                            <p:stCondLst>
                              <p:cond delay="7400"/>
                            </p:stCondLst>
                            <p:childTnLst>
                              <p:par>
                                <p:cTn id="80" presetID="2" presetClass="entr" presetSubtype="4" fill="hold" grpId="0" nodeType="afterEffect">
                                  <p:stCondLst>
                                    <p:cond delay="0"/>
                                  </p:stCondLst>
                                  <p:childTnLst>
                                    <p:set>
                                      <p:cBhvr>
                                        <p:cTn id="81" dur="1" fill="hold">
                                          <p:stCondLst>
                                            <p:cond delay="0"/>
                                          </p:stCondLst>
                                        </p:cTn>
                                        <p:tgtEl>
                                          <p:spTgt spid="18">
                                            <p:graphicEl>
                                              <a:dgm id="{39F81BEB-40A9-4840-841F-9349E44C416A}"/>
                                            </p:graphicEl>
                                          </p:spTgt>
                                        </p:tgtEl>
                                        <p:attrNameLst>
                                          <p:attrName>style.visibility</p:attrName>
                                        </p:attrNameLst>
                                      </p:cBhvr>
                                      <p:to>
                                        <p:strVal val="visible"/>
                                      </p:to>
                                    </p:set>
                                    <p:anim calcmode="lin" valueType="num">
                                      <p:cBhvr additive="base">
                                        <p:cTn id="82" dur="500" fill="hold"/>
                                        <p:tgtEl>
                                          <p:spTgt spid="18">
                                            <p:graphicEl>
                                              <a:dgm id="{39F81BEB-40A9-4840-841F-9349E44C416A}"/>
                                            </p:graphicEl>
                                          </p:spTgt>
                                        </p:tgtEl>
                                        <p:attrNameLst>
                                          <p:attrName>ppt_x</p:attrName>
                                        </p:attrNameLst>
                                      </p:cBhvr>
                                      <p:tavLst>
                                        <p:tav tm="0">
                                          <p:val>
                                            <p:strVal val="#ppt_x"/>
                                          </p:val>
                                        </p:tav>
                                        <p:tav tm="100000">
                                          <p:val>
                                            <p:strVal val="#ppt_x"/>
                                          </p:val>
                                        </p:tav>
                                      </p:tavLst>
                                    </p:anim>
                                    <p:anim calcmode="lin" valueType="num">
                                      <p:cBhvr additive="base">
                                        <p:cTn id="83" dur="500" fill="hold"/>
                                        <p:tgtEl>
                                          <p:spTgt spid="18">
                                            <p:graphicEl>
                                              <a:dgm id="{39F81BEB-40A9-4840-841F-9349E44C416A}"/>
                                            </p:graphicEl>
                                          </p:spTgt>
                                        </p:tgtEl>
                                        <p:attrNameLst>
                                          <p:attrName>ppt_y</p:attrName>
                                        </p:attrNameLst>
                                      </p:cBhvr>
                                      <p:tavLst>
                                        <p:tav tm="0">
                                          <p:val>
                                            <p:strVal val="1+#ppt_h/2"/>
                                          </p:val>
                                        </p:tav>
                                        <p:tav tm="100000">
                                          <p:val>
                                            <p:strVal val="#ppt_y"/>
                                          </p:val>
                                        </p:tav>
                                      </p:tavLst>
                                    </p:anim>
                                  </p:childTnLst>
                                </p:cTn>
                              </p:par>
                            </p:childTnLst>
                          </p:cTn>
                        </p:par>
                        <p:par>
                          <p:cTn id="84" fill="hold">
                            <p:stCondLst>
                              <p:cond delay="7900"/>
                            </p:stCondLst>
                            <p:childTnLst>
                              <p:par>
                                <p:cTn id="85" presetID="2" presetClass="entr" presetSubtype="4" fill="hold" grpId="0" nodeType="afterEffect">
                                  <p:stCondLst>
                                    <p:cond delay="0"/>
                                  </p:stCondLst>
                                  <p:childTnLst>
                                    <p:set>
                                      <p:cBhvr>
                                        <p:cTn id="86" dur="1" fill="hold">
                                          <p:stCondLst>
                                            <p:cond delay="0"/>
                                          </p:stCondLst>
                                        </p:cTn>
                                        <p:tgtEl>
                                          <p:spTgt spid="18">
                                            <p:graphicEl>
                                              <a:dgm id="{630FA5C4-717C-4FC1-988A-BFF6F108833C}"/>
                                            </p:graphicEl>
                                          </p:spTgt>
                                        </p:tgtEl>
                                        <p:attrNameLst>
                                          <p:attrName>style.visibility</p:attrName>
                                        </p:attrNameLst>
                                      </p:cBhvr>
                                      <p:to>
                                        <p:strVal val="visible"/>
                                      </p:to>
                                    </p:set>
                                    <p:anim calcmode="lin" valueType="num">
                                      <p:cBhvr additive="base">
                                        <p:cTn id="87" dur="500" fill="hold"/>
                                        <p:tgtEl>
                                          <p:spTgt spid="18">
                                            <p:graphicEl>
                                              <a:dgm id="{630FA5C4-717C-4FC1-988A-BFF6F108833C}"/>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18">
                                            <p:graphicEl>
                                              <a:dgm id="{630FA5C4-717C-4FC1-988A-BFF6F108833C}"/>
                                            </p:graphicEl>
                                          </p:spTgt>
                                        </p:tgtEl>
                                        <p:attrNameLst>
                                          <p:attrName>ppt_y</p:attrName>
                                        </p:attrNameLst>
                                      </p:cBhvr>
                                      <p:tavLst>
                                        <p:tav tm="0">
                                          <p:val>
                                            <p:strVal val="1+#ppt_h/2"/>
                                          </p:val>
                                        </p:tav>
                                        <p:tav tm="100000">
                                          <p:val>
                                            <p:strVal val="#ppt_y"/>
                                          </p:val>
                                        </p:tav>
                                      </p:tavLst>
                                    </p:anim>
                                  </p:childTnLst>
                                </p:cTn>
                              </p:par>
                            </p:childTnLst>
                          </p:cTn>
                        </p:par>
                        <p:par>
                          <p:cTn id="89" fill="hold">
                            <p:stCondLst>
                              <p:cond delay="8400"/>
                            </p:stCondLst>
                            <p:childTnLst>
                              <p:par>
                                <p:cTn id="90" presetID="2" presetClass="entr" presetSubtype="4" fill="hold" grpId="0" nodeType="afterEffect">
                                  <p:stCondLst>
                                    <p:cond delay="0"/>
                                  </p:stCondLst>
                                  <p:childTnLst>
                                    <p:set>
                                      <p:cBhvr>
                                        <p:cTn id="91" dur="1" fill="hold">
                                          <p:stCondLst>
                                            <p:cond delay="0"/>
                                          </p:stCondLst>
                                        </p:cTn>
                                        <p:tgtEl>
                                          <p:spTgt spid="18">
                                            <p:graphicEl>
                                              <a:dgm id="{2760DDCA-C0A0-4485-9E8F-C18777A502CC}"/>
                                            </p:graphicEl>
                                          </p:spTgt>
                                        </p:tgtEl>
                                        <p:attrNameLst>
                                          <p:attrName>style.visibility</p:attrName>
                                        </p:attrNameLst>
                                      </p:cBhvr>
                                      <p:to>
                                        <p:strVal val="visible"/>
                                      </p:to>
                                    </p:set>
                                    <p:anim calcmode="lin" valueType="num">
                                      <p:cBhvr additive="base">
                                        <p:cTn id="92" dur="500" fill="hold"/>
                                        <p:tgtEl>
                                          <p:spTgt spid="18">
                                            <p:graphicEl>
                                              <a:dgm id="{2760DDCA-C0A0-4485-9E8F-C18777A502CC}"/>
                                            </p:graphicEl>
                                          </p:spTgt>
                                        </p:tgtEl>
                                        <p:attrNameLst>
                                          <p:attrName>ppt_x</p:attrName>
                                        </p:attrNameLst>
                                      </p:cBhvr>
                                      <p:tavLst>
                                        <p:tav tm="0">
                                          <p:val>
                                            <p:strVal val="#ppt_x"/>
                                          </p:val>
                                        </p:tav>
                                        <p:tav tm="100000">
                                          <p:val>
                                            <p:strVal val="#ppt_x"/>
                                          </p:val>
                                        </p:tav>
                                      </p:tavLst>
                                    </p:anim>
                                    <p:anim calcmode="lin" valueType="num">
                                      <p:cBhvr additive="base">
                                        <p:cTn id="93" dur="500" fill="hold"/>
                                        <p:tgtEl>
                                          <p:spTgt spid="18">
                                            <p:graphicEl>
                                              <a:dgm id="{2760DDCA-C0A0-4485-9E8F-C18777A502CC}"/>
                                            </p:graphicEl>
                                          </p:spTgt>
                                        </p:tgtEl>
                                        <p:attrNameLst>
                                          <p:attrName>ppt_y</p:attrName>
                                        </p:attrNameLst>
                                      </p:cBhvr>
                                      <p:tavLst>
                                        <p:tav tm="0">
                                          <p:val>
                                            <p:strVal val="1+#ppt_h/2"/>
                                          </p:val>
                                        </p:tav>
                                        <p:tav tm="100000">
                                          <p:val>
                                            <p:strVal val="#ppt_y"/>
                                          </p:val>
                                        </p:tav>
                                      </p:tavLst>
                                    </p:anim>
                                  </p:childTnLst>
                                </p:cTn>
                              </p:par>
                            </p:childTnLst>
                          </p:cTn>
                        </p:par>
                        <p:par>
                          <p:cTn id="94" fill="hold">
                            <p:stCondLst>
                              <p:cond delay="8900"/>
                            </p:stCondLst>
                            <p:childTnLst>
                              <p:par>
                                <p:cTn id="95" presetID="2" presetClass="entr" presetSubtype="4" fill="hold" grpId="0" nodeType="afterEffect">
                                  <p:stCondLst>
                                    <p:cond delay="0"/>
                                  </p:stCondLst>
                                  <p:childTnLst>
                                    <p:set>
                                      <p:cBhvr>
                                        <p:cTn id="96" dur="1" fill="hold">
                                          <p:stCondLst>
                                            <p:cond delay="0"/>
                                          </p:stCondLst>
                                        </p:cTn>
                                        <p:tgtEl>
                                          <p:spTgt spid="18">
                                            <p:graphicEl>
                                              <a:dgm id="{829C8BA7-6573-4859-9563-505B0E0F229E}"/>
                                            </p:graphicEl>
                                          </p:spTgt>
                                        </p:tgtEl>
                                        <p:attrNameLst>
                                          <p:attrName>style.visibility</p:attrName>
                                        </p:attrNameLst>
                                      </p:cBhvr>
                                      <p:to>
                                        <p:strVal val="visible"/>
                                      </p:to>
                                    </p:set>
                                    <p:anim calcmode="lin" valueType="num">
                                      <p:cBhvr additive="base">
                                        <p:cTn id="97" dur="500" fill="hold"/>
                                        <p:tgtEl>
                                          <p:spTgt spid="18">
                                            <p:graphicEl>
                                              <a:dgm id="{829C8BA7-6573-4859-9563-505B0E0F229E}"/>
                                            </p:graphic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graphicEl>
                                              <a:dgm id="{829C8BA7-6573-4859-9563-505B0E0F229E}"/>
                                            </p:graphicEl>
                                          </p:spTgt>
                                        </p:tgtEl>
                                        <p:attrNameLst>
                                          <p:attrName>ppt_y</p:attrName>
                                        </p:attrNameLst>
                                      </p:cBhvr>
                                      <p:tavLst>
                                        <p:tav tm="0">
                                          <p:val>
                                            <p:strVal val="1+#ppt_h/2"/>
                                          </p:val>
                                        </p:tav>
                                        <p:tav tm="100000">
                                          <p:val>
                                            <p:strVal val="#ppt_y"/>
                                          </p:val>
                                        </p:tav>
                                      </p:tavLst>
                                    </p:anim>
                                  </p:childTnLst>
                                </p:cTn>
                              </p:par>
                            </p:childTnLst>
                          </p:cTn>
                        </p:par>
                        <p:par>
                          <p:cTn id="99" fill="hold">
                            <p:stCondLst>
                              <p:cond delay="9400"/>
                            </p:stCondLst>
                            <p:childTnLst>
                              <p:par>
                                <p:cTn id="100" presetID="2" presetClass="entr" presetSubtype="4" fill="hold" grpId="0" nodeType="afterEffect">
                                  <p:stCondLst>
                                    <p:cond delay="0"/>
                                  </p:stCondLst>
                                  <p:childTnLst>
                                    <p:set>
                                      <p:cBhvr>
                                        <p:cTn id="101" dur="1" fill="hold">
                                          <p:stCondLst>
                                            <p:cond delay="0"/>
                                          </p:stCondLst>
                                        </p:cTn>
                                        <p:tgtEl>
                                          <p:spTgt spid="18">
                                            <p:graphicEl>
                                              <a:dgm id="{07A6B810-3047-4AA8-ADD7-C34606C6267A}"/>
                                            </p:graphicEl>
                                          </p:spTgt>
                                        </p:tgtEl>
                                        <p:attrNameLst>
                                          <p:attrName>style.visibility</p:attrName>
                                        </p:attrNameLst>
                                      </p:cBhvr>
                                      <p:to>
                                        <p:strVal val="visible"/>
                                      </p:to>
                                    </p:set>
                                    <p:anim calcmode="lin" valueType="num">
                                      <p:cBhvr additive="base">
                                        <p:cTn id="102" dur="500" fill="hold"/>
                                        <p:tgtEl>
                                          <p:spTgt spid="18">
                                            <p:graphicEl>
                                              <a:dgm id="{07A6B810-3047-4AA8-ADD7-C34606C6267A}"/>
                                            </p:graphicEl>
                                          </p:spTgt>
                                        </p:tgtEl>
                                        <p:attrNameLst>
                                          <p:attrName>ppt_x</p:attrName>
                                        </p:attrNameLst>
                                      </p:cBhvr>
                                      <p:tavLst>
                                        <p:tav tm="0">
                                          <p:val>
                                            <p:strVal val="#ppt_x"/>
                                          </p:val>
                                        </p:tav>
                                        <p:tav tm="100000">
                                          <p:val>
                                            <p:strVal val="#ppt_x"/>
                                          </p:val>
                                        </p:tav>
                                      </p:tavLst>
                                    </p:anim>
                                    <p:anim calcmode="lin" valueType="num">
                                      <p:cBhvr additive="base">
                                        <p:cTn id="103" dur="500" fill="hold"/>
                                        <p:tgtEl>
                                          <p:spTgt spid="18">
                                            <p:graphicEl>
                                              <a:dgm id="{07A6B810-3047-4AA8-ADD7-C34606C6267A}"/>
                                            </p:graphicEl>
                                          </p:spTgt>
                                        </p:tgtEl>
                                        <p:attrNameLst>
                                          <p:attrName>ppt_y</p:attrName>
                                        </p:attrNameLst>
                                      </p:cBhvr>
                                      <p:tavLst>
                                        <p:tav tm="0">
                                          <p:val>
                                            <p:strVal val="1+#ppt_h/2"/>
                                          </p:val>
                                        </p:tav>
                                        <p:tav tm="100000">
                                          <p:val>
                                            <p:strVal val="#ppt_y"/>
                                          </p:val>
                                        </p:tav>
                                      </p:tavLst>
                                    </p:anim>
                                  </p:childTnLst>
                                </p:cTn>
                              </p:par>
                            </p:childTnLst>
                          </p:cTn>
                        </p:par>
                        <p:par>
                          <p:cTn id="104" fill="hold">
                            <p:stCondLst>
                              <p:cond delay="9900"/>
                            </p:stCondLst>
                            <p:childTnLst>
                              <p:par>
                                <p:cTn id="105" presetID="2" presetClass="entr" presetSubtype="4" fill="hold" grpId="0" nodeType="afterEffect">
                                  <p:stCondLst>
                                    <p:cond delay="0"/>
                                  </p:stCondLst>
                                  <p:childTnLst>
                                    <p:set>
                                      <p:cBhvr>
                                        <p:cTn id="106" dur="1" fill="hold">
                                          <p:stCondLst>
                                            <p:cond delay="0"/>
                                          </p:stCondLst>
                                        </p:cTn>
                                        <p:tgtEl>
                                          <p:spTgt spid="18">
                                            <p:graphicEl>
                                              <a:dgm id="{42A44E46-9D78-4D00-A134-ACF4B82AE29C}"/>
                                            </p:graphicEl>
                                          </p:spTgt>
                                        </p:tgtEl>
                                        <p:attrNameLst>
                                          <p:attrName>style.visibility</p:attrName>
                                        </p:attrNameLst>
                                      </p:cBhvr>
                                      <p:to>
                                        <p:strVal val="visible"/>
                                      </p:to>
                                    </p:set>
                                    <p:anim calcmode="lin" valueType="num">
                                      <p:cBhvr additive="base">
                                        <p:cTn id="107" dur="500" fill="hold"/>
                                        <p:tgtEl>
                                          <p:spTgt spid="18">
                                            <p:graphicEl>
                                              <a:dgm id="{42A44E46-9D78-4D00-A134-ACF4B82AE29C}"/>
                                            </p:graphicEl>
                                          </p:spTgt>
                                        </p:tgtEl>
                                        <p:attrNameLst>
                                          <p:attrName>ppt_x</p:attrName>
                                        </p:attrNameLst>
                                      </p:cBhvr>
                                      <p:tavLst>
                                        <p:tav tm="0">
                                          <p:val>
                                            <p:strVal val="#ppt_x"/>
                                          </p:val>
                                        </p:tav>
                                        <p:tav tm="100000">
                                          <p:val>
                                            <p:strVal val="#ppt_x"/>
                                          </p:val>
                                        </p:tav>
                                      </p:tavLst>
                                    </p:anim>
                                    <p:anim calcmode="lin" valueType="num">
                                      <p:cBhvr additive="base">
                                        <p:cTn id="108" dur="500" fill="hold"/>
                                        <p:tgtEl>
                                          <p:spTgt spid="18">
                                            <p:graphicEl>
                                              <a:dgm id="{42A44E46-9D78-4D00-A134-ACF4B82AE29C}"/>
                                            </p:graphicEl>
                                          </p:spTgt>
                                        </p:tgtEl>
                                        <p:attrNameLst>
                                          <p:attrName>ppt_y</p:attrName>
                                        </p:attrNameLst>
                                      </p:cBhvr>
                                      <p:tavLst>
                                        <p:tav tm="0">
                                          <p:val>
                                            <p:strVal val="1+#ppt_h/2"/>
                                          </p:val>
                                        </p:tav>
                                        <p:tav tm="100000">
                                          <p:val>
                                            <p:strVal val="#ppt_y"/>
                                          </p:val>
                                        </p:tav>
                                      </p:tavLst>
                                    </p:anim>
                                  </p:childTnLst>
                                </p:cTn>
                              </p:par>
                            </p:childTnLst>
                          </p:cTn>
                        </p:par>
                        <p:par>
                          <p:cTn id="109" fill="hold">
                            <p:stCondLst>
                              <p:cond delay="10400"/>
                            </p:stCondLst>
                            <p:childTnLst>
                              <p:par>
                                <p:cTn id="110" presetID="2" presetClass="entr" presetSubtype="4" fill="hold" grpId="0" nodeType="afterEffect">
                                  <p:stCondLst>
                                    <p:cond delay="0"/>
                                  </p:stCondLst>
                                  <p:childTnLst>
                                    <p:set>
                                      <p:cBhvr>
                                        <p:cTn id="111" dur="1" fill="hold">
                                          <p:stCondLst>
                                            <p:cond delay="0"/>
                                          </p:stCondLst>
                                        </p:cTn>
                                        <p:tgtEl>
                                          <p:spTgt spid="18">
                                            <p:graphicEl>
                                              <a:dgm id="{E1192136-C45A-4968-B543-BEC3E47B113E}"/>
                                            </p:graphicEl>
                                          </p:spTgt>
                                        </p:tgtEl>
                                        <p:attrNameLst>
                                          <p:attrName>style.visibility</p:attrName>
                                        </p:attrNameLst>
                                      </p:cBhvr>
                                      <p:to>
                                        <p:strVal val="visible"/>
                                      </p:to>
                                    </p:set>
                                    <p:anim calcmode="lin" valueType="num">
                                      <p:cBhvr additive="base">
                                        <p:cTn id="112" dur="500" fill="hold"/>
                                        <p:tgtEl>
                                          <p:spTgt spid="18">
                                            <p:graphicEl>
                                              <a:dgm id="{E1192136-C45A-4968-B543-BEC3E47B113E}"/>
                                            </p:graphicEl>
                                          </p:spTgt>
                                        </p:tgtEl>
                                        <p:attrNameLst>
                                          <p:attrName>ppt_x</p:attrName>
                                        </p:attrNameLst>
                                      </p:cBhvr>
                                      <p:tavLst>
                                        <p:tav tm="0">
                                          <p:val>
                                            <p:strVal val="#ppt_x"/>
                                          </p:val>
                                        </p:tav>
                                        <p:tav tm="100000">
                                          <p:val>
                                            <p:strVal val="#ppt_x"/>
                                          </p:val>
                                        </p:tav>
                                      </p:tavLst>
                                    </p:anim>
                                    <p:anim calcmode="lin" valueType="num">
                                      <p:cBhvr additive="base">
                                        <p:cTn id="113" dur="500" fill="hold"/>
                                        <p:tgtEl>
                                          <p:spTgt spid="18">
                                            <p:graphicEl>
                                              <a:dgm id="{E1192136-C45A-4968-B543-BEC3E47B113E}"/>
                                            </p:graphicEl>
                                          </p:spTgt>
                                        </p:tgtEl>
                                        <p:attrNameLst>
                                          <p:attrName>ppt_y</p:attrName>
                                        </p:attrNameLst>
                                      </p:cBhvr>
                                      <p:tavLst>
                                        <p:tav tm="0">
                                          <p:val>
                                            <p:strVal val="1+#ppt_h/2"/>
                                          </p:val>
                                        </p:tav>
                                        <p:tav tm="100000">
                                          <p:val>
                                            <p:strVal val="#ppt_y"/>
                                          </p:val>
                                        </p:tav>
                                      </p:tavLst>
                                    </p:anim>
                                  </p:childTnLst>
                                </p:cTn>
                              </p:par>
                            </p:childTnLst>
                          </p:cTn>
                        </p:par>
                        <p:par>
                          <p:cTn id="114" fill="hold">
                            <p:stCondLst>
                              <p:cond delay="10900"/>
                            </p:stCondLst>
                            <p:childTnLst>
                              <p:par>
                                <p:cTn id="115" presetID="2" presetClass="entr" presetSubtype="4" fill="hold" grpId="0" nodeType="afterEffect">
                                  <p:stCondLst>
                                    <p:cond delay="0"/>
                                  </p:stCondLst>
                                  <p:childTnLst>
                                    <p:set>
                                      <p:cBhvr>
                                        <p:cTn id="116" dur="1" fill="hold">
                                          <p:stCondLst>
                                            <p:cond delay="0"/>
                                          </p:stCondLst>
                                        </p:cTn>
                                        <p:tgtEl>
                                          <p:spTgt spid="18">
                                            <p:graphicEl>
                                              <a:dgm id="{AA29D46A-EE65-46D9-A824-2D716C605AC5}"/>
                                            </p:graphicEl>
                                          </p:spTgt>
                                        </p:tgtEl>
                                        <p:attrNameLst>
                                          <p:attrName>style.visibility</p:attrName>
                                        </p:attrNameLst>
                                      </p:cBhvr>
                                      <p:to>
                                        <p:strVal val="visible"/>
                                      </p:to>
                                    </p:set>
                                    <p:anim calcmode="lin" valueType="num">
                                      <p:cBhvr additive="base">
                                        <p:cTn id="117" dur="500" fill="hold"/>
                                        <p:tgtEl>
                                          <p:spTgt spid="18">
                                            <p:graphicEl>
                                              <a:dgm id="{AA29D46A-EE65-46D9-A824-2D716C605AC5}"/>
                                            </p:graphicEl>
                                          </p:spTgt>
                                        </p:tgtEl>
                                        <p:attrNameLst>
                                          <p:attrName>ppt_x</p:attrName>
                                        </p:attrNameLst>
                                      </p:cBhvr>
                                      <p:tavLst>
                                        <p:tav tm="0">
                                          <p:val>
                                            <p:strVal val="#ppt_x"/>
                                          </p:val>
                                        </p:tav>
                                        <p:tav tm="100000">
                                          <p:val>
                                            <p:strVal val="#ppt_x"/>
                                          </p:val>
                                        </p:tav>
                                      </p:tavLst>
                                    </p:anim>
                                    <p:anim calcmode="lin" valueType="num">
                                      <p:cBhvr additive="base">
                                        <p:cTn id="118" dur="500" fill="hold"/>
                                        <p:tgtEl>
                                          <p:spTgt spid="18">
                                            <p:graphicEl>
                                              <a:dgm id="{AA29D46A-EE65-46D9-A824-2D716C605AC5}"/>
                                            </p:graphicEl>
                                          </p:spTgt>
                                        </p:tgtEl>
                                        <p:attrNameLst>
                                          <p:attrName>ppt_y</p:attrName>
                                        </p:attrNameLst>
                                      </p:cBhvr>
                                      <p:tavLst>
                                        <p:tav tm="0">
                                          <p:val>
                                            <p:strVal val="1+#ppt_h/2"/>
                                          </p:val>
                                        </p:tav>
                                        <p:tav tm="100000">
                                          <p:val>
                                            <p:strVal val="#ppt_y"/>
                                          </p:val>
                                        </p:tav>
                                      </p:tavLst>
                                    </p:anim>
                                  </p:childTnLst>
                                </p:cTn>
                              </p:par>
                            </p:childTnLst>
                          </p:cTn>
                        </p:par>
                        <p:par>
                          <p:cTn id="119" fill="hold">
                            <p:stCondLst>
                              <p:cond delay="11400"/>
                            </p:stCondLst>
                            <p:childTnLst>
                              <p:par>
                                <p:cTn id="120" presetID="2" presetClass="entr" presetSubtype="4" fill="hold" grpId="0" nodeType="afterEffect">
                                  <p:stCondLst>
                                    <p:cond delay="0"/>
                                  </p:stCondLst>
                                  <p:childTnLst>
                                    <p:set>
                                      <p:cBhvr>
                                        <p:cTn id="121" dur="1" fill="hold">
                                          <p:stCondLst>
                                            <p:cond delay="0"/>
                                          </p:stCondLst>
                                        </p:cTn>
                                        <p:tgtEl>
                                          <p:spTgt spid="18">
                                            <p:graphicEl>
                                              <a:dgm id="{63BB1EF3-36A0-478D-B686-3AAE9B4E744C}"/>
                                            </p:graphicEl>
                                          </p:spTgt>
                                        </p:tgtEl>
                                        <p:attrNameLst>
                                          <p:attrName>style.visibility</p:attrName>
                                        </p:attrNameLst>
                                      </p:cBhvr>
                                      <p:to>
                                        <p:strVal val="visible"/>
                                      </p:to>
                                    </p:set>
                                    <p:anim calcmode="lin" valueType="num">
                                      <p:cBhvr additive="base">
                                        <p:cTn id="122" dur="500" fill="hold"/>
                                        <p:tgtEl>
                                          <p:spTgt spid="18">
                                            <p:graphicEl>
                                              <a:dgm id="{63BB1EF3-36A0-478D-B686-3AAE9B4E744C}"/>
                                            </p:graphicEl>
                                          </p:spTgt>
                                        </p:tgtEl>
                                        <p:attrNameLst>
                                          <p:attrName>ppt_x</p:attrName>
                                        </p:attrNameLst>
                                      </p:cBhvr>
                                      <p:tavLst>
                                        <p:tav tm="0">
                                          <p:val>
                                            <p:strVal val="#ppt_x"/>
                                          </p:val>
                                        </p:tav>
                                        <p:tav tm="100000">
                                          <p:val>
                                            <p:strVal val="#ppt_x"/>
                                          </p:val>
                                        </p:tav>
                                      </p:tavLst>
                                    </p:anim>
                                    <p:anim calcmode="lin" valueType="num">
                                      <p:cBhvr additive="base">
                                        <p:cTn id="123" dur="500" fill="hold"/>
                                        <p:tgtEl>
                                          <p:spTgt spid="18">
                                            <p:graphicEl>
                                              <a:dgm id="{63BB1EF3-36A0-478D-B686-3AAE9B4E744C}"/>
                                            </p:graphicEl>
                                          </p:spTgt>
                                        </p:tgtEl>
                                        <p:attrNameLst>
                                          <p:attrName>ppt_y</p:attrName>
                                        </p:attrNameLst>
                                      </p:cBhvr>
                                      <p:tavLst>
                                        <p:tav tm="0">
                                          <p:val>
                                            <p:strVal val="1+#ppt_h/2"/>
                                          </p:val>
                                        </p:tav>
                                        <p:tav tm="100000">
                                          <p:val>
                                            <p:strVal val="#ppt_y"/>
                                          </p:val>
                                        </p:tav>
                                      </p:tavLst>
                                    </p:anim>
                                  </p:childTnLst>
                                </p:cTn>
                              </p:par>
                            </p:childTnLst>
                          </p:cTn>
                        </p:par>
                        <p:par>
                          <p:cTn id="124" fill="hold">
                            <p:stCondLst>
                              <p:cond delay="11900"/>
                            </p:stCondLst>
                            <p:childTnLst>
                              <p:par>
                                <p:cTn id="125" presetID="2" presetClass="entr" presetSubtype="4" fill="hold" grpId="0" nodeType="afterEffect">
                                  <p:stCondLst>
                                    <p:cond delay="0"/>
                                  </p:stCondLst>
                                  <p:childTnLst>
                                    <p:set>
                                      <p:cBhvr>
                                        <p:cTn id="126" dur="1" fill="hold">
                                          <p:stCondLst>
                                            <p:cond delay="0"/>
                                          </p:stCondLst>
                                        </p:cTn>
                                        <p:tgtEl>
                                          <p:spTgt spid="18">
                                            <p:graphicEl>
                                              <a:dgm id="{EA507D0F-5C2F-47BD-8076-9FCC652F920A}"/>
                                            </p:graphicEl>
                                          </p:spTgt>
                                        </p:tgtEl>
                                        <p:attrNameLst>
                                          <p:attrName>style.visibility</p:attrName>
                                        </p:attrNameLst>
                                      </p:cBhvr>
                                      <p:to>
                                        <p:strVal val="visible"/>
                                      </p:to>
                                    </p:set>
                                    <p:anim calcmode="lin" valueType="num">
                                      <p:cBhvr additive="base">
                                        <p:cTn id="127" dur="500" fill="hold"/>
                                        <p:tgtEl>
                                          <p:spTgt spid="18">
                                            <p:graphicEl>
                                              <a:dgm id="{EA507D0F-5C2F-47BD-8076-9FCC652F920A}"/>
                                            </p:graphicEl>
                                          </p:spTgt>
                                        </p:tgtEl>
                                        <p:attrNameLst>
                                          <p:attrName>ppt_x</p:attrName>
                                        </p:attrNameLst>
                                      </p:cBhvr>
                                      <p:tavLst>
                                        <p:tav tm="0">
                                          <p:val>
                                            <p:strVal val="#ppt_x"/>
                                          </p:val>
                                        </p:tav>
                                        <p:tav tm="100000">
                                          <p:val>
                                            <p:strVal val="#ppt_x"/>
                                          </p:val>
                                        </p:tav>
                                      </p:tavLst>
                                    </p:anim>
                                    <p:anim calcmode="lin" valueType="num">
                                      <p:cBhvr additive="base">
                                        <p:cTn id="128" dur="500" fill="hold"/>
                                        <p:tgtEl>
                                          <p:spTgt spid="18">
                                            <p:graphicEl>
                                              <a:dgm id="{EA507D0F-5C2F-47BD-8076-9FCC652F920A}"/>
                                            </p:graphicEl>
                                          </p:spTgt>
                                        </p:tgtEl>
                                        <p:attrNameLst>
                                          <p:attrName>ppt_y</p:attrName>
                                        </p:attrNameLst>
                                      </p:cBhvr>
                                      <p:tavLst>
                                        <p:tav tm="0">
                                          <p:val>
                                            <p:strVal val="1+#ppt_h/2"/>
                                          </p:val>
                                        </p:tav>
                                        <p:tav tm="100000">
                                          <p:val>
                                            <p:strVal val="#ppt_y"/>
                                          </p:val>
                                        </p:tav>
                                      </p:tavLst>
                                    </p:anim>
                                  </p:childTnLst>
                                </p:cTn>
                              </p:par>
                            </p:childTnLst>
                          </p:cTn>
                        </p:par>
                        <p:par>
                          <p:cTn id="129" fill="hold">
                            <p:stCondLst>
                              <p:cond delay="12400"/>
                            </p:stCondLst>
                            <p:childTnLst>
                              <p:par>
                                <p:cTn id="130" presetID="2" presetClass="entr" presetSubtype="4" fill="hold" grpId="0" nodeType="afterEffect">
                                  <p:stCondLst>
                                    <p:cond delay="0"/>
                                  </p:stCondLst>
                                  <p:childTnLst>
                                    <p:set>
                                      <p:cBhvr>
                                        <p:cTn id="131" dur="1" fill="hold">
                                          <p:stCondLst>
                                            <p:cond delay="0"/>
                                          </p:stCondLst>
                                        </p:cTn>
                                        <p:tgtEl>
                                          <p:spTgt spid="18">
                                            <p:graphicEl>
                                              <a:dgm id="{5CA1ED19-3468-4122-8ACC-4AF084E994B0}"/>
                                            </p:graphicEl>
                                          </p:spTgt>
                                        </p:tgtEl>
                                        <p:attrNameLst>
                                          <p:attrName>style.visibility</p:attrName>
                                        </p:attrNameLst>
                                      </p:cBhvr>
                                      <p:to>
                                        <p:strVal val="visible"/>
                                      </p:to>
                                    </p:set>
                                    <p:anim calcmode="lin" valueType="num">
                                      <p:cBhvr additive="base">
                                        <p:cTn id="132" dur="500" fill="hold"/>
                                        <p:tgtEl>
                                          <p:spTgt spid="18">
                                            <p:graphicEl>
                                              <a:dgm id="{5CA1ED19-3468-4122-8ACC-4AF084E994B0}"/>
                                            </p:graphicEl>
                                          </p:spTgt>
                                        </p:tgtEl>
                                        <p:attrNameLst>
                                          <p:attrName>ppt_x</p:attrName>
                                        </p:attrNameLst>
                                      </p:cBhvr>
                                      <p:tavLst>
                                        <p:tav tm="0">
                                          <p:val>
                                            <p:strVal val="#ppt_x"/>
                                          </p:val>
                                        </p:tav>
                                        <p:tav tm="100000">
                                          <p:val>
                                            <p:strVal val="#ppt_x"/>
                                          </p:val>
                                        </p:tav>
                                      </p:tavLst>
                                    </p:anim>
                                    <p:anim calcmode="lin" valueType="num">
                                      <p:cBhvr additive="base">
                                        <p:cTn id="133" dur="500" fill="hold"/>
                                        <p:tgtEl>
                                          <p:spTgt spid="18">
                                            <p:graphicEl>
                                              <a:dgm id="{5CA1ED19-3468-4122-8ACC-4AF084E994B0}"/>
                                            </p:graphicEl>
                                          </p:spTgt>
                                        </p:tgtEl>
                                        <p:attrNameLst>
                                          <p:attrName>ppt_y</p:attrName>
                                        </p:attrNameLst>
                                      </p:cBhvr>
                                      <p:tavLst>
                                        <p:tav tm="0">
                                          <p:val>
                                            <p:strVal val="1+#ppt_h/2"/>
                                          </p:val>
                                        </p:tav>
                                        <p:tav tm="100000">
                                          <p:val>
                                            <p:strVal val="#ppt_y"/>
                                          </p:val>
                                        </p:tav>
                                      </p:tavLst>
                                    </p:anim>
                                  </p:childTnLst>
                                </p:cTn>
                              </p:par>
                            </p:childTnLst>
                          </p:cTn>
                        </p:par>
                        <p:par>
                          <p:cTn id="134" fill="hold">
                            <p:stCondLst>
                              <p:cond delay="12900"/>
                            </p:stCondLst>
                            <p:childTnLst>
                              <p:par>
                                <p:cTn id="135" presetID="2" presetClass="entr" presetSubtype="4" fill="hold" grpId="0" nodeType="afterEffect">
                                  <p:stCondLst>
                                    <p:cond delay="0"/>
                                  </p:stCondLst>
                                  <p:childTnLst>
                                    <p:set>
                                      <p:cBhvr>
                                        <p:cTn id="136" dur="1" fill="hold">
                                          <p:stCondLst>
                                            <p:cond delay="0"/>
                                          </p:stCondLst>
                                        </p:cTn>
                                        <p:tgtEl>
                                          <p:spTgt spid="18">
                                            <p:graphicEl>
                                              <a:dgm id="{198CA0FC-ED50-4487-941A-941BDF30E103}"/>
                                            </p:graphicEl>
                                          </p:spTgt>
                                        </p:tgtEl>
                                        <p:attrNameLst>
                                          <p:attrName>style.visibility</p:attrName>
                                        </p:attrNameLst>
                                      </p:cBhvr>
                                      <p:to>
                                        <p:strVal val="visible"/>
                                      </p:to>
                                    </p:set>
                                    <p:anim calcmode="lin" valueType="num">
                                      <p:cBhvr additive="base">
                                        <p:cTn id="137" dur="500" fill="hold"/>
                                        <p:tgtEl>
                                          <p:spTgt spid="18">
                                            <p:graphicEl>
                                              <a:dgm id="{198CA0FC-ED50-4487-941A-941BDF30E103}"/>
                                            </p:graphicEl>
                                          </p:spTgt>
                                        </p:tgtEl>
                                        <p:attrNameLst>
                                          <p:attrName>ppt_x</p:attrName>
                                        </p:attrNameLst>
                                      </p:cBhvr>
                                      <p:tavLst>
                                        <p:tav tm="0">
                                          <p:val>
                                            <p:strVal val="#ppt_x"/>
                                          </p:val>
                                        </p:tav>
                                        <p:tav tm="100000">
                                          <p:val>
                                            <p:strVal val="#ppt_x"/>
                                          </p:val>
                                        </p:tav>
                                      </p:tavLst>
                                    </p:anim>
                                    <p:anim calcmode="lin" valueType="num">
                                      <p:cBhvr additive="base">
                                        <p:cTn id="138" dur="500" fill="hold"/>
                                        <p:tgtEl>
                                          <p:spTgt spid="18">
                                            <p:graphicEl>
                                              <a:dgm id="{198CA0FC-ED50-4487-941A-941BDF30E10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Graphic spid="18"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5851-B0EB-B2C2-ADAB-9143B77C0146}"/>
              </a:ext>
            </a:extLst>
          </p:cNvPr>
          <p:cNvSpPr>
            <a:spLocks noGrp="1"/>
          </p:cNvSpPr>
          <p:nvPr>
            <p:ph type="title"/>
          </p:nvPr>
        </p:nvSpPr>
        <p:spPr/>
        <p:txBody>
          <a:bodyPr/>
          <a:lstStyle/>
          <a:p>
            <a:r>
              <a:rPr lang="en-US" dirty="0"/>
              <a:t>Clients Timeline</a:t>
            </a:r>
          </a:p>
        </p:txBody>
      </p:sp>
      <p:sp>
        <p:nvSpPr>
          <p:cNvPr id="3" name="Slide Number Placeholder 2">
            <a:extLst>
              <a:ext uri="{FF2B5EF4-FFF2-40B4-BE49-F238E27FC236}">
                <a16:creationId xmlns:a16="http://schemas.microsoft.com/office/drawing/2014/main" id="{552E8963-3B2C-65D0-3537-4266A58FF779}"/>
              </a:ext>
            </a:extLst>
          </p:cNvPr>
          <p:cNvSpPr>
            <a:spLocks noGrp="1"/>
          </p:cNvSpPr>
          <p:nvPr>
            <p:ph type="sldNum" sz="quarter" idx="4"/>
          </p:nvPr>
        </p:nvSpPr>
        <p:spPr/>
        <p:txBody>
          <a:bodyPr/>
          <a:lstStyle/>
          <a:p>
            <a:fld id="{00CD7321-1AB8-499D-9F66-3889637534F7}" type="slidenum">
              <a:rPr lang="en-US" smtClean="0"/>
              <a:pPr/>
              <a:t>6</a:t>
            </a:fld>
            <a:endParaRPr lang="en-US" dirty="0"/>
          </a:p>
        </p:txBody>
      </p:sp>
      <p:pic>
        <p:nvPicPr>
          <p:cNvPr id="6" name="Picture 5">
            <a:extLst>
              <a:ext uri="{FF2B5EF4-FFF2-40B4-BE49-F238E27FC236}">
                <a16:creationId xmlns:a16="http://schemas.microsoft.com/office/drawing/2014/main" id="{1844AF56-7874-AB6E-4711-B393CA776C60}"/>
              </a:ext>
            </a:extLst>
          </p:cNvPr>
          <p:cNvPicPr>
            <a:picLocks noChangeAspect="1"/>
          </p:cNvPicPr>
          <p:nvPr/>
        </p:nvPicPr>
        <p:blipFill>
          <a:blip r:embed="rId2"/>
          <a:stretch>
            <a:fillRect/>
          </a:stretch>
        </p:blipFill>
        <p:spPr>
          <a:xfrm>
            <a:off x="380999" y="759312"/>
            <a:ext cx="11277601" cy="5712944"/>
          </a:xfrm>
          <a:prstGeom prst="rect">
            <a:avLst/>
          </a:prstGeom>
        </p:spPr>
      </p:pic>
    </p:spTree>
    <p:extLst>
      <p:ext uri="{BB962C8B-B14F-4D97-AF65-F5344CB8AC3E}">
        <p14:creationId xmlns:p14="http://schemas.microsoft.com/office/powerpoint/2010/main" val="161293417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5CB66-6760-7731-C3C9-18A901C193F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0F0505A-AB75-1102-FCD6-C1A102D05A65}"/>
              </a:ext>
            </a:extLst>
          </p:cNvPr>
          <p:cNvPicPr>
            <a:picLocks noChangeAspect="1" noChangeArrowheads="1"/>
          </p:cNvPicPr>
          <p:nvPr/>
        </p:nvPicPr>
        <p:blipFill rotWithShape="1">
          <a:blip r:embed="rId2" cstate="print"/>
          <a:srcRect l="5129" t="9053" b="6882"/>
          <a:stretch/>
        </p:blipFill>
        <p:spPr bwMode="auto">
          <a:xfrm>
            <a:off x="1402573" y="811583"/>
            <a:ext cx="3821584" cy="2503516"/>
          </a:xfrm>
          <a:prstGeom prst="rect">
            <a:avLst/>
          </a:prstGeom>
          <a:noFill/>
          <a:ln w="15875">
            <a:noFill/>
            <a:round/>
            <a:headEnd/>
            <a:tailEnd/>
          </a:ln>
          <a:effectLst/>
        </p:spPr>
      </p:pic>
      <p:sp>
        <p:nvSpPr>
          <p:cNvPr id="5" name="TextBox 4">
            <a:extLst>
              <a:ext uri="{FF2B5EF4-FFF2-40B4-BE49-F238E27FC236}">
                <a16:creationId xmlns:a16="http://schemas.microsoft.com/office/drawing/2014/main" id="{A924CC08-9341-CC54-AC91-66CA68EB72BF}"/>
              </a:ext>
            </a:extLst>
          </p:cNvPr>
          <p:cNvSpPr txBox="1"/>
          <p:nvPr/>
        </p:nvSpPr>
        <p:spPr>
          <a:xfrm>
            <a:off x="1814458" y="3381574"/>
            <a:ext cx="2997814" cy="307777"/>
          </a:xfrm>
          <a:prstGeom prst="rect">
            <a:avLst/>
          </a:prstGeom>
          <a:solidFill>
            <a:srgbClr val="3F3B83"/>
          </a:solidFill>
        </p:spPr>
        <p:txBody>
          <a:bodyPr wrap="square" rtlCol="0">
            <a:spAutoFit/>
          </a:bodyPr>
          <a:lstStyle/>
          <a:p>
            <a:pPr algn="ctr"/>
            <a:r>
              <a:rPr lang="en-US" sz="1400" dirty="0">
                <a:solidFill>
                  <a:schemeClr val="bg1"/>
                </a:solidFill>
                <a:latin typeface="Calibri" panose="020F0502020204030204" pitchFamily="34" charset="0"/>
                <a:cs typeface="Calibri" panose="020F0502020204030204" pitchFamily="34" charset="0"/>
              </a:rPr>
              <a:t>Plug n play configurable Modules</a:t>
            </a:r>
          </a:p>
        </p:txBody>
      </p:sp>
      <p:pic>
        <p:nvPicPr>
          <p:cNvPr id="45" name="Picture 44">
            <a:extLst>
              <a:ext uri="{FF2B5EF4-FFF2-40B4-BE49-F238E27FC236}">
                <a16:creationId xmlns:a16="http://schemas.microsoft.com/office/drawing/2014/main" id="{3CF150E2-268F-96F4-6B84-C03FCA75B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821" y="1237677"/>
            <a:ext cx="1514164" cy="1062375"/>
          </a:xfrm>
          <a:prstGeom prst="rect">
            <a:avLst/>
          </a:prstGeom>
        </p:spPr>
      </p:pic>
      <p:sp>
        <p:nvSpPr>
          <p:cNvPr id="47" name="TextBox 46">
            <a:extLst>
              <a:ext uri="{FF2B5EF4-FFF2-40B4-BE49-F238E27FC236}">
                <a16:creationId xmlns:a16="http://schemas.microsoft.com/office/drawing/2014/main" id="{C04A12FE-024B-7071-CD26-C9002BB632DC}"/>
              </a:ext>
            </a:extLst>
          </p:cNvPr>
          <p:cNvSpPr txBox="1"/>
          <p:nvPr/>
        </p:nvSpPr>
        <p:spPr>
          <a:xfrm rot="16200000">
            <a:off x="5714210" y="4003239"/>
            <a:ext cx="3557969" cy="275891"/>
          </a:xfrm>
          <a:prstGeom prst="rect">
            <a:avLst/>
          </a:prstGeom>
          <a:solidFill>
            <a:srgbClr val="3F3B83"/>
          </a:solid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AutoSoft Skills Set – 1000+ Man Years of Experience</a:t>
            </a:r>
          </a:p>
        </p:txBody>
      </p:sp>
      <p:sp>
        <p:nvSpPr>
          <p:cNvPr id="48" name="TextBox 47">
            <a:extLst>
              <a:ext uri="{FF2B5EF4-FFF2-40B4-BE49-F238E27FC236}">
                <a16:creationId xmlns:a16="http://schemas.microsoft.com/office/drawing/2014/main" id="{C9DD05E8-17E7-6164-D787-BD35816B30BA}"/>
              </a:ext>
            </a:extLst>
          </p:cNvPr>
          <p:cNvSpPr txBox="1"/>
          <p:nvPr/>
        </p:nvSpPr>
        <p:spPr>
          <a:xfrm rot="5400000">
            <a:off x="9622593" y="4025170"/>
            <a:ext cx="3557969" cy="275891"/>
          </a:xfrm>
          <a:prstGeom prst="rect">
            <a:avLst/>
          </a:prstGeom>
          <a:solidFill>
            <a:srgbClr val="3F3B83"/>
          </a:solid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Comprehensive Offerings</a:t>
            </a:r>
          </a:p>
        </p:txBody>
      </p:sp>
      <p:sp>
        <p:nvSpPr>
          <p:cNvPr id="50" name="Speech Bubble: Rectangle 49">
            <a:extLst>
              <a:ext uri="{FF2B5EF4-FFF2-40B4-BE49-F238E27FC236}">
                <a16:creationId xmlns:a16="http://schemas.microsoft.com/office/drawing/2014/main" id="{5CA8381F-2E3D-FFD6-BBE3-B1E5281D5CD6}"/>
              </a:ext>
            </a:extLst>
          </p:cNvPr>
          <p:cNvSpPr/>
          <p:nvPr/>
        </p:nvSpPr>
        <p:spPr>
          <a:xfrm>
            <a:off x="6038909" y="1004652"/>
            <a:ext cx="2327877" cy="526863"/>
          </a:xfrm>
          <a:prstGeom prst="wedgeRectCallout">
            <a:avLst>
              <a:gd name="adj1" fmla="val 68144"/>
              <a:gd name="adj2" fmla="val -10407"/>
            </a:avLst>
          </a:prstGeom>
          <a:solidFill>
            <a:schemeClr val="bg1"/>
          </a:solid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latin typeface="Calibri" panose="020F0502020204030204" pitchFamily="34" charset="0"/>
                <a:cs typeface="Calibri" panose="020F0502020204030204" pitchFamily="34" charset="0"/>
              </a:rPr>
              <a:t>Diversified </a:t>
            </a:r>
          </a:p>
          <a:p>
            <a:pPr algn="ctr"/>
            <a:r>
              <a:rPr lang="en-US" sz="1100" dirty="0">
                <a:solidFill>
                  <a:schemeClr val="accent1"/>
                </a:solidFill>
                <a:latin typeface="Calibri" panose="020F0502020204030204" pitchFamily="34" charset="0"/>
                <a:cs typeface="Calibri" panose="020F0502020204030204" pitchFamily="34" charset="0"/>
              </a:rPr>
              <a:t>seamlessly integrated products</a:t>
            </a:r>
          </a:p>
        </p:txBody>
      </p:sp>
      <p:sp>
        <p:nvSpPr>
          <p:cNvPr id="51" name="Speech Bubble: Rectangle 50">
            <a:extLst>
              <a:ext uri="{FF2B5EF4-FFF2-40B4-BE49-F238E27FC236}">
                <a16:creationId xmlns:a16="http://schemas.microsoft.com/office/drawing/2014/main" id="{C63A75AD-DE79-3301-8608-0BAB25B93397}"/>
              </a:ext>
            </a:extLst>
          </p:cNvPr>
          <p:cNvSpPr/>
          <p:nvPr/>
        </p:nvSpPr>
        <p:spPr>
          <a:xfrm>
            <a:off x="10287000" y="1004652"/>
            <a:ext cx="1146320" cy="428447"/>
          </a:xfrm>
          <a:prstGeom prst="wedgeRectCallout">
            <a:avLst>
              <a:gd name="adj1" fmla="val -53079"/>
              <a:gd name="adj2" fmla="val 70257"/>
            </a:avLst>
          </a:prstGeom>
          <a:solidFill>
            <a:schemeClr val="bg1"/>
          </a:solid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1"/>
                </a:solidFill>
                <a:latin typeface="Calibri" panose="020F0502020204030204" pitchFamily="34" charset="0"/>
                <a:cs typeface="Calibri" panose="020F0502020204030204" pitchFamily="34" charset="0"/>
              </a:rPr>
              <a:t>One Stop Shop</a:t>
            </a:r>
          </a:p>
        </p:txBody>
      </p:sp>
      <p:sp>
        <p:nvSpPr>
          <p:cNvPr id="4" name="Title 3">
            <a:extLst>
              <a:ext uri="{FF2B5EF4-FFF2-40B4-BE49-F238E27FC236}">
                <a16:creationId xmlns:a16="http://schemas.microsoft.com/office/drawing/2014/main" id="{890D564B-63A1-D868-4381-1617B053A3E2}"/>
              </a:ext>
            </a:extLst>
          </p:cNvPr>
          <p:cNvSpPr>
            <a:spLocks noGrp="1"/>
          </p:cNvSpPr>
          <p:nvPr>
            <p:ph type="title"/>
          </p:nvPr>
        </p:nvSpPr>
        <p:spPr/>
        <p:txBody>
          <a:bodyPr/>
          <a:lstStyle/>
          <a:p>
            <a:r>
              <a:rPr lang="en-US" dirty="0">
                <a:effectLst/>
                <a:cs typeface="Calibri" panose="020F0502020204030204" pitchFamily="34" charset="0"/>
              </a:rPr>
              <a:t>End to End Banking Solution</a:t>
            </a:r>
          </a:p>
        </p:txBody>
      </p:sp>
      <p:pic>
        <p:nvPicPr>
          <p:cNvPr id="6" name="Picture 5">
            <a:extLst>
              <a:ext uri="{FF2B5EF4-FFF2-40B4-BE49-F238E27FC236}">
                <a16:creationId xmlns:a16="http://schemas.microsoft.com/office/drawing/2014/main" id="{24FE9133-B329-9B0A-659E-2183E2F3A00A}"/>
              </a:ext>
            </a:extLst>
          </p:cNvPr>
          <p:cNvPicPr>
            <a:picLocks noChangeAspect="1"/>
          </p:cNvPicPr>
          <p:nvPr/>
        </p:nvPicPr>
        <p:blipFill>
          <a:blip r:embed="rId4"/>
          <a:stretch>
            <a:fillRect/>
          </a:stretch>
        </p:blipFill>
        <p:spPr>
          <a:xfrm>
            <a:off x="289615" y="3786635"/>
            <a:ext cx="6047500" cy="2573044"/>
          </a:xfrm>
          <a:prstGeom prst="rect">
            <a:avLst/>
          </a:prstGeom>
        </p:spPr>
      </p:pic>
      <p:sp>
        <p:nvSpPr>
          <p:cNvPr id="7" name="Slide Number Placeholder 2">
            <a:extLst>
              <a:ext uri="{FF2B5EF4-FFF2-40B4-BE49-F238E27FC236}">
                <a16:creationId xmlns:a16="http://schemas.microsoft.com/office/drawing/2014/main" id="{84F96DD0-A264-858E-DE00-9B77E4A66E96}"/>
              </a:ext>
            </a:extLst>
          </p:cNvPr>
          <p:cNvSpPr>
            <a:spLocks noGrp="1"/>
          </p:cNvSpPr>
          <p:nvPr>
            <p:ph type="sldNum" sz="quarter" idx="4"/>
          </p:nvPr>
        </p:nvSpPr>
        <p:spPr>
          <a:xfrm>
            <a:off x="11582401" y="6553200"/>
            <a:ext cx="609599" cy="304800"/>
          </a:xfrm>
        </p:spPr>
        <p:txBody>
          <a:bodyPr/>
          <a:lstStyle/>
          <a:p>
            <a:fld id="{00CD7321-1AB8-499D-9F66-3889637534F7}" type="slidenum">
              <a:rPr lang="en-US" dirty="0" smtClean="0">
                <a:latin typeface="Calibri" panose="020F0502020204030204" pitchFamily="34" charset="0"/>
                <a:cs typeface="Calibri" panose="020F0502020204030204" pitchFamily="34" charset="0"/>
              </a:rPr>
              <a:pPr/>
              <a:t>7</a:t>
            </a:fld>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8DC6BD6-810E-4BB4-8996-187D98C81602}"/>
              </a:ext>
            </a:extLst>
          </p:cNvPr>
          <p:cNvPicPr>
            <a:picLocks noChangeAspect="1"/>
          </p:cNvPicPr>
          <p:nvPr/>
        </p:nvPicPr>
        <p:blipFill>
          <a:blip r:embed="rId5"/>
          <a:stretch>
            <a:fillRect/>
          </a:stretch>
        </p:blipFill>
        <p:spPr>
          <a:xfrm>
            <a:off x="7715249" y="2726721"/>
            <a:ext cx="3464274" cy="2828925"/>
          </a:xfrm>
          <a:prstGeom prst="rect">
            <a:avLst/>
          </a:prstGeom>
        </p:spPr>
      </p:pic>
    </p:spTree>
    <p:extLst>
      <p:ext uri="{BB962C8B-B14F-4D97-AF65-F5344CB8AC3E}">
        <p14:creationId xmlns:p14="http://schemas.microsoft.com/office/powerpoint/2010/main" val="577517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C735-EF4D-398F-A6E6-CAFAC1684E93}"/>
              </a:ext>
            </a:extLst>
          </p:cNvPr>
          <p:cNvSpPr>
            <a:spLocks noGrp="1"/>
          </p:cNvSpPr>
          <p:nvPr>
            <p:ph type="title"/>
          </p:nvPr>
        </p:nvSpPr>
        <p:spPr/>
        <p:txBody>
          <a:bodyPr/>
          <a:lstStyle/>
          <a:p>
            <a:r>
              <a:rPr lang="en-US" dirty="0"/>
              <a:t>Product Launch Timeline</a:t>
            </a:r>
          </a:p>
        </p:txBody>
      </p:sp>
      <p:sp>
        <p:nvSpPr>
          <p:cNvPr id="3" name="Slide Number Placeholder 2">
            <a:extLst>
              <a:ext uri="{FF2B5EF4-FFF2-40B4-BE49-F238E27FC236}">
                <a16:creationId xmlns:a16="http://schemas.microsoft.com/office/drawing/2014/main" id="{7AA17BAA-E053-7D42-E93E-AD88799B9DEE}"/>
              </a:ext>
            </a:extLst>
          </p:cNvPr>
          <p:cNvSpPr>
            <a:spLocks noGrp="1"/>
          </p:cNvSpPr>
          <p:nvPr>
            <p:ph type="sldNum" sz="quarter" idx="4"/>
          </p:nvPr>
        </p:nvSpPr>
        <p:spPr/>
        <p:txBody>
          <a:bodyPr/>
          <a:lstStyle/>
          <a:p>
            <a:fld id="{00CD7321-1AB8-499D-9F66-3889637534F7}" type="slidenum">
              <a:rPr lang="en-US" smtClean="0"/>
              <a:pPr/>
              <a:t>8</a:t>
            </a:fld>
            <a:endParaRPr lang="en-US" dirty="0"/>
          </a:p>
        </p:txBody>
      </p:sp>
      <p:pic>
        <p:nvPicPr>
          <p:cNvPr id="5" name="Picture 4">
            <a:extLst>
              <a:ext uri="{FF2B5EF4-FFF2-40B4-BE49-F238E27FC236}">
                <a16:creationId xmlns:a16="http://schemas.microsoft.com/office/drawing/2014/main" id="{D5D5701A-A541-0C6F-39B5-81D3A1287194}"/>
              </a:ext>
            </a:extLst>
          </p:cNvPr>
          <p:cNvPicPr>
            <a:picLocks noChangeAspect="1"/>
          </p:cNvPicPr>
          <p:nvPr/>
        </p:nvPicPr>
        <p:blipFill>
          <a:blip r:embed="rId2"/>
          <a:stretch>
            <a:fillRect/>
          </a:stretch>
        </p:blipFill>
        <p:spPr>
          <a:xfrm>
            <a:off x="45720" y="756920"/>
            <a:ext cx="12105640" cy="5658018"/>
          </a:xfrm>
          <a:prstGeom prst="rect">
            <a:avLst/>
          </a:prstGeom>
        </p:spPr>
      </p:pic>
    </p:spTree>
    <p:extLst>
      <p:ext uri="{BB962C8B-B14F-4D97-AF65-F5344CB8AC3E}">
        <p14:creationId xmlns:p14="http://schemas.microsoft.com/office/powerpoint/2010/main" val="2595435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1BEB3-6E4F-39E1-DEAD-79F6935FEDE6}"/>
              </a:ext>
            </a:extLst>
          </p:cNvPr>
          <p:cNvSpPr>
            <a:spLocks noGrp="1"/>
          </p:cNvSpPr>
          <p:nvPr>
            <p:ph type="title"/>
          </p:nvPr>
        </p:nvSpPr>
        <p:spPr/>
        <p:txBody>
          <a:bodyPr/>
          <a:lstStyle/>
          <a:p>
            <a:r>
              <a:rPr lang="en-US" dirty="0"/>
              <a:t>Upgrades Timeline</a:t>
            </a:r>
          </a:p>
        </p:txBody>
      </p:sp>
      <p:sp>
        <p:nvSpPr>
          <p:cNvPr id="3" name="Slide Number Placeholder 2">
            <a:extLst>
              <a:ext uri="{FF2B5EF4-FFF2-40B4-BE49-F238E27FC236}">
                <a16:creationId xmlns:a16="http://schemas.microsoft.com/office/drawing/2014/main" id="{EFB2A180-FF5B-8F1D-6D1B-1241DDEB1E63}"/>
              </a:ext>
            </a:extLst>
          </p:cNvPr>
          <p:cNvSpPr>
            <a:spLocks noGrp="1"/>
          </p:cNvSpPr>
          <p:nvPr>
            <p:ph type="sldNum" sz="quarter" idx="4"/>
          </p:nvPr>
        </p:nvSpPr>
        <p:spPr/>
        <p:txBody>
          <a:bodyPr/>
          <a:lstStyle/>
          <a:p>
            <a:fld id="{00CD7321-1AB8-499D-9F66-3889637534F7}" type="slidenum">
              <a:rPr lang="en-US" smtClean="0"/>
              <a:pPr/>
              <a:t>9</a:t>
            </a:fld>
            <a:endParaRPr lang="en-US" dirty="0"/>
          </a:p>
        </p:txBody>
      </p:sp>
      <p:pic>
        <p:nvPicPr>
          <p:cNvPr id="5" name="Picture 4">
            <a:extLst>
              <a:ext uri="{FF2B5EF4-FFF2-40B4-BE49-F238E27FC236}">
                <a16:creationId xmlns:a16="http://schemas.microsoft.com/office/drawing/2014/main" id="{6DFD4415-652F-8316-4AC8-F7F3A6FE09AA}"/>
              </a:ext>
            </a:extLst>
          </p:cNvPr>
          <p:cNvPicPr>
            <a:picLocks noChangeAspect="1"/>
          </p:cNvPicPr>
          <p:nvPr/>
        </p:nvPicPr>
        <p:blipFill>
          <a:blip r:embed="rId2"/>
          <a:stretch>
            <a:fillRect/>
          </a:stretch>
        </p:blipFill>
        <p:spPr>
          <a:xfrm>
            <a:off x="362585" y="762000"/>
            <a:ext cx="11677015" cy="5633186"/>
          </a:xfrm>
          <a:prstGeom prst="rect">
            <a:avLst/>
          </a:prstGeom>
        </p:spPr>
      </p:pic>
    </p:spTree>
    <p:extLst>
      <p:ext uri="{BB962C8B-B14F-4D97-AF65-F5344CB8AC3E}">
        <p14:creationId xmlns:p14="http://schemas.microsoft.com/office/powerpoint/2010/main" val="1339168751"/>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D Indigo">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66092"/>
      </a:hlink>
      <a:folHlink>
        <a:srgbClr val="36609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16544</TotalTime>
  <Words>3796</Words>
  <Application>Microsoft Office PowerPoint</Application>
  <PresentationFormat>Widescreen</PresentationFormat>
  <Paragraphs>712</Paragraphs>
  <Slides>36</Slides>
  <Notes>27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Unicode MS</vt:lpstr>
      <vt:lpstr>Calibri</vt:lpstr>
      <vt:lpstr>Gill Sans MT</vt:lpstr>
      <vt:lpstr>Gill Sans MT (Body)</vt:lpstr>
      <vt:lpstr>Tahoma</vt:lpstr>
      <vt:lpstr>Times New Roman</vt:lpstr>
      <vt:lpstr>Wingdings</vt:lpstr>
      <vt:lpstr>Wingdings 2</vt:lpstr>
      <vt:lpstr>ASD Indigo</vt:lpstr>
      <vt:lpstr>PowerPoint Presentation</vt:lpstr>
      <vt:lpstr>PowerPoint Presentation</vt:lpstr>
      <vt:lpstr>Our Corporate Nexus</vt:lpstr>
      <vt:lpstr>Our Core Attributes</vt:lpstr>
      <vt:lpstr>Global Clientele Network</vt:lpstr>
      <vt:lpstr>Clients Timeline</vt:lpstr>
      <vt:lpstr>End to End Banking Solution</vt:lpstr>
      <vt:lpstr>Product Launch Timeline</vt:lpstr>
      <vt:lpstr>Upgrades Timeline</vt:lpstr>
      <vt:lpstr>Islamic Banking Journey</vt:lpstr>
      <vt:lpstr>AutoIBANKER – Islamic Core Banking System</vt:lpstr>
      <vt:lpstr>Complete Lending Lifecycle</vt:lpstr>
      <vt:lpstr>Digital onboarding</vt:lpstr>
      <vt:lpstr>Digital Customer Onboarding (Workflow)</vt:lpstr>
      <vt:lpstr>AutoLOS – Loan Origination System</vt:lpstr>
      <vt:lpstr>Islamic Consumer Advances</vt:lpstr>
      <vt:lpstr>AutoRISK </vt:lpstr>
      <vt:lpstr>ADAMS – Islamic Treasury Management System</vt:lpstr>
      <vt:lpstr>AutoMIS – Management Reporting</vt:lpstr>
      <vt:lpstr>AutoCOMPLIANCE </vt:lpstr>
      <vt:lpstr>Compliance and Integrations</vt:lpstr>
      <vt:lpstr>PowerPoint Presentation</vt:lpstr>
      <vt:lpstr>Modular Application Architecture</vt:lpstr>
      <vt:lpstr>AutoBANKER Microservices Architecture</vt:lpstr>
      <vt:lpstr>CASE STUDY – FAYSAL BANK – ISLAMIC LOAN CONVERSION</vt:lpstr>
      <vt:lpstr>Emerging Technologies – Value Creation</vt:lpstr>
      <vt:lpstr>CX | DX – Cross Platform Apps (LC/NC)</vt:lpstr>
      <vt:lpstr>CX | DX – AI + Experience + OmniChannel</vt:lpstr>
      <vt:lpstr>CBDC &amp; Synthetic Stable Coins – Global State of Play</vt:lpstr>
      <vt:lpstr>CBDC &amp; Synthetic Stable Coins – Global State of Play</vt:lpstr>
      <vt:lpstr>CBDC – Use Cases under R&amp;D (Retail, Wholesale, Assets, GRC)</vt:lpstr>
      <vt:lpstr>CBDC – Use Cases under R&amp;D (Retail, Wholesale, Assets, GRC)</vt:lpstr>
      <vt:lpstr>CBDC – Digital Rupee Pilot Roadmap (iRupee - Sandbox)</vt:lpstr>
      <vt:lpstr>CBDC – Architecture – MIT’s Atomizer</vt:lpstr>
      <vt:lpstr>PowerPoint Presentation</vt:lpstr>
      <vt:lpstr>PowerPoint Presentation</vt:lpstr>
    </vt:vector>
  </TitlesOfParts>
  <Company>AutoSoft Dynamics (Pvt.)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aminijaz</dc:creator>
  <cp:lastModifiedBy>Saadia</cp:lastModifiedBy>
  <cp:revision>628</cp:revision>
  <cp:lastPrinted>2012-01-18T12:32:37Z</cp:lastPrinted>
  <dcterms:created xsi:type="dcterms:W3CDTF">2009-04-01T05:04:25Z</dcterms:created>
  <dcterms:modified xsi:type="dcterms:W3CDTF">2025-06-15T18:32:27Z</dcterms:modified>
</cp:coreProperties>
</file>